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8"/>
  </p:notesMasterIdLst>
  <p:sldIdLst>
    <p:sldId id="256" r:id="rId2"/>
    <p:sldId id="257" r:id="rId3"/>
    <p:sldId id="258" r:id="rId4"/>
    <p:sldId id="304" r:id="rId5"/>
    <p:sldId id="305" r:id="rId6"/>
    <p:sldId id="367" r:id="rId7"/>
    <p:sldId id="386" r:id="rId8"/>
    <p:sldId id="376" r:id="rId9"/>
    <p:sldId id="385" r:id="rId10"/>
    <p:sldId id="262" r:id="rId11"/>
    <p:sldId id="263" r:id="rId12"/>
    <p:sldId id="264" r:id="rId13"/>
    <p:sldId id="265" r:id="rId14"/>
    <p:sldId id="266" r:id="rId15"/>
    <p:sldId id="267" r:id="rId16"/>
    <p:sldId id="382" r:id="rId17"/>
    <p:sldId id="383" r:id="rId18"/>
    <p:sldId id="384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94" r:id="rId28"/>
    <p:sldId id="295" r:id="rId29"/>
    <p:sldId id="296" r:id="rId30"/>
    <p:sldId id="297" r:id="rId31"/>
    <p:sldId id="298" r:id="rId32"/>
    <p:sldId id="299" r:id="rId33"/>
    <p:sldId id="283" r:id="rId34"/>
    <p:sldId id="284" r:id="rId35"/>
    <p:sldId id="285" r:id="rId36"/>
    <p:sldId id="286" r:id="rId37"/>
    <p:sldId id="287" r:id="rId38"/>
    <p:sldId id="368" r:id="rId39"/>
    <p:sldId id="288" r:id="rId40"/>
    <p:sldId id="289" r:id="rId41"/>
    <p:sldId id="290" r:id="rId42"/>
    <p:sldId id="291" r:id="rId43"/>
    <p:sldId id="292" r:id="rId44"/>
    <p:sldId id="377" r:id="rId45"/>
    <p:sldId id="293" r:id="rId46"/>
    <p:sldId id="261" r:id="rId47"/>
    <p:sldId id="369" r:id="rId48"/>
    <p:sldId id="381" r:id="rId49"/>
    <p:sldId id="306" r:id="rId50"/>
    <p:sldId id="307" r:id="rId51"/>
    <p:sldId id="370" r:id="rId52"/>
    <p:sldId id="373" r:id="rId53"/>
    <p:sldId id="374" r:id="rId54"/>
    <p:sldId id="311" r:id="rId55"/>
    <p:sldId id="308" r:id="rId56"/>
    <p:sldId id="309" r:id="rId57"/>
    <p:sldId id="310" r:id="rId58"/>
    <p:sldId id="300" r:id="rId59"/>
    <p:sldId id="312" r:id="rId60"/>
    <p:sldId id="313" r:id="rId61"/>
    <p:sldId id="314" r:id="rId62"/>
    <p:sldId id="315" r:id="rId63"/>
    <p:sldId id="260" r:id="rId64"/>
    <p:sldId id="375" r:id="rId65"/>
    <p:sldId id="301" r:id="rId66"/>
    <p:sldId id="317" r:id="rId67"/>
    <p:sldId id="316" r:id="rId68"/>
    <p:sldId id="318" r:id="rId69"/>
    <p:sldId id="319" r:id="rId70"/>
    <p:sldId id="320" r:id="rId71"/>
    <p:sldId id="321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7" r:id="rId85"/>
    <p:sldId id="336" r:id="rId86"/>
    <p:sldId id="338" r:id="rId87"/>
    <p:sldId id="339" r:id="rId88"/>
    <p:sldId id="340" r:id="rId89"/>
    <p:sldId id="371" r:id="rId90"/>
    <p:sldId id="341" r:id="rId91"/>
    <p:sldId id="342" r:id="rId92"/>
    <p:sldId id="343" r:id="rId93"/>
    <p:sldId id="303" r:id="rId94"/>
    <p:sldId id="345" r:id="rId95"/>
    <p:sldId id="346" r:id="rId96"/>
    <p:sldId id="347" r:id="rId97"/>
    <p:sldId id="348" r:id="rId98"/>
    <p:sldId id="351" r:id="rId99"/>
    <p:sldId id="363" r:id="rId100"/>
    <p:sldId id="322" r:id="rId101"/>
    <p:sldId id="323" r:id="rId102"/>
    <p:sldId id="349" r:id="rId103"/>
    <p:sldId id="350" r:id="rId104"/>
    <p:sldId id="352" r:id="rId105"/>
    <p:sldId id="353" r:id="rId106"/>
    <p:sldId id="354" r:id="rId107"/>
    <p:sldId id="355" r:id="rId108"/>
    <p:sldId id="372" r:id="rId109"/>
    <p:sldId id="356" r:id="rId110"/>
    <p:sldId id="357" r:id="rId111"/>
    <p:sldId id="358" r:id="rId112"/>
    <p:sldId id="359" r:id="rId113"/>
    <p:sldId id="360" r:id="rId114"/>
    <p:sldId id="361" r:id="rId115"/>
    <p:sldId id="366" r:id="rId116"/>
    <p:sldId id="362" r:id="rId117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388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F8848-CAA9-4FB6-9F35-22130FF2F43A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543487-1468-4D34-A97F-B669F28E38C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5821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846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90079-FC98-4298-80F4-E79CCB6554C1}" type="slidenum">
              <a:rPr lang="zh-TW" altLang="en-US"/>
              <a:pPr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21631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90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217551-1891-4D73-9BF0-F168EB054342}" type="slidenum">
              <a:rPr lang="zh-TW" altLang="en-US"/>
              <a:pPr/>
              <a:t>19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55616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</p:spTree>
    <p:extLst>
      <p:ext uri="{BB962C8B-B14F-4D97-AF65-F5344CB8AC3E}">
        <p14:creationId xmlns:p14="http://schemas.microsoft.com/office/powerpoint/2010/main" val="3337461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385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D918A-7F58-42B7-8FA1-54412D443375}" type="slidenum">
              <a:rPr lang="zh-TW" altLang="en-US"/>
              <a:pPr/>
              <a:t>22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66857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98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6342EC-A3C5-44A2-9517-F77EF59C821E}" type="slidenum">
              <a:rPr lang="zh-TW" altLang="en-US"/>
              <a:pPr/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79416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98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6342EC-A3C5-44A2-9517-F77EF59C821E}" type="slidenum">
              <a:rPr lang="zh-TW" altLang="en-US"/>
              <a:pPr/>
              <a:t>24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74028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498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6342EC-A3C5-44A2-9517-F77EF59C821E}" type="slidenum">
              <a:rPr lang="zh-TW" altLang="en-US"/>
              <a:pPr/>
              <a:t>25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667907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088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F5114-0476-4769-B933-72D640B89B8F}" type="slidenum">
              <a:rPr lang="zh-TW" altLang="en-US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04858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29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23732B-13D5-42B1-8CC1-7F781D467AB9}" type="slidenum">
              <a:rPr lang="zh-TW" altLang="en-US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2537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39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1AA9F0-25EB-4FA6-B267-A21FBCB00194}" type="slidenum">
              <a:rPr lang="zh-TW" altLang="en-US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6287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49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EB8A1B-8AEB-468B-9C4D-736518B1801A}" type="slidenum">
              <a:rPr lang="zh-TW" altLang="en-US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69351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2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64D2CC-CE2C-4107-AE91-F96CB9053661}" type="slidenum">
              <a:rPr lang="zh-TW" altLang="en-US"/>
              <a:pPr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610605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600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542BC6-3A1E-4314-9A44-738476D3F41E}" type="slidenum">
              <a:rPr lang="zh-TW" altLang="en-US"/>
              <a:pPr/>
              <a:t>34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59825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70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4CC1C5-BFC3-4DAF-BDA4-31C53A6E414C}" type="slidenum">
              <a:rPr lang="zh-TW" altLang="en-US"/>
              <a:pPr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08936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80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E2254F-B378-453F-BBF5-D4234CDD354D}" type="slidenum">
              <a:rPr lang="zh-TW" altLang="en-US"/>
              <a:pPr/>
              <a:t>36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565960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590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EC1BB7-54BD-4CB0-95DC-D9CB9293B142}" type="slidenum">
              <a:rPr lang="zh-TW" altLang="en-US"/>
              <a:pPr/>
              <a:t>37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565731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601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EFEC11-14F1-4D03-802E-7EC52863F78D}" type="slidenum">
              <a:rPr lang="zh-TW" altLang="en-US"/>
              <a:pPr/>
              <a:t>39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043885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601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EFEC11-14F1-4D03-802E-7EC52863F78D}" type="slidenum">
              <a:rPr lang="zh-TW" altLang="en-US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201481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601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EFEC11-14F1-4D03-802E-7EC52863F78D}" type="slidenum">
              <a:rPr lang="zh-TW" altLang="en-US"/>
              <a:pPr/>
              <a:t>41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7341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601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EFEC11-14F1-4D03-802E-7EC52863F78D}" type="slidenum">
              <a:rPr lang="zh-TW" altLang="en-US"/>
              <a:pPr/>
              <a:t>42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2092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601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EFEC11-14F1-4D03-802E-7EC52863F78D}" type="slidenum">
              <a:rPr lang="zh-TW" altLang="en-US"/>
              <a:pPr/>
              <a:t>43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88232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611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02D3C-2653-4D52-8672-EB2153AADE8F}" type="slidenum">
              <a:rPr lang="zh-TW" altLang="en-US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5115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330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359F49-8F65-4BAC-A511-A7762F5E2621}" type="slidenum">
              <a:rPr lang="zh-TW" altLang="en-US"/>
              <a:pPr/>
              <a:t>12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9578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smtClean="0"/>
          </a:p>
        </p:txBody>
      </p:sp>
      <p:sp>
        <p:nvSpPr>
          <p:cNvPr id="2846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90079-FC98-4298-80F4-E79CCB6554C1}" type="slidenum">
              <a:rPr lang="zh-TW" altLang="en-US"/>
              <a:pPr/>
              <a:t>48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7622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4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7B5AE0-D3AE-4911-A7A7-9571D82F16B5}" type="slidenum">
              <a:rPr lang="zh-TW" altLang="en-US"/>
              <a:pPr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688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534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D6282D-5A6E-44A0-98F1-AC831B241BEA}" type="slidenum">
              <a:rPr lang="zh-TW" altLang="en-US"/>
              <a:pPr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83033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637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EC797A-3F80-4F0C-B9EE-2974F12D749E}" type="slidenum">
              <a:rPr lang="zh-TW" altLang="en-US"/>
              <a:pPr/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8447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73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F5B84-DA0B-4A0F-BCD3-7435BA777C9D}" type="slidenum">
              <a:rPr lang="zh-TW" altLang="en-US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94050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en-US" smtClean="0"/>
          </a:p>
        </p:txBody>
      </p:sp>
      <p:sp>
        <p:nvSpPr>
          <p:cNvPr id="18842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A806E4-F956-4F2D-A4B6-012B8C815057}" type="slidenum">
              <a:rPr lang="zh-TW" altLang="en-US"/>
              <a:pPr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05003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1894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05098E-8913-4658-A577-AFE65061E985}" type="slidenum">
              <a:rPr lang="zh-TW" altLang="en-US"/>
              <a:pPr/>
              <a:t>18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53736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F615A-41EE-4840-8C10-47FF5800FBEC}" type="datetimeFigureOut">
              <a:rPr lang="zh-TW" altLang="en-US" smtClean="0"/>
              <a:pPr/>
              <a:t>2022/1/6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16604-2D71-4887-B783-A7B3641AF2A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zh.wikipedia.org/wiki/%E6%9A%97%E9%9B%BB%E6%B5%8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85720" y="2276872"/>
            <a:ext cx="8606760" cy="1470025"/>
          </a:xfrm>
        </p:spPr>
        <p:txBody>
          <a:bodyPr>
            <a:no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玻璃罐小夜燈</a:t>
            </a:r>
            <a:endParaRPr lang="zh-TW" altLang="en-US" sz="10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57290" y="4581128"/>
            <a:ext cx="6400800" cy="1428760"/>
          </a:xfrm>
        </p:spPr>
        <p:txBody>
          <a:bodyPr>
            <a:noAutofit/>
          </a:bodyPr>
          <a:lstStyle/>
          <a:p>
            <a:r>
              <a:rPr lang="zh-TW" altLang="en-US" sz="4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編製者：陳培文</a:t>
            </a:r>
            <a:endParaRPr lang="en-US" altLang="zh-TW" sz="4000" dirty="0" smtClean="0">
              <a:solidFill>
                <a:schemeClr val="tx1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2019.12.17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285720" y="500042"/>
            <a:ext cx="850112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華康超明體" pitchFamily="49" charset="-120"/>
                <a:ea typeface="華康超明體" pitchFamily="49" charset="-120"/>
                <a:cs typeface="+mj-cs"/>
              </a:rPr>
              <a:t>平鎮高中基本電子電路實作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67544" y="2204864"/>
            <a:ext cx="8134672" cy="2304256"/>
          </a:xfrm>
        </p:spPr>
        <p:txBody>
          <a:bodyPr>
            <a:noAutofit/>
          </a:bodyPr>
          <a:lstStyle/>
          <a:p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認識電阻</a:t>
            </a:r>
            <a:endParaRPr lang="zh-TW" altLang="en-US" sz="15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DSC002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DSC002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DSC002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組裝</a:t>
            </a:r>
            <a: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玻璃罐</a:t>
            </a:r>
            <a: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小</a:t>
            </a:r>
            <a:r>
              <a:rPr lang="zh-TW" altLang="en-US" sz="12000" dirty="0">
                <a:latin typeface="華康超明體" pitchFamily="49" charset="-120"/>
                <a:ea typeface="華康超明體" pitchFamily="49" charset="-120"/>
              </a:rPr>
              <a:t>夜燈</a:t>
            </a:r>
          </a:p>
        </p:txBody>
      </p:sp>
    </p:spTree>
    <p:extLst>
      <p:ext uri="{BB962C8B-B14F-4D97-AF65-F5344CB8AC3E}">
        <p14:creationId xmlns:p14="http://schemas.microsoft.com/office/powerpoint/2010/main" val="210009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ea typeface="華康超明體" pitchFamily="49" charset="-120"/>
              </a:rPr>
              <a:t>認識電阻－電阻的定義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1844675"/>
            <a:ext cx="7920038" cy="4321175"/>
          </a:xfrm>
        </p:spPr>
        <p:txBody>
          <a:bodyPr>
            <a:normAutofit lnSpcReduction="10000"/>
          </a:bodyPr>
          <a:lstStyle/>
          <a:p>
            <a:pPr algn="l" eaLnBrk="1" hangingPunct="1"/>
            <a:r>
              <a:rPr lang="zh-TW" altLang="en-US" sz="4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一電路欲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阻止電流</a:t>
            </a:r>
            <a:r>
              <a:rPr lang="zh-TW" altLang="en-US" sz="4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通過，同時使電能轉換為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熱能</a:t>
            </a:r>
            <a:r>
              <a:rPr lang="zh-TW" altLang="en-US" sz="4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之性質，謂之電阻。</a:t>
            </a:r>
          </a:p>
          <a:p>
            <a:pPr algn="l" eaLnBrk="1" hangingPunct="1"/>
            <a:endParaRPr lang="zh-TW" altLang="en-US" sz="2000" dirty="0" smtClean="0">
              <a:solidFill>
                <a:schemeClr val="tx1"/>
              </a:solidFill>
              <a:latin typeface="華康超明體" pitchFamily="49" charset="-120"/>
              <a:ea typeface="華康超明體" pitchFamily="49" charset="-120"/>
            </a:endParaRPr>
          </a:p>
          <a:p>
            <a:pPr algn="l" eaLnBrk="1" hangingPunct="1"/>
            <a:r>
              <a:rPr lang="zh-TW" altLang="en-US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導體內部有大量的自由電子，當電壓施於導體的兩端時，會導致電流的產生，但此一電流不可能無限制的增加，此乃因為當電荷流經某一材料時，必承受其電阻，此種阻力被消耗轉變成為熱能了。</a:t>
            </a:r>
            <a:r>
              <a:rPr lang="zh-TW" altLang="en-US" dirty="0" smtClean="0">
                <a:solidFill>
                  <a:schemeClr val="tx1"/>
                </a:solidFill>
              </a:rPr>
              <a:t> </a:t>
            </a:r>
            <a:r>
              <a:rPr lang="zh-TW" altLang="en-US" sz="4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4888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zh-TW" altLang="en-US" sz="15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完成作品</a:t>
            </a:r>
            <a:endParaRPr lang="zh-TW" altLang="en-US" sz="15000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064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ea typeface="華康超明體" pitchFamily="49" charset="-120"/>
              </a:rPr>
              <a:t>認識電阻－電阻的表示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1844675"/>
            <a:ext cx="7920038" cy="4321175"/>
          </a:xfrm>
        </p:spPr>
        <p:txBody>
          <a:bodyPr/>
          <a:lstStyle/>
          <a:p>
            <a:pPr algn="l" eaLnBrk="1" hangingPunct="1"/>
            <a:r>
              <a:rPr lang="zh-TW" altLang="en-US" sz="4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電阻的單位為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歐姆</a:t>
            </a:r>
            <a:r>
              <a:rPr lang="zh-TW" altLang="en-US" sz="4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或簡稱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歐</a:t>
            </a:r>
            <a:r>
              <a:rPr lang="zh-TW" altLang="en-US" sz="4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，以希臘字母</a:t>
            </a:r>
            <a:r>
              <a:rPr lang="en-US" altLang="zh-TW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Ω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（</a:t>
            </a:r>
            <a:r>
              <a:rPr lang="en-US" altLang="zh-TW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omega</a:t>
            </a:r>
            <a:r>
              <a:rPr lang="zh-TW" altLang="en-US" sz="4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）</a:t>
            </a:r>
            <a:r>
              <a:rPr lang="zh-TW" altLang="en-US" sz="4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表示。</a:t>
            </a:r>
          </a:p>
          <a:p>
            <a:pPr algn="l" eaLnBrk="1" hangingPunct="1"/>
            <a:r>
              <a:rPr lang="zh-TW" altLang="en-US" sz="4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電阻的符號：</a:t>
            </a:r>
          </a:p>
        </p:txBody>
      </p:sp>
      <p:pic>
        <p:nvPicPr>
          <p:cNvPr id="22532" name="Picture 4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4076700"/>
            <a:ext cx="3671887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ea typeface="華康超明體" pitchFamily="49" charset="-120"/>
              </a:rPr>
              <a:t>認識電阻－電阻的種類</a:t>
            </a:r>
            <a:r>
              <a:rPr lang="en-US" altLang="zh-TW" sz="5000" smtClean="0">
                <a:solidFill>
                  <a:srgbClr val="CC0000"/>
                </a:solidFill>
                <a:ea typeface="華康超明體" pitchFamily="49" charset="-120"/>
              </a:rPr>
              <a:t>1/4</a:t>
            </a:r>
          </a:p>
        </p:txBody>
      </p:sp>
      <p:pic>
        <p:nvPicPr>
          <p:cNvPr id="2355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844675"/>
            <a:ext cx="799147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571472" y="3214686"/>
            <a:ext cx="8072494" cy="135732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ea typeface="華康超明體" pitchFamily="49" charset="-120"/>
              </a:rPr>
              <a:t>認識電阻－電阻的種類</a:t>
            </a:r>
            <a:r>
              <a:rPr lang="en-US" altLang="zh-TW" sz="5000" smtClean="0">
                <a:solidFill>
                  <a:srgbClr val="CC0000"/>
                </a:solidFill>
                <a:ea typeface="華康超明體" pitchFamily="49" charset="-120"/>
              </a:rPr>
              <a:t>2/4</a:t>
            </a:r>
          </a:p>
        </p:txBody>
      </p:sp>
      <p:sp>
        <p:nvSpPr>
          <p:cNvPr id="24579" name="Rectangle 10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24580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650" y="1844675"/>
            <a:ext cx="7777163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571472" y="3214686"/>
            <a:ext cx="8072494" cy="135732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ea typeface="華康超明體" pitchFamily="49" charset="-120"/>
              </a:rPr>
              <a:t>認識電阻－電阻的種類</a:t>
            </a:r>
            <a:r>
              <a:rPr lang="en-US" altLang="zh-TW" sz="5000" smtClean="0">
                <a:solidFill>
                  <a:srgbClr val="CC0000"/>
                </a:solidFill>
                <a:ea typeface="華康超明體" pitchFamily="49" charset="-120"/>
              </a:rPr>
              <a:t>3/4</a:t>
            </a: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4" name="Rectangle 9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5605" name="Rectangle 11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25606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2413" y="2205038"/>
            <a:ext cx="8640762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2" y="211689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z="5000" dirty="0" smtClean="0">
                <a:ea typeface="華康超明體" pitchFamily="49" charset="-120"/>
              </a:rPr>
              <a:t>認識電阻－</a:t>
            </a:r>
            <a:r>
              <a:rPr lang="zh-TW" altLang="en-US" sz="4000" dirty="0" smtClean="0">
                <a:ea typeface="華康超明體" pitchFamily="49" charset="-120"/>
              </a:rPr>
              <a:t>電阻值</a:t>
            </a:r>
            <a:r>
              <a:rPr lang="en-US" altLang="zh-TW" sz="4000" dirty="0" smtClean="0">
                <a:ea typeface="華康超明體" pitchFamily="49" charset="-120"/>
              </a:rPr>
              <a:t>(</a:t>
            </a:r>
            <a:r>
              <a:rPr lang="zh-TW" altLang="en-US" sz="4000" dirty="0" smtClean="0">
                <a:ea typeface="華康超明體" pitchFamily="49" charset="-120"/>
              </a:rPr>
              <a:t>色碼環介紹</a:t>
            </a:r>
            <a:r>
              <a:rPr lang="en-US" altLang="zh-TW" sz="4000" dirty="0" smtClean="0">
                <a:ea typeface="華康超明體" pitchFamily="49" charset="-120"/>
              </a:rPr>
              <a:t>)</a:t>
            </a:r>
            <a:r>
              <a:rPr lang="en-US" altLang="zh-TW" dirty="0" smtClean="0"/>
              <a:t> </a:t>
            </a: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628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629" name="Rectangle 7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6631" name="Rectangle 12"/>
          <p:cNvSpPr>
            <a:spLocks noChangeArrowheads="1"/>
          </p:cNvSpPr>
          <p:nvPr/>
        </p:nvSpPr>
        <p:spPr bwMode="auto">
          <a:xfrm>
            <a:off x="573881" y="1430467"/>
            <a:ext cx="799306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一般的炭質電阻其色碼標示為</a:t>
            </a:r>
            <a:r>
              <a:rPr lang="zh-TW" altLang="en-US" sz="2400" dirty="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四環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，</a:t>
            </a:r>
          </a:p>
          <a:p>
            <a:r>
              <a:rPr lang="zh-TW" altLang="en-US" sz="2400" dirty="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第一環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為第一位數可對照</a:t>
            </a:r>
            <a:r>
              <a:rPr lang="zh-TW" altLang="en-US" sz="2400" b="1" dirty="0">
                <a:latin typeface="華康超明體" pitchFamily="49" charset="-120"/>
                <a:ea typeface="華康超明體" pitchFamily="49" charset="-120"/>
              </a:rPr>
              <a:t>色碼表一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中的顏色，即可得知</a:t>
            </a:r>
            <a:r>
              <a:rPr lang="zh-TW" altLang="en-US" sz="2400" dirty="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第   </a:t>
            </a:r>
            <a:br>
              <a:rPr lang="zh-TW" altLang="en-US" sz="2400" dirty="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2400" dirty="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      一位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的數值。</a:t>
            </a:r>
          </a:p>
          <a:p>
            <a:r>
              <a:rPr lang="zh-TW" altLang="en-US" sz="2400" dirty="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第二環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對照</a:t>
            </a:r>
            <a:r>
              <a:rPr lang="zh-TW" altLang="en-US" sz="2400" b="1" dirty="0">
                <a:latin typeface="華康超明體" pitchFamily="49" charset="-120"/>
                <a:ea typeface="華康超明體" pitchFamily="49" charset="-120"/>
              </a:rPr>
              <a:t>色碼表一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中的顏色也可得知</a:t>
            </a:r>
            <a:r>
              <a:rPr lang="zh-TW" altLang="en-US" sz="2400" dirty="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第二位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數值。</a:t>
            </a:r>
          </a:p>
          <a:p>
            <a:r>
              <a:rPr lang="zh-TW" altLang="en-US" sz="2400" dirty="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第三環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為</a:t>
            </a:r>
            <a:r>
              <a:rPr lang="zh-TW" altLang="en-US" sz="2400" dirty="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乘上</a:t>
            </a:r>
            <a:r>
              <a:rPr lang="en-US" altLang="zh-TW" sz="2400" dirty="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10</a:t>
            </a:r>
            <a:r>
              <a:rPr lang="zh-TW" altLang="en-US" sz="2400" dirty="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的次方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依照</a:t>
            </a:r>
            <a:r>
              <a:rPr lang="zh-TW" altLang="en-US" sz="2400" b="1" dirty="0">
                <a:latin typeface="華康超明體" pitchFamily="49" charset="-120"/>
                <a:ea typeface="華康超明體" pitchFamily="49" charset="-120"/>
              </a:rPr>
              <a:t>色碼表一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中的顏色即可得到。</a:t>
            </a:r>
          </a:p>
          <a:p>
            <a:r>
              <a:rPr lang="zh-TW" altLang="en-US" sz="2400" dirty="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第四環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為製造時可容許的</a:t>
            </a:r>
            <a:r>
              <a:rPr lang="zh-TW" altLang="en-US" sz="2400" dirty="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誤差值</a:t>
            </a:r>
            <a:r>
              <a:rPr lang="en-US" altLang="zh-TW" sz="2400" dirty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若無第四環時即代表誤差 </a:t>
            </a:r>
          </a:p>
          <a:p>
            <a:r>
              <a:rPr lang="zh-TW" altLang="en-US" sz="2400" dirty="0">
                <a:latin typeface="華康超明體" pitchFamily="49" charset="-120"/>
                <a:ea typeface="華康超明體" pitchFamily="49" charset="-120"/>
              </a:rPr>
              <a:t>      值為 </a:t>
            </a:r>
            <a:r>
              <a:rPr lang="en-US" altLang="zh-TW" sz="2400" dirty="0">
                <a:latin typeface="華康超明體" pitchFamily="49" charset="-120"/>
                <a:ea typeface="華康超明體" pitchFamily="49" charset="-120"/>
              </a:rPr>
              <a:t>± 20%)</a:t>
            </a:r>
            <a:r>
              <a:rPr lang="zh-TW" altLang="en-US" sz="2400" dirty="0" smtClean="0">
                <a:latin typeface="華康超明體" pitchFamily="49" charset="-120"/>
                <a:ea typeface="華康超明體" pitchFamily="49" charset="-120"/>
              </a:rPr>
              <a:t>。</a:t>
            </a:r>
            <a:r>
              <a:rPr lang="en-US" altLang="zh-TW" sz="24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2400" dirty="0" smtClean="0">
                <a:latin typeface="華康超明體" pitchFamily="49" charset="-120"/>
                <a:ea typeface="華康超明體" pitchFamily="49" charset="-120"/>
              </a:rPr>
            </a:br>
            <a:endParaRPr lang="en-US" altLang="zh-TW" sz="2400" dirty="0" smtClean="0"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24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24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32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32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一般誤差值色環會</a:t>
            </a:r>
            <a:r>
              <a:rPr lang="zh-TW" altLang="en-US" sz="32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比較粗</a:t>
            </a:r>
            <a:r>
              <a:rPr lang="zh-TW" altLang="en-US" sz="32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或是與前一色環的</a:t>
            </a:r>
            <a:r>
              <a:rPr lang="zh-TW" altLang="en-US" sz="32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間距比較大</a:t>
            </a:r>
            <a:r>
              <a:rPr lang="zh-TW" altLang="en-US" sz="32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。 </a:t>
            </a:r>
            <a:endParaRPr lang="zh-TW" altLang="en-US" sz="32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l="26375" t="45800" b="29000"/>
          <a:stretch/>
        </p:blipFill>
        <p:spPr>
          <a:xfrm>
            <a:off x="1204293" y="4221088"/>
            <a:ext cx="6732240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1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z="5000" smtClean="0">
                <a:ea typeface="華康超明體" pitchFamily="49" charset="-120"/>
              </a:rPr>
              <a:t>認識電阻－色碼代表意義</a:t>
            </a:r>
            <a:r>
              <a:rPr lang="zh-TW" altLang="en-US" smtClean="0"/>
              <a:t> 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60325" y="1517650"/>
            <a:ext cx="5851525" cy="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graphicFrame>
        <p:nvGraphicFramePr>
          <p:cNvPr id="13793" name="Group 481"/>
          <p:cNvGraphicFramePr>
            <a:graphicFrameLocks noGrp="1"/>
          </p:cNvGraphicFramePr>
          <p:nvPr/>
        </p:nvGraphicFramePr>
        <p:xfrm>
          <a:off x="827088" y="1484313"/>
          <a:ext cx="7561262" cy="4824418"/>
        </p:xfrm>
        <a:graphic>
          <a:graphicData uri="http://schemas.openxmlformats.org/drawingml/2006/table">
            <a:tbl>
              <a:tblPr/>
              <a:tblGrid>
                <a:gridCol w="955675"/>
                <a:gridCol w="989012"/>
                <a:gridCol w="1008063"/>
                <a:gridCol w="2303462"/>
                <a:gridCol w="2305050"/>
              </a:tblGrid>
              <a:tr h="549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顏色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第一位數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第二位數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倍數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容許誤差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黑色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0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0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1(Ω)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棕色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1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1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10 (Ω)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紅色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2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2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100 (Ω)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橙色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3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3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1000 (KΩ)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黃色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4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4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10000 (10KΩ)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綠色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5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5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100000 (100KΩ)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藍色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6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6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1000000 (1MΩ)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紫色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0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7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7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10000000 (10MΩ)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灰色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8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8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100000000 (100MΩ)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白色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9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9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1000000000 (1000MΩ)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30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金色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0.1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± 5%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銀色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x 0.01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± 10%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無色</a:t>
                      </a:r>
                      <a:endParaRPr kumimoji="1" lang="zh-TW" alt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-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</a:rPr>
                        <a:t>± 20%</a:t>
                      </a:r>
                      <a:endParaRPr kumimoji="1" lang="en-US" altLang="zh-TW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新細明體" pitchFamily="18" charset="-12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83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4625"/>
            <a:ext cx="7772400" cy="64807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5000" dirty="0" smtClean="0">
                <a:ea typeface="華康超明體" pitchFamily="49" charset="-120"/>
              </a:rPr>
              <a:t>認識電阻－電阻色碼表</a:t>
            </a:r>
            <a:r>
              <a:rPr lang="zh-TW" altLang="en-US" dirty="0" smtClean="0"/>
              <a:t> 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60325" y="1517650"/>
            <a:ext cx="5851525" cy="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030" name="Picture 6" descr="phpwWQrj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" t="21403" b="17213"/>
          <a:stretch/>
        </p:blipFill>
        <p:spPr bwMode="auto">
          <a:xfrm>
            <a:off x="223918" y="836712"/>
            <a:ext cx="865852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4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8"/>
          <p:cNvSpPr>
            <a:spLocks noChangeArrowheads="1"/>
          </p:cNvSpPr>
          <p:nvPr/>
        </p:nvSpPr>
        <p:spPr bwMode="auto">
          <a:xfrm>
            <a:off x="285750" y="2205038"/>
            <a:ext cx="8858250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zh-TW" altLang="en-US" sz="4800">
                <a:latin typeface="華康超明體" pitchFamily="49" charset="-120"/>
                <a:ea typeface="華康超明體" pitchFamily="49" charset="-120"/>
              </a:rPr>
              <a:t>請每個同學說出下列電阻色碼的電阻值：</a:t>
            </a:r>
          </a:p>
          <a:p>
            <a:r>
              <a:rPr lang="en-US" altLang="zh-TW" sz="4800">
                <a:latin typeface="華康超明體" pitchFamily="49" charset="-120"/>
                <a:ea typeface="華康超明體" pitchFamily="49" charset="-120"/>
              </a:rPr>
              <a:t>R1=</a:t>
            </a:r>
            <a:r>
              <a:rPr lang="zh-TW" altLang="en-US" sz="4800">
                <a:solidFill>
                  <a:srgbClr val="663300"/>
                </a:solidFill>
                <a:latin typeface="華康超明體" pitchFamily="49" charset="-120"/>
                <a:ea typeface="華康超明體" pitchFamily="49" charset="-120"/>
              </a:rPr>
              <a:t>棕</a:t>
            </a:r>
            <a:r>
              <a:rPr lang="zh-TW" altLang="en-US" sz="4800">
                <a:solidFill>
                  <a:srgbClr val="00FF00"/>
                </a:solidFill>
                <a:latin typeface="華康超明體" pitchFamily="49" charset="-120"/>
                <a:ea typeface="華康超明體" pitchFamily="49" charset="-120"/>
              </a:rPr>
              <a:t>綠</a:t>
            </a:r>
            <a:r>
              <a:rPr lang="zh-TW" altLang="en-US" sz="4800">
                <a:solidFill>
                  <a:srgbClr val="FF6600"/>
                </a:solidFill>
                <a:latin typeface="華康超明體" pitchFamily="49" charset="-120"/>
                <a:ea typeface="華康超明體" pitchFamily="49" charset="-120"/>
              </a:rPr>
              <a:t>橙</a:t>
            </a:r>
            <a:r>
              <a:rPr lang="zh-TW" altLang="en-US" sz="4800">
                <a:solidFill>
                  <a:srgbClr val="996600"/>
                </a:solidFill>
                <a:latin typeface="華康超明體" pitchFamily="49" charset="-120"/>
                <a:ea typeface="華康超明體" pitchFamily="49" charset="-120"/>
              </a:rPr>
              <a:t>金</a:t>
            </a:r>
            <a:r>
              <a:rPr lang="zh-TW" altLang="en-US" sz="4800">
                <a:latin typeface="華康超明體" pitchFamily="49" charset="-120"/>
                <a:ea typeface="華康超明體" pitchFamily="49" charset="-120"/>
              </a:rPr>
              <a:t>  </a:t>
            </a:r>
          </a:p>
          <a:p>
            <a:r>
              <a:rPr lang="en-US" altLang="zh-TW" sz="4800">
                <a:latin typeface="華康超明體" pitchFamily="49" charset="-120"/>
                <a:ea typeface="華康超明體" pitchFamily="49" charset="-120"/>
              </a:rPr>
              <a:t>R2=</a:t>
            </a:r>
            <a:r>
              <a:rPr lang="zh-TW" altLang="en-US" sz="4800">
                <a:solidFill>
                  <a:srgbClr val="FF6600"/>
                </a:solidFill>
                <a:latin typeface="華康超明體" pitchFamily="49" charset="-120"/>
                <a:ea typeface="華康超明體" pitchFamily="49" charset="-120"/>
              </a:rPr>
              <a:t>橙</a:t>
            </a:r>
            <a:r>
              <a:rPr lang="zh-TW" altLang="en-US" sz="4800">
                <a:latin typeface="華康超明體" pitchFamily="49" charset="-120"/>
                <a:ea typeface="華康超明體" pitchFamily="49" charset="-120"/>
              </a:rPr>
              <a:t>黑</a:t>
            </a:r>
            <a:r>
              <a:rPr lang="zh-TW" altLang="en-US" sz="4800">
                <a:solidFill>
                  <a:srgbClr val="663300"/>
                </a:solidFill>
                <a:latin typeface="華康超明體" pitchFamily="49" charset="-120"/>
                <a:ea typeface="華康超明體" pitchFamily="49" charset="-120"/>
              </a:rPr>
              <a:t>棕</a:t>
            </a:r>
            <a:r>
              <a:rPr lang="zh-TW" altLang="en-US" sz="4800">
                <a:solidFill>
                  <a:srgbClr val="969696"/>
                </a:solidFill>
                <a:latin typeface="華康超明體" pitchFamily="49" charset="-120"/>
                <a:ea typeface="華康超明體" pitchFamily="49" charset="-120"/>
              </a:rPr>
              <a:t>銀</a:t>
            </a:r>
          </a:p>
          <a:p>
            <a:r>
              <a:rPr lang="en-US" altLang="zh-TW" sz="4800">
                <a:latin typeface="華康超明體" pitchFamily="49" charset="-120"/>
                <a:ea typeface="華康超明體" pitchFamily="49" charset="-120"/>
              </a:rPr>
              <a:t>R3=</a:t>
            </a:r>
            <a:r>
              <a:rPr lang="zh-TW" altLang="en-US" sz="480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紅紅紅</a:t>
            </a:r>
            <a:r>
              <a:rPr lang="zh-TW" altLang="en-US" sz="4800">
                <a:solidFill>
                  <a:srgbClr val="996600"/>
                </a:solidFill>
                <a:latin typeface="華康超明體" pitchFamily="49" charset="-120"/>
                <a:ea typeface="華康超明體" pitchFamily="49" charset="-120"/>
              </a:rPr>
              <a:t>金</a:t>
            </a:r>
          </a:p>
          <a:p>
            <a:r>
              <a:rPr lang="en-US" altLang="zh-TW" sz="4800">
                <a:latin typeface="華康超明體" pitchFamily="49" charset="-120"/>
                <a:ea typeface="華康超明體" pitchFamily="49" charset="-120"/>
              </a:rPr>
              <a:t>R4=</a:t>
            </a:r>
            <a:r>
              <a:rPr lang="zh-TW" altLang="en-US" sz="4800">
                <a:solidFill>
                  <a:srgbClr val="663300"/>
                </a:solidFill>
                <a:latin typeface="華康超明體" pitchFamily="49" charset="-120"/>
                <a:ea typeface="華康超明體" pitchFamily="49" charset="-120"/>
              </a:rPr>
              <a:t>棕</a:t>
            </a:r>
            <a:r>
              <a:rPr lang="zh-TW" altLang="en-US" sz="4800">
                <a:latin typeface="華康超明體" pitchFamily="49" charset="-120"/>
                <a:ea typeface="華康超明體" pitchFamily="49" charset="-120"/>
              </a:rPr>
              <a:t>黑</a:t>
            </a:r>
            <a:r>
              <a:rPr lang="zh-TW" altLang="en-US" sz="480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紅紅</a:t>
            </a:r>
            <a:r>
              <a:rPr lang="zh-TW" altLang="en-US" sz="4800">
                <a:solidFill>
                  <a:srgbClr val="996600"/>
                </a:solidFill>
                <a:latin typeface="華康超明體" pitchFamily="49" charset="-120"/>
                <a:ea typeface="華康超明體" pitchFamily="49" charset="-120"/>
              </a:rPr>
              <a:t>金</a:t>
            </a:r>
          </a:p>
          <a:p>
            <a:endParaRPr lang="en-US" altLang="zh-TW" sz="480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4313" y="692150"/>
            <a:ext cx="8715375" cy="1152525"/>
          </a:xfrm>
        </p:spPr>
        <p:txBody>
          <a:bodyPr/>
          <a:lstStyle/>
          <a:p>
            <a:pPr eaLnBrk="1" hangingPunct="1"/>
            <a:r>
              <a:rPr lang="zh-TW" altLang="en-US" sz="6000" smtClean="0">
                <a:ea typeface="華康超明體" pitchFamily="49" charset="-120"/>
              </a:rPr>
              <a:t>認識電阻－電阻色碼判讀</a:t>
            </a:r>
            <a:endParaRPr lang="zh-TW" altLang="en-US" sz="6000" smtClean="0"/>
          </a:p>
        </p:txBody>
      </p:sp>
      <p:sp>
        <p:nvSpPr>
          <p:cNvPr id="29700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9702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9703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9704" name="Rectangle 7"/>
          <p:cNvSpPr>
            <a:spLocks noChangeArrowheads="1"/>
          </p:cNvSpPr>
          <p:nvPr/>
        </p:nvSpPr>
        <p:spPr bwMode="auto">
          <a:xfrm>
            <a:off x="60325" y="1517650"/>
            <a:ext cx="5851525" cy="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57705" name="Text Box 9"/>
          <p:cNvSpPr txBox="1">
            <a:spLocks noChangeArrowheads="1"/>
          </p:cNvSpPr>
          <p:nvPr/>
        </p:nvSpPr>
        <p:spPr bwMode="auto">
          <a:xfrm>
            <a:off x="4689475" y="3668713"/>
            <a:ext cx="2954338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48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15KΩ±5%</a:t>
            </a:r>
          </a:p>
          <a:p>
            <a:endParaRPr lang="en-US" altLang="zh-TW" sz="480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480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480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7706" name="Text Box 10"/>
          <p:cNvSpPr txBox="1">
            <a:spLocks noChangeArrowheads="1"/>
          </p:cNvSpPr>
          <p:nvPr/>
        </p:nvSpPr>
        <p:spPr bwMode="auto">
          <a:xfrm>
            <a:off x="4738688" y="3668713"/>
            <a:ext cx="3262312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zh-TW" sz="480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8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300Ω±10%</a:t>
            </a:r>
          </a:p>
          <a:p>
            <a:endParaRPr lang="en-US" altLang="zh-TW" sz="480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480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714875" y="3668713"/>
            <a:ext cx="3262313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zh-TW" sz="480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480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8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2.2KΩ±5%</a:t>
            </a:r>
          </a:p>
          <a:p>
            <a:endParaRPr lang="en-US" altLang="zh-TW" sz="480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7708" name="Text Box 12"/>
          <p:cNvSpPr txBox="1">
            <a:spLocks noChangeArrowheads="1"/>
          </p:cNvSpPr>
          <p:nvPr/>
        </p:nvSpPr>
        <p:spPr bwMode="auto">
          <a:xfrm>
            <a:off x="4714875" y="3668713"/>
            <a:ext cx="3570288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altLang="zh-TW" sz="4800" dirty="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4800" dirty="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4800" dirty="0">
              <a:solidFill>
                <a:srgbClr val="CC0000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800" dirty="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10.2KΩ±5%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TW" altLang="en-US" sz="10000" dirty="0">
                <a:latin typeface="華康超明體" pitchFamily="49" charset="-120"/>
                <a:ea typeface="華康超明體" pitchFamily="49" charset="-120"/>
              </a:rPr>
              <a:t>工具、</a:t>
            </a: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設備</a:t>
            </a:r>
            <a:endParaRPr lang="en-US" altLang="zh-TW" sz="10000" dirty="0" smtClean="0">
              <a:latin typeface="華康超明體" pitchFamily="49" charset="-120"/>
              <a:ea typeface="華康超明體" pitchFamily="49" charset="-120"/>
            </a:endParaRPr>
          </a:p>
          <a:p>
            <a:pPr marL="0" indent="0" algn="ctr">
              <a:buNone/>
            </a:pPr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與</a:t>
            </a:r>
            <a:r>
              <a:rPr lang="zh-TW" altLang="en-US" sz="10000" dirty="0">
                <a:latin typeface="華康超明體" pitchFamily="49" charset="-120"/>
                <a:ea typeface="華康超明體" pitchFamily="49" charset="-120"/>
              </a:rPr>
              <a:t>材料</a:t>
            </a:r>
            <a:endParaRPr lang="zh-TW" altLang="en-US" sz="10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39552" y="1052736"/>
            <a:ext cx="7772400" cy="4466927"/>
          </a:xfrm>
        </p:spPr>
        <p:txBody>
          <a:bodyPr>
            <a:noAutofit/>
          </a:bodyPr>
          <a:lstStyle/>
          <a:p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認識</a:t>
            </a:r>
            <a:r>
              <a:rPr lang="en-US" altLang="zh-TW" sz="15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5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電晶體</a:t>
            </a:r>
            <a:endParaRPr lang="zh-TW" altLang="en-US" sz="15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華康超明體" pitchFamily="49" charset="-120"/>
              </a:rPr>
              <a:t>認識電晶體－何謂電晶體</a:t>
            </a:r>
            <a:r>
              <a:rPr lang="zh-TW" altLang="en-US" smtClean="0"/>
              <a:t> </a:t>
            </a: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539750" y="1949450"/>
            <a:ext cx="7993063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zh-TW" altLang="en-US" sz="300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電晶體</a:t>
            </a:r>
            <a:r>
              <a:rPr lang="en-US" altLang="zh-TW" sz="300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(transistor)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是近代電子電路的核心元件，他的主要功能是做</a:t>
            </a:r>
            <a:r>
              <a:rPr lang="zh-TW" altLang="en-US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電流的開關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，就如同控制水管中水流量的</a:t>
            </a:r>
            <a:r>
              <a:rPr lang="zh-TW" altLang="en-US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閥</a:t>
            </a:r>
            <a:r>
              <a:rPr lang="en-US" altLang="zh-TW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(valve)</a:t>
            </a:r>
            <a:r>
              <a:rPr lang="en-US" altLang="zh-TW" sz="3000">
                <a:latin typeface="華康超明體" pitchFamily="49" charset="-120"/>
                <a:ea typeface="華康超明體" pitchFamily="49" charset="-120"/>
              </a:rPr>
              <a:t> 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。和一般機械開關不同處在於電晶體是利用</a:t>
            </a:r>
            <a:r>
              <a:rPr lang="zh-TW" altLang="en-US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電訊號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來控制，而且開關速度可以</a:t>
            </a:r>
            <a:r>
              <a:rPr lang="zh-TW" altLang="en-US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非常之快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，在實驗室中的切換速度可達</a:t>
            </a:r>
            <a:r>
              <a:rPr lang="en-US" altLang="zh-TW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100 GHz</a:t>
            </a:r>
            <a:r>
              <a:rPr lang="en-US" altLang="zh-TW" sz="3000">
                <a:latin typeface="華康超明體" pitchFamily="49" charset="-120"/>
                <a:ea typeface="華康超明體" pitchFamily="49" charset="-120"/>
              </a:rPr>
              <a:t> 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以上。電晶體一般而言至少要有</a:t>
            </a:r>
            <a:r>
              <a:rPr lang="zh-TW" altLang="en-US" sz="300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三隻外接腳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，故又稱</a:t>
            </a:r>
            <a:r>
              <a:rPr lang="zh-TW" altLang="en-US" sz="300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三極體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，其中包含一隻控制訊號的接腳。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華康超明體" pitchFamily="49" charset="-120"/>
              </a:rPr>
              <a:t>認識電晶體－電晶體的結構</a:t>
            </a:r>
            <a:r>
              <a:rPr lang="zh-TW" altLang="en-US" smtClean="0"/>
              <a:t> </a:t>
            </a: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77830" name="Picture 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41" t="39171" r="20476" b="29318"/>
          <a:stretch>
            <a:fillRect/>
          </a:stretch>
        </p:blipFill>
        <p:spPr bwMode="auto">
          <a:xfrm>
            <a:off x="539750" y="1916113"/>
            <a:ext cx="4464050" cy="18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1" name="Rectangle 11"/>
          <p:cNvSpPr>
            <a:spLocks noChangeArrowheads="1"/>
          </p:cNvSpPr>
          <p:nvPr/>
        </p:nvSpPr>
        <p:spPr bwMode="auto">
          <a:xfrm>
            <a:off x="323850" y="4248150"/>
            <a:ext cx="82804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zh-TW" altLang="en-US" sz="24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（</a:t>
            </a:r>
            <a:r>
              <a:rPr lang="en-US" altLang="zh-TW" sz="24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collector, C</a:t>
            </a:r>
            <a:r>
              <a:rPr lang="zh-TW" altLang="en-US" sz="24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），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名稱來源和他們在電晶體操作時的功能有關。圖中也顯示出</a:t>
            </a:r>
            <a:r>
              <a:rPr lang="en-US" altLang="zh-TW" sz="2400">
                <a:latin typeface="華康超明體" pitchFamily="49" charset="-120"/>
                <a:ea typeface="華康超明體" pitchFamily="49" charset="-120"/>
              </a:rPr>
              <a:t>NPN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與</a:t>
            </a:r>
            <a:r>
              <a:rPr lang="en-US" altLang="zh-TW" sz="2400">
                <a:latin typeface="華康超明體" pitchFamily="49" charset="-120"/>
                <a:ea typeface="華康超明體" pitchFamily="49" charset="-120"/>
              </a:rPr>
              <a:t>PNP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電晶體的電路符號，射極特別被標出，箭號所指的極為</a:t>
            </a:r>
            <a:r>
              <a:rPr lang="en-US" altLang="zh-TW" sz="2400">
                <a:latin typeface="華康超明體" pitchFamily="49" charset="-120"/>
                <a:ea typeface="華康超明體" pitchFamily="49" charset="-120"/>
              </a:rPr>
              <a:t>N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型半導體，和二極體的符號一致。在沒接外加偏壓時，兩個</a:t>
            </a:r>
            <a:r>
              <a:rPr lang="en-US" altLang="zh-TW" sz="2400">
                <a:latin typeface="華康超明體" pitchFamily="49" charset="-120"/>
                <a:ea typeface="華康超明體" pitchFamily="49" charset="-120"/>
              </a:rPr>
              <a:t>PN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接面都會形成</a:t>
            </a:r>
            <a:r>
              <a:rPr lang="zh-TW" altLang="en-US" sz="24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空乏區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，將中性的</a:t>
            </a:r>
            <a:r>
              <a:rPr lang="en-US" altLang="zh-TW" sz="2400">
                <a:latin typeface="華康超明體" pitchFamily="49" charset="-120"/>
                <a:ea typeface="華康超明體" pitchFamily="49" charset="-120"/>
              </a:rPr>
              <a:t>p 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型區和</a:t>
            </a:r>
            <a:r>
              <a:rPr lang="en-US" altLang="zh-TW" sz="2400">
                <a:latin typeface="華康超明體" pitchFamily="49" charset="-120"/>
                <a:ea typeface="華康超明體" pitchFamily="49" charset="-120"/>
              </a:rPr>
              <a:t>n 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型區隔開。</a:t>
            </a:r>
          </a:p>
        </p:txBody>
      </p:sp>
      <p:sp>
        <p:nvSpPr>
          <p:cNvPr id="77832" name="Rectangle 12"/>
          <p:cNvSpPr>
            <a:spLocks noChangeArrowheads="1"/>
          </p:cNvSpPr>
          <p:nvPr/>
        </p:nvSpPr>
        <p:spPr bwMode="auto">
          <a:xfrm>
            <a:off x="5003800" y="2057400"/>
            <a:ext cx="35004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zh-TW" sz="2400">
                <a:latin typeface="華康超明體" pitchFamily="49" charset="-120"/>
                <a:ea typeface="華康超明體" pitchFamily="49" charset="-120"/>
              </a:rPr>
              <a:t>BJT 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的基本結構是兩個</a:t>
            </a:r>
            <a:r>
              <a:rPr lang="zh-TW" altLang="en-US" sz="24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反向連結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的</a:t>
            </a:r>
            <a:r>
              <a:rPr lang="en-US" altLang="zh-TW" sz="240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PN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接面，可有</a:t>
            </a:r>
            <a:r>
              <a:rPr lang="en-US" altLang="zh-TW" sz="240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PNP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和</a:t>
            </a:r>
            <a:r>
              <a:rPr lang="en-US" altLang="zh-TW" sz="240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NPN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兩種組合。三個接出來的端點依序稱為</a:t>
            </a:r>
            <a:r>
              <a:rPr lang="zh-TW" altLang="en-US" sz="24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射極</a:t>
            </a:r>
            <a:r>
              <a:rPr lang="en-US" altLang="zh-TW" sz="24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(emitter, E)</a:t>
            </a:r>
            <a:r>
              <a:rPr lang="zh-TW" altLang="en-US" sz="24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、基極</a:t>
            </a:r>
            <a:r>
              <a:rPr lang="en-US" altLang="zh-TW" sz="24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(base, B)</a:t>
            </a:r>
            <a:r>
              <a:rPr lang="zh-TW" altLang="en-US" sz="2400">
                <a:latin typeface="華康超明體" pitchFamily="49" charset="-120"/>
                <a:ea typeface="華康超明體" pitchFamily="49" charset="-120"/>
              </a:rPr>
              <a:t>和</a:t>
            </a:r>
            <a:r>
              <a:rPr lang="zh-TW" altLang="en-US" sz="24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集極</a:t>
            </a:r>
            <a:endParaRPr lang="zh-TW" altLang="en-US" sz="240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77833" name="Text Box 13"/>
          <p:cNvSpPr txBox="1">
            <a:spLocks noChangeArrowheads="1"/>
          </p:cNvSpPr>
          <p:nvPr/>
        </p:nvSpPr>
        <p:spPr bwMode="auto">
          <a:xfrm>
            <a:off x="1116013" y="3527425"/>
            <a:ext cx="9747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000">
                <a:solidFill>
                  <a:srgbClr val="3333CC"/>
                </a:solidFill>
              </a:rPr>
              <a:t>PNP</a:t>
            </a:r>
          </a:p>
        </p:txBody>
      </p:sp>
      <p:sp>
        <p:nvSpPr>
          <p:cNvPr id="77834" name="Text Box 14"/>
          <p:cNvSpPr txBox="1">
            <a:spLocks noChangeArrowheads="1"/>
          </p:cNvSpPr>
          <p:nvPr/>
        </p:nvSpPr>
        <p:spPr bwMode="auto">
          <a:xfrm>
            <a:off x="3276600" y="3527425"/>
            <a:ext cx="99536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sz="3000">
                <a:solidFill>
                  <a:srgbClr val="3333CC"/>
                </a:solidFill>
              </a:rPr>
              <a:t>NPN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華康超明體" pitchFamily="49" charset="-120"/>
              </a:rPr>
              <a:t>電晶體實作－讓</a:t>
            </a:r>
            <a:r>
              <a:rPr lang="en-US" altLang="zh-TW" smtClean="0">
                <a:ea typeface="華康超明體" pitchFamily="49" charset="-120"/>
              </a:rPr>
              <a:t>LED</a:t>
            </a:r>
            <a:r>
              <a:rPr lang="zh-TW" altLang="en-US" smtClean="0">
                <a:ea typeface="華康超明體" pitchFamily="49" charset="-120"/>
              </a:rPr>
              <a:t>發光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89095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67" t="21463" r="20476" b="42122"/>
          <a:stretch>
            <a:fillRect/>
          </a:stretch>
        </p:blipFill>
        <p:spPr bwMode="auto">
          <a:xfrm>
            <a:off x="1619250" y="1773238"/>
            <a:ext cx="23844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6" name="Picture 16" descr="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1916113"/>
            <a:ext cx="212725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7" name="Text Box 17"/>
          <p:cNvSpPr txBox="1">
            <a:spLocks noChangeArrowheads="1"/>
          </p:cNvSpPr>
          <p:nvPr/>
        </p:nvSpPr>
        <p:spPr bwMode="auto">
          <a:xfrm>
            <a:off x="1366838" y="5589588"/>
            <a:ext cx="6661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000">
                <a:solidFill>
                  <a:srgbClr val="CC0000"/>
                </a:solidFill>
                <a:ea typeface="華康超明體" pitchFamily="49" charset="-120"/>
              </a:rPr>
              <a:t>請注意電路圖與實際電晶體接角的位置</a:t>
            </a:r>
          </a:p>
        </p:txBody>
      </p:sp>
      <p:sp>
        <p:nvSpPr>
          <p:cNvPr id="89098" name="Text Box 19"/>
          <p:cNvSpPr txBox="1">
            <a:spLocks noChangeArrowheads="1"/>
          </p:cNvSpPr>
          <p:nvPr/>
        </p:nvSpPr>
        <p:spPr bwMode="auto">
          <a:xfrm>
            <a:off x="900113" y="2565400"/>
            <a:ext cx="1728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2000"/>
              <a:t>R</a:t>
            </a:r>
            <a:r>
              <a:rPr lang="en-US" altLang="zh-TW" sz="2000" baseline="-25000"/>
              <a:t>B</a:t>
            </a:r>
            <a:r>
              <a:rPr lang="en-US" altLang="zh-TW" sz="2000"/>
              <a:t>=100kΩ</a:t>
            </a:r>
          </a:p>
          <a:p>
            <a:r>
              <a:rPr kumimoji="0" lang="en-US" altLang="zh-TW" sz="2000"/>
              <a:t>R</a:t>
            </a:r>
            <a:r>
              <a:rPr kumimoji="0" lang="en-US" altLang="zh-TW" sz="2000" baseline="-25000"/>
              <a:t>C</a:t>
            </a:r>
            <a:r>
              <a:rPr kumimoji="0" lang="en-US" altLang="zh-TW" sz="2000"/>
              <a:t>=300</a:t>
            </a:r>
            <a:r>
              <a:rPr lang="en-US" altLang="zh-TW" sz="2000"/>
              <a:t>Ω</a:t>
            </a:r>
          </a:p>
        </p:txBody>
      </p:sp>
      <p:sp>
        <p:nvSpPr>
          <p:cNvPr id="89099" name="Text Box 20"/>
          <p:cNvSpPr txBox="1">
            <a:spLocks noChangeArrowheads="1"/>
          </p:cNvSpPr>
          <p:nvPr/>
        </p:nvSpPr>
        <p:spPr bwMode="auto">
          <a:xfrm>
            <a:off x="3348038" y="2276475"/>
            <a:ext cx="61595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/>
              <a:t>4.5v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85728"/>
            <a:ext cx="7772400" cy="1152525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6000" dirty="0" smtClean="0">
                <a:ea typeface="華康超明體" pitchFamily="49" charset="-120"/>
              </a:rPr>
              <a:t>動作說明</a:t>
            </a:r>
            <a:r>
              <a:rPr lang="en-US" altLang="zh-TW" sz="6000" dirty="0" smtClean="0">
                <a:ea typeface="華康超明體" pitchFamily="49" charset="-120"/>
              </a:rPr>
              <a:t>-B</a:t>
            </a:r>
            <a:r>
              <a:rPr lang="zh-TW" altLang="en-US" sz="6000" dirty="0" smtClean="0">
                <a:ea typeface="華康超明體" pitchFamily="49" charset="-120"/>
              </a:rPr>
              <a:t>極低電位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89095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67" t="21463" r="20476" b="42122"/>
          <a:stretch>
            <a:fillRect/>
          </a:stretch>
        </p:blipFill>
        <p:spPr bwMode="auto">
          <a:xfrm>
            <a:off x="428596" y="2857496"/>
            <a:ext cx="23844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9" name="Text Box 20"/>
          <p:cNvSpPr txBox="1">
            <a:spLocks noChangeArrowheads="1"/>
          </p:cNvSpPr>
          <p:nvPr/>
        </p:nvSpPr>
        <p:spPr bwMode="auto">
          <a:xfrm>
            <a:off x="2285984" y="3429000"/>
            <a:ext cx="615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/>
              <a:t>4.5v</a:t>
            </a:r>
          </a:p>
        </p:txBody>
      </p:sp>
      <p:sp>
        <p:nvSpPr>
          <p:cNvPr id="13" name="矩形 12"/>
          <p:cNvSpPr/>
          <p:nvPr/>
        </p:nvSpPr>
        <p:spPr>
          <a:xfrm>
            <a:off x="214282" y="1643050"/>
            <a:ext cx="8786874" cy="11430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電晶體可以視為一個開關，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極是按鈕，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高電位就按下開關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低電位就是不按開關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極和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E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極是接點。</a:t>
            </a:r>
            <a:endParaRPr lang="zh-TW" altLang="en-US" sz="3000" dirty="0">
              <a:solidFill>
                <a:schemeClr val="tx1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 rot="5400000">
            <a:off x="4072708" y="3929046"/>
            <a:ext cx="1427966" cy="8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rot="5400000">
            <a:off x="4424177" y="5719963"/>
            <a:ext cx="724698" cy="4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橢圓 19"/>
          <p:cNvSpPr/>
          <p:nvPr/>
        </p:nvSpPr>
        <p:spPr>
          <a:xfrm>
            <a:off x="4714876" y="4572008"/>
            <a:ext cx="142876" cy="1428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4714876" y="5286388"/>
            <a:ext cx="142876" cy="1428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接點 21"/>
          <p:cNvCxnSpPr/>
          <p:nvPr/>
        </p:nvCxnSpPr>
        <p:spPr>
          <a:xfrm rot="5400000">
            <a:off x="4072107" y="5000385"/>
            <a:ext cx="857256" cy="5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rot="10800000">
            <a:off x="4214810" y="5000636"/>
            <a:ext cx="299371" cy="3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 rot="10800000">
            <a:off x="4643438" y="6072206"/>
            <a:ext cx="299371" cy="348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rot="10800000">
            <a:off x="4682221" y="6146365"/>
            <a:ext cx="214312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rot="10800000">
            <a:off x="4733247" y="6211679"/>
            <a:ext cx="129946" cy="13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等腰三角形 32"/>
          <p:cNvSpPr/>
          <p:nvPr/>
        </p:nvSpPr>
        <p:spPr>
          <a:xfrm flipV="1">
            <a:off x="4572000" y="3714752"/>
            <a:ext cx="428628" cy="285752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接點 33"/>
          <p:cNvCxnSpPr/>
          <p:nvPr/>
        </p:nvCxnSpPr>
        <p:spPr>
          <a:xfrm rot="10800000">
            <a:off x="4572001" y="4000504"/>
            <a:ext cx="428627" cy="15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橢圓 35"/>
          <p:cNvSpPr/>
          <p:nvPr/>
        </p:nvSpPr>
        <p:spPr>
          <a:xfrm>
            <a:off x="4714876" y="3143248"/>
            <a:ext cx="142876" cy="14287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929190" y="3071810"/>
            <a:ext cx="64633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>
                <a:latin typeface="華康超明體" pitchFamily="49" charset="-120"/>
                <a:ea typeface="華康超明體" pitchFamily="49" charset="-120"/>
              </a:rPr>
              <a:t>4.5v</a:t>
            </a: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4914860" y="4488428"/>
            <a:ext cx="30008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C</a:t>
            </a: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4929190" y="5214950"/>
            <a:ext cx="30008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E</a:t>
            </a: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3843290" y="4845618"/>
            <a:ext cx="30008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B</a:t>
            </a:r>
            <a:endParaRPr lang="en-US" altLang="zh-TW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3500430" y="4500570"/>
            <a:ext cx="87716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低電位</a:t>
            </a:r>
            <a:endParaRPr lang="en-US" altLang="zh-TW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2" name="向右箭號 41"/>
          <p:cNvSpPr/>
          <p:nvPr/>
        </p:nvSpPr>
        <p:spPr>
          <a:xfrm>
            <a:off x="2643174" y="4929198"/>
            <a:ext cx="785818" cy="500066"/>
          </a:xfrm>
          <a:prstGeom prst="rightArrow">
            <a:avLst>
              <a:gd name="adj1" fmla="val 50000"/>
              <a:gd name="adj2" fmla="val 726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5643570" y="3143248"/>
            <a:ext cx="3214710" cy="31432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當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極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的電位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I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為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低電位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時，表示開關是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打開的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，所以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CC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的電壓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4.5V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無法流過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，因此，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不會亮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sz="3000" dirty="0">
              <a:solidFill>
                <a:schemeClr val="tx1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85728"/>
            <a:ext cx="7772400" cy="1152525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6000" dirty="0" smtClean="0">
                <a:solidFill>
                  <a:srgbClr val="0000FF"/>
                </a:solidFill>
                <a:ea typeface="華康超明體" pitchFamily="49" charset="-120"/>
              </a:rPr>
              <a:t>動作說明</a:t>
            </a:r>
            <a:r>
              <a:rPr lang="en-US" altLang="zh-TW" sz="6000" dirty="0" smtClean="0">
                <a:solidFill>
                  <a:srgbClr val="0000FF"/>
                </a:solidFill>
                <a:ea typeface="華康超明體" pitchFamily="49" charset="-120"/>
              </a:rPr>
              <a:t>-B</a:t>
            </a:r>
            <a:r>
              <a:rPr lang="zh-TW" altLang="en-US" sz="6000" dirty="0" smtClean="0">
                <a:solidFill>
                  <a:srgbClr val="0000FF"/>
                </a:solidFill>
                <a:ea typeface="華康超明體" pitchFamily="49" charset="-120"/>
              </a:rPr>
              <a:t>極高電位</a:t>
            </a:r>
          </a:p>
        </p:txBody>
      </p:sp>
      <p:sp>
        <p:nvSpPr>
          <p:cNvPr id="89091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89095" name="Picture 1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067" t="21463" r="20476" b="42122"/>
          <a:stretch>
            <a:fillRect/>
          </a:stretch>
        </p:blipFill>
        <p:spPr bwMode="auto">
          <a:xfrm>
            <a:off x="428596" y="2857496"/>
            <a:ext cx="23844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9" name="Text Box 20"/>
          <p:cNvSpPr txBox="1">
            <a:spLocks noChangeArrowheads="1"/>
          </p:cNvSpPr>
          <p:nvPr/>
        </p:nvSpPr>
        <p:spPr bwMode="auto">
          <a:xfrm>
            <a:off x="2285984" y="3429000"/>
            <a:ext cx="6159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/>
              <a:t>4.5v</a:t>
            </a:r>
          </a:p>
        </p:txBody>
      </p:sp>
      <p:sp>
        <p:nvSpPr>
          <p:cNvPr id="13" name="矩形 12"/>
          <p:cNvSpPr/>
          <p:nvPr/>
        </p:nvSpPr>
        <p:spPr>
          <a:xfrm>
            <a:off x="214282" y="1643050"/>
            <a:ext cx="8786874" cy="114300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電晶體可以視為一個開關，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極是按鈕，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高電位就按下開關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低電位就是不按開關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極和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E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極是接點。</a:t>
            </a:r>
            <a:endParaRPr lang="zh-TW" altLang="en-US" sz="3000" dirty="0">
              <a:solidFill>
                <a:schemeClr val="tx1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 rot="5400000">
            <a:off x="4072708" y="3929046"/>
            <a:ext cx="1427966" cy="8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/>
          <p:nvPr/>
        </p:nvCxnSpPr>
        <p:spPr>
          <a:xfrm rot="5400000">
            <a:off x="4424177" y="5719963"/>
            <a:ext cx="724698" cy="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橢圓 19"/>
          <p:cNvSpPr/>
          <p:nvPr/>
        </p:nvSpPr>
        <p:spPr>
          <a:xfrm>
            <a:off x="4714876" y="457200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4714876" y="528638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2" name="直線接點 21"/>
          <p:cNvCxnSpPr/>
          <p:nvPr/>
        </p:nvCxnSpPr>
        <p:spPr>
          <a:xfrm rot="5400000">
            <a:off x="4272802" y="5000385"/>
            <a:ext cx="857256" cy="5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 rot="10800000">
            <a:off x="4415505" y="5000636"/>
            <a:ext cx="299371" cy="3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接點 27"/>
          <p:cNvCxnSpPr/>
          <p:nvPr/>
        </p:nvCxnSpPr>
        <p:spPr>
          <a:xfrm rot="10800000">
            <a:off x="4643438" y="6072206"/>
            <a:ext cx="299371" cy="34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接點 28"/>
          <p:cNvCxnSpPr/>
          <p:nvPr/>
        </p:nvCxnSpPr>
        <p:spPr>
          <a:xfrm rot="10800000">
            <a:off x="4682221" y="6146365"/>
            <a:ext cx="21431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接點 30"/>
          <p:cNvCxnSpPr/>
          <p:nvPr/>
        </p:nvCxnSpPr>
        <p:spPr>
          <a:xfrm rot="10800000">
            <a:off x="4733247" y="6211679"/>
            <a:ext cx="129946" cy="13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等腰三角形 32"/>
          <p:cNvSpPr/>
          <p:nvPr/>
        </p:nvSpPr>
        <p:spPr>
          <a:xfrm flipV="1">
            <a:off x="4572000" y="3714752"/>
            <a:ext cx="428628" cy="28575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4" name="直線接點 33"/>
          <p:cNvCxnSpPr/>
          <p:nvPr/>
        </p:nvCxnSpPr>
        <p:spPr>
          <a:xfrm rot="10800000">
            <a:off x="4572001" y="4000504"/>
            <a:ext cx="428627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橢圓 35"/>
          <p:cNvSpPr/>
          <p:nvPr/>
        </p:nvSpPr>
        <p:spPr>
          <a:xfrm>
            <a:off x="4714876" y="3143248"/>
            <a:ext cx="142876" cy="14287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Text Box 20"/>
          <p:cNvSpPr txBox="1">
            <a:spLocks noChangeArrowheads="1"/>
          </p:cNvSpPr>
          <p:nvPr/>
        </p:nvSpPr>
        <p:spPr bwMode="auto">
          <a:xfrm>
            <a:off x="4929190" y="3071810"/>
            <a:ext cx="64633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>
                <a:latin typeface="華康超明體" pitchFamily="49" charset="-120"/>
                <a:ea typeface="華康超明體" pitchFamily="49" charset="-120"/>
              </a:rPr>
              <a:t>4.5v</a:t>
            </a:r>
          </a:p>
        </p:txBody>
      </p:sp>
      <p:sp>
        <p:nvSpPr>
          <p:cNvPr id="38" name="Text Box 20"/>
          <p:cNvSpPr txBox="1">
            <a:spLocks noChangeArrowheads="1"/>
          </p:cNvSpPr>
          <p:nvPr/>
        </p:nvSpPr>
        <p:spPr bwMode="auto">
          <a:xfrm>
            <a:off x="4914860" y="4488428"/>
            <a:ext cx="30008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endParaRPr lang="en-US" altLang="zh-TW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4929190" y="5214950"/>
            <a:ext cx="30008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E</a:t>
            </a:r>
            <a:endParaRPr lang="en-US" altLang="zh-TW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4043985" y="4845618"/>
            <a:ext cx="30008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endParaRPr lang="en-US" altLang="zh-TW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3701125" y="4500570"/>
            <a:ext cx="87716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高電位</a:t>
            </a:r>
            <a:endParaRPr lang="en-US" altLang="zh-TW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2" name="向右箭號 41"/>
          <p:cNvSpPr/>
          <p:nvPr/>
        </p:nvSpPr>
        <p:spPr>
          <a:xfrm>
            <a:off x="2643174" y="4929198"/>
            <a:ext cx="785818" cy="500066"/>
          </a:xfrm>
          <a:prstGeom prst="rightArrow">
            <a:avLst>
              <a:gd name="adj1" fmla="val 50000"/>
              <a:gd name="adj2" fmla="val 726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/>
          <p:cNvSpPr/>
          <p:nvPr/>
        </p:nvSpPr>
        <p:spPr>
          <a:xfrm>
            <a:off x="5643570" y="3143248"/>
            <a:ext cx="3214710" cy="314327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當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極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的電位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I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為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高電位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時，表示開關是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閉合的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，所以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CC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的電壓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4.5V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會流過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，因此，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會亮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zh-TW" altLang="en-US" sz="3000" dirty="0">
              <a:solidFill>
                <a:schemeClr val="tx1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華康超明體" pitchFamily="49" charset="-120"/>
              </a:rPr>
              <a:t>電晶體實作－讓</a:t>
            </a:r>
            <a:r>
              <a:rPr lang="en-US" altLang="zh-TW" smtClean="0">
                <a:ea typeface="華康超明體" pitchFamily="49" charset="-120"/>
              </a:rPr>
              <a:t>LED</a:t>
            </a:r>
            <a:r>
              <a:rPr lang="zh-TW" altLang="en-US" smtClean="0">
                <a:ea typeface="華康超明體" pitchFamily="49" charset="-120"/>
              </a:rPr>
              <a:t>發光</a:t>
            </a: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0119" name="Picture 8" descr="DSC076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628775"/>
            <a:ext cx="5329238" cy="399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0" name="Text Box 9"/>
          <p:cNvSpPr txBox="1">
            <a:spLocks noChangeArrowheads="1"/>
          </p:cNvSpPr>
          <p:nvPr/>
        </p:nvSpPr>
        <p:spPr bwMode="auto">
          <a:xfrm>
            <a:off x="2268538" y="5734050"/>
            <a:ext cx="39941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3000">
                <a:solidFill>
                  <a:srgbClr val="3333CC"/>
                </a:solidFill>
                <a:ea typeface="華康超明體" pitchFamily="49" charset="-120"/>
              </a:rPr>
              <a:t>看一看，你接對了嗎？</a:t>
            </a:r>
          </a:p>
        </p:txBody>
      </p:sp>
      <p:sp>
        <p:nvSpPr>
          <p:cNvPr id="90121" name="AutoShape 10">
            <a:hlinkClick r:id="" action="ppaction://hlinkshowjump?jump=endshow" highlightClick="1"/>
          </p:cNvPr>
          <p:cNvSpPr>
            <a:spLocks noChangeArrowheads="1"/>
          </p:cNvSpPr>
          <p:nvPr/>
        </p:nvSpPr>
        <p:spPr bwMode="auto">
          <a:xfrm>
            <a:off x="8532813" y="6102350"/>
            <a:ext cx="611187" cy="755650"/>
          </a:xfrm>
          <a:prstGeom prst="actionButtonEnd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1052737"/>
            <a:ext cx="8352928" cy="4536504"/>
          </a:xfrm>
        </p:spPr>
        <p:txBody>
          <a:bodyPr>
            <a:noAutofit/>
          </a:bodyPr>
          <a:lstStyle/>
          <a:p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認識</a:t>
            </a:r>
            <a:r>
              <a:rPr lang="en-US" altLang="zh-TW" sz="15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5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光敏電阻</a:t>
            </a:r>
            <a:endParaRPr lang="zh-TW" altLang="en-US" sz="15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華康超明體" pitchFamily="49" charset="-120"/>
              </a:rPr>
              <a:t>認識感測器－光敏電阻</a:t>
            </a:r>
            <a:r>
              <a:rPr lang="zh-TW" altLang="en-US" smtClean="0"/>
              <a:t> 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2166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2167" name="Rectangle 7"/>
          <p:cNvSpPr>
            <a:spLocks noChangeArrowheads="1"/>
          </p:cNvSpPr>
          <p:nvPr/>
        </p:nvSpPr>
        <p:spPr bwMode="auto">
          <a:xfrm>
            <a:off x="682625" y="1916113"/>
            <a:ext cx="7993063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　　光敏電阻的材料是</a:t>
            </a:r>
            <a:r>
              <a:rPr lang="zh-TW" altLang="en-US" sz="300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硫化鎘</a:t>
            </a:r>
            <a:r>
              <a:rPr lang="en-US" altLang="zh-TW" sz="3000">
                <a:solidFill>
                  <a:srgbClr val="3333CC"/>
                </a:solidFill>
                <a:latin typeface="華康超明體" pitchFamily="49" charset="-120"/>
                <a:ea typeface="華康超明體" pitchFamily="49" charset="-120"/>
              </a:rPr>
              <a:t>CdS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，硫化鎘在</a:t>
            </a:r>
            <a:r>
              <a:rPr lang="zh-TW" altLang="en-US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光線照射下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會變的很</a:t>
            </a:r>
            <a:r>
              <a:rPr lang="zh-TW" altLang="en-US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容易導電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，也就是電阻值變小了，電流就變大了，</a:t>
            </a:r>
            <a:r>
              <a:rPr lang="en-US" altLang="zh-TW" sz="3000"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就比較亮。</a:t>
            </a:r>
          </a:p>
          <a:p>
            <a:pPr algn="just"/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　　光敏電阻在陽光下，電阻值大約是</a:t>
            </a:r>
            <a:r>
              <a:rPr lang="zh-TW" altLang="en-US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幾百歐姆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，在室內燈光下，電阻值大約是在</a:t>
            </a:r>
            <a:r>
              <a:rPr lang="zh-TW" altLang="en-US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幾萬歐姆至十幾萬歐姆之間</a:t>
            </a:r>
            <a:r>
              <a:rPr lang="zh-TW" altLang="en-US" sz="3000">
                <a:latin typeface="華康超明體" pitchFamily="49" charset="-120"/>
                <a:ea typeface="華康超明體" pitchFamily="49" charset="-120"/>
              </a:rPr>
              <a:t>。</a:t>
            </a:r>
          </a:p>
        </p:txBody>
      </p:sp>
      <p:sp>
        <p:nvSpPr>
          <p:cNvPr id="92168" name="Text Box 8"/>
          <p:cNvSpPr txBox="1">
            <a:spLocks noChangeArrowheads="1"/>
          </p:cNvSpPr>
          <p:nvPr/>
        </p:nvSpPr>
        <p:spPr bwMode="auto">
          <a:xfrm>
            <a:off x="663575" y="5084763"/>
            <a:ext cx="8085138" cy="1006475"/>
          </a:xfrm>
          <a:prstGeom prst="rect">
            <a:avLst/>
          </a:prstGeom>
          <a:solidFill>
            <a:srgbClr val="00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思考：自動點滅之小夜燈，在白天時因</a:t>
            </a:r>
            <a:r>
              <a:rPr lang="en-US" altLang="zh-TW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3000">
                <a:solidFill>
                  <a:srgbClr val="CC0000"/>
                </a:solidFill>
                <a:latin typeface="華康超明體" pitchFamily="49" charset="-120"/>
                <a:ea typeface="華康超明體" pitchFamily="49" charset="-120"/>
              </a:rPr>
              <a:t>不會亮，所以不會耗電？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光敏電阻的電阻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14282" y="1617681"/>
            <a:ext cx="8686800" cy="4525963"/>
          </a:xfrm>
        </p:spPr>
        <p:txBody>
          <a:bodyPr>
            <a:noAutofit/>
          </a:bodyPr>
          <a:lstStyle/>
          <a:p>
            <a:r>
              <a:rPr lang="zh-TW" altLang="en-US" sz="3600" b="1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暗電阻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：當電阻在完全沒有光線照射的狀態下（室溫），稱這時的電阻值為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暗電阻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（當電阻值穩定不變時，例如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1kM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歐姆），與暗電阻相對應的電流為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  <a:hlinkClick r:id="rId2" tooltip="暗電流"/>
              </a:rPr>
              <a:t>暗電流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。</a:t>
            </a:r>
          </a:p>
          <a:p>
            <a:r>
              <a:rPr lang="zh-TW" altLang="en-US" sz="3600" b="1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亮電阻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：當電阻在充足光線照射的狀態下（室溫），稱這時的電阻值為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亮電阻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（當電阻值穩定不變時，例如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1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歐姆），與亮電阻相對應的電流為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亮電流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。</a:t>
            </a:r>
          </a:p>
          <a:p>
            <a:pPr>
              <a:buNone/>
            </a:pPr>
            <a:endParaRPr lang="zh-TW" altLang="en-US" sz="36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工具、設備與材料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2543164" cy="18287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zh-TW" altLang="en-US" dirty="0">
                <a:latin typeface="華康超明體" pitchFamily="49" charset="-120"/>
                <a:ea typeface="華康超明體" pitchFamily="49" charset="-120"/>
              </a:rPr>
              <a:t>一、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設備：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桌上型鑽床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圖片 3" descr="DSC00209.JPG"/>
          <p:cNvPicPr>
            <a:picLocks noChangeAspect="1"/>
          </p:cNvPicPr>
          <p:nvPr/>
        </p:nvPicPr>
        <p:blipFill>
          <a:blip r:embed="rId2" cstate="print"/>
          <a:srcRect l="12500" r="14843"/>
          <a:stretch>
            <a:fillRect/>
          </a:stretch>
        </p:blipFill>
        <p:spPr>
          <a:xfrm rot="16200000">
            <a:off x="2623275" y="1948702"/>
            <a:ext cx="5257529" cy="4074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光敏電阻的規格表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zh-TW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1719" t="18055" r="7812" b="27778"/>
          <a:stretch>
            <a:fillRect/>
          </a:stretch>
        </p:blipFill>
        <p:spPr bwMode="auto">
          <a:xfrm>
            <a:off x="0" y="1857364"/>
            <a:ext cx="8929750" cy="338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4143436" y="2000240"/>
            <a:ext cx="2357454" cy="30718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華康超明體" pitchFamily="49" charset="-120"/>
              </a:rPr>
              <a:t>感測器實作－光敏電阻</a:t>
            </a:r>
          </a:p>
        </p:txBody>
      </p:sp>
      <p:sp>
        <p:nvSpPr>
          <p:cNvPr id="93187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3190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3191" name="Picture 12" descr="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2945" b="33868"/>
          <a:stretch>
            <a:fillRect/>
          </a:stretch>
        </p:blipFill>
        <p:spPr bwMode="auto">
          <a:xfrm>
            <a:off x="2268538" y="1844675"/>
            <a:ext cx="165576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2" name="Picture 13" descr="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4424"/>
          <a:stretch>
            <a:fillRect/>
          </a:stretch>
        </p:blipFill>
        <p:spPr bwMode="auto">
          <a:xfrm>
            <a:off x="3786182" y="1844675"/>
            <a:ext cx="2789243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3" name="Rectangle 14"/>
          <p:cNvSpPr>
            <a:spLocks noChangeArrowheads="1"/>
          </p:cNvSpPr>
          <p:nvPr/>
        </p:nvSpPr>
        <p:spPr bwMode="auto">
          <a:xfrm>
            <a:off x="3419475" y="2636838"/>
            <a:ext cx="792163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93194" name="Rectangle 15"/>
          <p:cNvSpPr>
            <a:spLocks noChangeArrowheads="1"/>
          </p:cNvSpPr>
          <p:nvPr/>
        </p:nvSpPr>
        <p:spPr bwMode="auto">
          <a:xfrm>
            <a:off x="3779838" y="5229225"/>
            <a:ext cx="792162" cy="576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  <p:pic>
        <p:nvPicPr>
          <p:cNvPr id="93195" name="Picture 16" descr="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6000" r="72945"/>
          <a:stretch>
            <a:fillRect/>
          </a:stretch>
        </p:blipFill>
        <p:spPr bwMode="auto">
          <a:xfrm>
            <a:off x="2255838" y="4724400"/>
            <a:ext cx="16557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6" name="Rectangle 17"/>
          <p:cNvSpPr>
            <a:spLocks noChangeArrowheads="1"/>
          </p:cNvSpPr>
          <p:nvPr/>
        </p:nvSpPr>
        <p:spPr bwMode="auto">
          <a:xfrm>
            <a:off x="2339975" y="4124325"/>
            <a:ext cx="1008063" cy="1152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華康超明體" pitchFamily="49" charset="-120"/>
              </a:rPr>
              <a:t>感測器實作－光敏電阻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4215" name="Picture 8" descr="DSC076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1628775"/>
            <a:ext cx="5976938" cy="448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認識</a:t>
            </a:r>
            <a:r>
              <a:rPr lang="en-US" altLang="zh-TW" sz="15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5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反向器</a:t>
            </a:r>
            <a:endParaRPr lang="zh-TW" altLang="en-US" sz="15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mtClean="0">
                <a:ea typeface="華康超明體" pitchFamily="49" charset="-120"/>
              </a:rPr>
              <a:t>認識反向器</a:t>
            </a:r>
            <a:r>
              <a:rPr lang="zh-TW" altLang="en-US" smtClean="0"/>
              <a:t> </a:t>
            </a:r>
          </a:p>
        </p:txBody>
      </p:sp>
      <p:sp>
        <p:nvSpPr>
          <p:cNvPr id="95235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5239" name="Picture 8" descr="1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650" y="1989138"/>
            <a:ext cx="3024188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9" descr="1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4437063"/>
            <a:ext cx="2873375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1" name="Picture 10" descr="1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35375" y="1557338"/>
            <a:ext cx="417512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2" name="Picture 11" descr="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7538" y="3716338"/>
            <a:ext cx="4005262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z="6000" smtClean="0">
                <a:ea typeface="華康超明體" pitchFamily="49" charset="-120"/>
              </a:rPr>
              <a:t>反向器電源接線</a:t>
            </a:r>
            <a:r>
              <a:rPr lang="zh-TW" altLang="en-US" sz="6000" smtClean="0"/>
              <a:t> 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6262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6263" name="圖片 10" descr="PIC_0070.JPG"/>
          <p:cNvPicPr>
            <a:picLocks noChangeAspect="1"/>
          </p:cNvPicPr>
          <p:nvPr/>
        </p:nvPicPr>
        <p:blipFill>
          <a:blip r:embed="rId3"/>
          <a:srcRect l="48425" t="10802" r="11414" b="9401"/>
          <a:stretch>
            <a:fillRect/>
          </a:stretch>
        </p:blipFill>
        <p:spPr bwMode="auto">
          <a:xfrm>
            <a:off x="2339975" y="1628775"/>
            <a:ext cx="4248150" cy="474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z="6000" smtClean="0">
                <a:ea typeface="華康超明體" pitchFamily="49" charset="-120"/>
              </a:rPr>
              <a:t>反向器特性測試電路</a:t>
            </a:r>
            <a:r>
              <a:rPr lang="en-US" altLang="zh-TW" sz="6000" smtClean="0">
                <a:ea typeface="華康超明體" pitchFamily="49" charset="-120"/>
              </a:rPr>
              <a:t>1</a:t>
            </a:r>
            <a:endParaRPr lang="zh-TW" altLang="en-US" sz="6000" smtClean="0"/>
          </a:p>
        </p:txBody>
      </p:sp>
      <p:sp>
        <p:nvSpPr>
          <p:cNvPr id="97283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7286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7287" name="圖片 7" descr="PIC_0067.JPG"/>
          <p:cNvPicPr>
            <a:picLocks noChangeAspect="1"/>
          </p:cNvPicPr>
          <p:nvPr/>
        </p:nvPicPr>
        <p:blipFill>
          <a:blip r:embed="rId3"/>
          <a:srcRect l="27164" t="5202" r="29526" b="5202"/>
          <a:stretch>
            <a:fillRect/>
          </a:stretch>
        </p:blipFill>
        <p:spPr bwMode="auto">
          <a:xfrm>
            <a:off x="34925" y="1557338"/>
            <a:ext cx="4249738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8" name="圖片 8" descr="PIC_0068.JPG"/>
          <p:cNvPicPr>
            <a:picLocks noChangeAspect="1"/>
          </p:cNvPicPr>
          <p:nvPr/>
        </p:nvPicPr>
        <p:blipFill>
          <a:blip r:embed="rId4"/>
          <a:srcRect l="41338" t="9401" r="15157" b="5202"/>
          <a:stretch>
            <a:fillRect/>
          </a:stretch>
        </p:blipFill>
        <p:spPr bwMode="auto">
          <a:xfrm>
            <a:off x="4572000" y="1484313"/>
            <a:ext cx="4537075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3333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sz="6000" smtClean="0">
                <a:ea typeface="華康超明體" pitchFamily="49" charset="-120"/>
              </a:rPr>
              <a:t>反向器特性測試電路</a:t>
            </a:r>
            <a:r>
              <a:rPr lang="en-US" altLang="zh-TW" sz="6000" smtClean="0">
                <a:ea typeface="華康超明體" pitchFamily="49" charset="-120"/>
              </a:rPr>
              <a:t>2</a:t>
            </a:r>
            <a:endParaRPr lang="zh-TW" altLang="en-US" sz="6000" smtClean="0"/>
          </a:p>
        </p:txBody>
      </p:sp>
      <p:sp>
        <p:nvSpPr>
          <p:cNvPr id="98307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8308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8309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8311" name="圖片 8" descr="PIC_0069.JPG"/>
          <p:cNvPicPr>
            <a:picLocks noChangeAspect="1"/>
          </p:cNvPicPr>
          <p:nvPr/>
        </p:nvPicPr>
        <p:blipFill>
          <a:blip r:embed="rId3"/>
          <a:srcRect l="38188" t="5202" r="15350" b="9401"/>
          <a:stretch>
            <a:fillRect/>
          </a:stretch>
        </p:blipFill>
        <p:spPr bwMode="auto">
          <a:xfrm>
            <a:off x="1835150" y="1484313"/>
            <a:ext cx="5040313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280920" cy="1470025"/>
          </a:xfrm>
        </p:spPr>
        <p:txBody>
          <a:bodyPr>
            <a:noAutofit/>
          </a:bodyPr>
          <a:lstStyle/>
          <a:p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小夜燈</a:t>
            </a:r>
            <a:r>
              <a:rPr lang="en-US" altLang="zh-TW" sz="15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5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電路說</a:t>
            </a:r>
            <a:r>
              <a:rPr lang="zh-TW" altLang="en-US" sz="15000" dirty="0">
                <a:latin typeface="華康超明體" pitchFamily="49" charset="-120"/>
                <a:ea typeface="華康超明體" pitchFamily="49" charset="-120"/>
              </a:rPr>
              <a:t>明</a:t>
            </a:r>
          </a:p>
        </p:txBody>
      </p:sp>
    </p:spTree>
    <p:extLst>
      <p:ext uri="{BB962C8B-B14F-4D97-AF65-F5344CB8AC3E}">
        <p14:creationId xmlns:p14="http://schemas.microsoft.com/office/powerpoint/2010/main" val="270255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549275"/>
            <a:ext cx="7772400" cy="1152525"/>
          </a:xfrm>
        </p:spPr>
        <p:txBody>
          <a:bodyPr/>
          <a:lstStyle/>
          <a:p>
            <a:pPr eaLnBrk="1" hangingPunct="1"/>
            <a:r>
              <a:rPr lang="zh-TW" altLang="en-US" dirty="0" smtClean="0">
                <a:ea typeface="華康超明體" pitchFamily="49" charset="-120"/>
              </a:rPr>
              <a:t>簡易小夜燈電路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9335" name="Picture 7" descr="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7054" b="-9151"/>
          <a:stretch>
            <a:fillRect/>
          </a:stretch>
        </p:blipFill>
        <p:spPr bwMode="auto">
          <a:xfrm>
            <a:off x="1331913" y="1557338"/>
            <a:ext cx="65516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6" name="Rectangle 14"/>
          <p:cNvSpPr>
            <a:spLocks noChangeArrowheads="1"/>
          </p:cNvSpPr>
          <p:nvPr/>
        </p:nvSpPr>
        <p:spPr bwMode="auto">
          <a:xfrm>
            <a:off x="4500563" y="4941888"/>
            <a:ext cx="863600" cy="574675"/>
          </a:xfrm>
          <a:prstGeom prst="rect">
            <a:avLst/>
          </a:prstGeom>
          <a:noFill/>
          <a:ln w="635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工具、設備與材料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1185857"/>
          </a:xfrm>
        </p:spPr>
        <p:txBody>
          <a:bodyPr/>
          <a:lstStyle/>
          <a:p>
            <a:pPr>
              <a:buNone/>
            </a:pP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二</a:t>
            </a:r>
            <a:r>
              <a:rPr lang="zh-TW" altLang="en-US" dirty="0">
                <a:latin typeface="華康超明體" pitchFamily="49" charset="-120"/>
                <a:ea typeface="華康超明體" pitchFamily="49" charset="-120"/>
              </a:rPr>
              <a:t>、工具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：電烙鐵組、熱熔膠槍、尖嘴鉗、斜口鉗、剪刀、鱷魚夾、</a:t>
            </a:r>
            <a:r>
              <a:rPr lang="en-US" altLang="zh-TW" dirty="0" smtClean="0"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列印機</a:t>
            </a:r>
            <a:endParaRPr lang="en-US" altLang="zh-TW" dirty="0" smtClean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圖片 3" descr="DSC001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2357430"/>
            <a:ext cx="2465916" cy="1388574"/>
          </a:xfrm>
          <a:prstGeom prst="rect">
            <a:avLst/>
          </a:prstGeom>
        </p:spPr>
      </p:pic>
      <p:pic>
        <p:nvPicPr>
          <p:cNvPr id="5" name="圖片 4" descr="DSC00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2357430"/>
            <a:ext cx="2465916" cy="1388574"/>
          </a:xfrm>
          <a:prstGeom prst="rect">
            <a:avLst/>
          </a:prstGeom>
        </p:spPr>
      </p:pic>
      <p:pic>
        <p:nvPicPr>
          <p:cNvPr id="6" name="圖片 5" descr="DSC001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6512" y="2357430"/>
            <a:ext cx="2465916" cy="1388574"/>
          </a:xfrm>
          <a:prstGeom prst="rect">
            <a:avLst/>
          </a:prstGeom>
        </p:spPr>
      </p:pic>
      <p:pic>
        <p:nvPicPr>
          <p:cNvPr id="7" name="圖片 6" descr="DSC001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3857628"/>
            <a:ext cx="2465916" cy="1388574"/>
          </a:xfrm>
          <a:prstGeom prst="rect">
            <a:avLst/>
          </a:prstGeom>
        </p:spPr>
      </p:pic>
      <p:pic>
        <p:nvPicPr>
          <p:cNvPr id="8" name="圖片 7" descr="DSC0014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00430" y="3929066"/>
            <a:ext cx="2465916" cy="1388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42852"/>
            <a:ext cx="7772400" cy="1152525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6000" dirty="0" smtClean="0">
                <a:ea typeface="華康超明體" pitchFamily="49" charset="-120"/>
              </a:rPr>
              <a:t>動作原理說明</a:t>
            </a:r>
            <a:r>
              <a:rPr lang="en-US" altLang="zh-TW" sz="6000" dirty="0" smtClean="0">
                <a:ea typeface="華康超明體" pitchFamily="49" charset="-120"/>
              </a:rPr>
              <a:t>-</a:t>
            </a:r>
            <a:r>
              <a:rPr lang="zh-TW" altLang="en-US" sz="6000" dirty="0" smtClean="0">
                <a:ea typeface="華康超明體" pitchFamily="49" charset="-120"/>
              </a:rPr>
              <a:t>照光時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9335" name="Picture 7" descr="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7054" b="-9151"/>
          <a:stretch>
            <a:fillRect/>
          </a:stretch>
        </p:blipFill>
        <p:spPr bwMode="auto">
          <a:xfrm>
            <a:off x="1357290" y="1500174"/>
            <a:ext cx="65516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1643042" y="178592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A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623206" y="3357562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766082" y="558964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42844" y="1500174"/>
            <a:ext cx="14670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A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4.5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57158" y="5786454"/>
            <a:ext cx="1082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0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14282" y="3429000"/>
            <a:ext cx="12747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？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28926" y="1571612"/>
            <a:ext cx="6215074" cy="478634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當「光敏電阻」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照光時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，電阻會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  變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低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，假設為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R=200</a:t>
            </a:r>
            <a:r>
              <a:rPr lang="el-GR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Ω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3000" dirty="0" smtClean="0">
              <a:solidFill>
                <a:schemeClr val="tx1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根據電路「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分壓定則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」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  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AB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：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BC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=R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：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R7=200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：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20K=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：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100</a:t>
            </a:r>
          </a:p>
          <a:p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∵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BC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en-US" altLang="zh-TW" sz="3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(V</a:t>
            </a:r>
            <a:r>
              <a:rPr lang="en-US" altLang="zh-TW" sz="3000" baseline="-25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A</a:t>
            </a:r>
            <a:r>
              <a:rPr lang="en-US" altLang="zh-TW" sz="3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-V</a:t>
            </a:r>
            <a:r>
              <a:rPr lang="en-US" altLang="zh-TW" sz="3000" baseline="-25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r>
              <a:rPr lang="en-US" altLang="zh-TW" sz="3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*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(V</a:t>
            </a:r>
            <a:r>
              <a:rPr lang="en-US" altLang="zh-TW" sz="3000" baseline="-25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BC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/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AB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+V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BC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</a:p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     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=4.5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*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(100/(1+100)) </a:t>
            </a:r>
          </a:p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  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∴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 V</a:t>
            </a:r>
            <a:r>
              <a:rPr lang="en-US" altLang="zh-TW" sz="3000" baseline="-2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BC 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≒4.5V=V</a:t>
            </a:r>
            <a:r>
              <a:rPr lang="en-US" altLang="zh-TW" sz="3000" baseline="-25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=①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→高電位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143108" y="2714620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R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42852"/>
            <a:ext cx="7772400" cy="1152525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sz="6000" dirty="0" smtClean="0">
                <a:ea typeface="華康超明體" pitchFamily="49" charset="-120"/>
              </a:rPr>
              <a:t>動作原理說明</a:t>
            </a:r>
            <a:r>
              <a:rPr lang="en-US" altLang="zh-TW" sz="6000" dirty="0" smtClean="0">
                <a:ea typeface="華康超明體" pitchFamily="49" charset="-120"/>
              </a:rPr>
              <a:t>-</a:t>
            </a:r>
            <a:r>
              <a:rPr lang="zh-TW" altLang="en-US" sz="6000" dirty="0" smtClean="0">
                <a:ea typeface="華康超明體" pitchFamily="49" charset="-120"/>
              </a:rPr>
              <a:t>照光時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9335" name="Picture 7" descr="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7054" b="-9151"/>
          <a:stretch>
            <a:fillRect/>
          </a:stretch>
        </p:blipFill>
        <p:spPr bwMode="auto">
          <a:xfrm>
            <a:off x="1357290" y="1500174"/>
            <a:ext cx="65516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1643042" y="178592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A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623206" y="3357562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766082" y="558964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42844" y="1500174"/>
            <a:ext cx="14670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A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4.5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57158" y="5786454"/>
            <a:ext cx="1082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0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42844" y="3732258"/>
            <a:ext cx="16594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≒4.5V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00232" y="3143248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高電位</a:t>
            </a:r>
            <a:endParaRPr lang="zh-TW" altLang="en-US" sz="3000" dirty="0"/>
          </a:p>
        </p:txBody>
      </p:sp>
      <p:sp>
        <p:nvSpPr>
          <p:cNvPr id="19" name="矩形 18"/>
          <p:cNvSpPr/>
          <p:nvPr/>
        </p:nvSpPr>
        <p:spPr>
          <a:xfrm>
            <a:off x="3857620" y="2928934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低電位</a:t>
            </a:r>
            <a:endParaRPr lang="zh-TW" altLang="en-US" sz="3000" dirty="0">
              <a:solidFill>
                <a:srgbClr val="FF0000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57884" y="2571744"/>
            <a:ext cx="231024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燈不會亮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42852"/>
            <a:ext cx="7772400" cy="1152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6000" dirty="0" smtClean="0">
                <a:solidFill>
                  <a:srgbClr val="FF0000"/>
                </a:solidFill>
                <a:ea typeface="華康超明體" pitchFamily="49" charset="-120"/>
              </a:rPr>
              <a:t>動作原理說明</a:t>
            </a:r>
            <a:r>
              <a:rPr lang="en-US" altLang="zh-TW" sz="6000" dirty="0" smtClean="0">
                <a:solidFill>
                  <a:srgbClr val="FF0000"/>
                </a:solidFill>
                <a:ea typeface="華康超明體" pitchFamily="49" charset="-120"/>
              </a:rPr>
              <a:t>-</a:t>
            </a:r>
            <a:r>
              <a:rPr lang="zh-TW" altLang="en-US" sz="6000" dirty="0" smtClean="0">
                <a:solidFill>
                  <a:srgbClr val="0000FF"/>
                </a:solidFill>
                <a:ea typeface="華康超明體" pitchFamily="49" charset="-120"/>
              </a:rPr>
              <a:t>無</a:t>
            </a:r>
            <a:r>
              <a:rPr lang="zh-TW" altLang="en-US" sz="6000" dirty="0" smtClean="0">
                <a:solidFill>
                  <a:srgbClr val="FF0000"/>
                </a:solidFill>
                <a:ea typeface="華康超明體" pitchFamily="49" charset="-120"/>
              </a:rPr>
              <a:t>照光時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9335" name="Picture 7" descr="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7054" b="-9151"/>
          <a:stretch>
            <a:fillRect/>
          </a:stretch>
        </p:blipFill>
        <p:spPr bwMode="auto">
          <a:xfrm>
            <a:off x="1357290" y="1500174"/>
            <a:ext cx="65516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1643042" y="178592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A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623206" y="3357562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766082" y="558964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42844" y="1500174"/>
            <a:ext cx="14670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A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4.5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57158" y="5786454"/>
            <a:ext cx="1082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0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14282" y="3429000"/>
            <a:ext cx="12747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？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928926" y="1571612"/>
            <a:ext cx="6215074" cy="478634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當「光敏電阻」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無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照光時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，電阻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  會變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高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，假設為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R=2M</a:t>
            </a:r>
            <a:r>
              <a:rPr lang="el-GR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Ω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。</a:t>
            </a:r>
            <a:endParaRPr lang="en-US" altLang="zh-TW" sz="3000" dirty="0" smtClean="0">
              <a:solidFill>
                <a:schemeClr val="tx1"/>
              </a:solidFill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根據電路「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分壓定則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」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  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AB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：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BC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=R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：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R7=2M</a:t>
            </a:r>
            <a:r>
              <a:rPr lang="zh-TW" altLang="en-US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：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20K=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100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：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1</a:t>
            </a:r>
          </a:p>
          <a:p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∵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BC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en-US" altLang="zh-TW" sz="3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(V</a:t>
            </a:r>
            <a:r>
              <a:rPr lang="en-US" altLang="zh-TW" sz="3000" baseline="-25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A</a:t>
            </a:r>
            <a:r>
              <a:rPr lang="en-US" altLang="zh-TW" sz="3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-V</a:t>
            </a:r>
            <a:r>
              <a:rPr lang="en-US" altLang="zh-TW" sz="3000" baseline="-25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r>
              <a:rPr lang="en-US" altLang="zh-TW" sz="3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000" dirty="0" smtClean="0">
                <a:solidFill>
                  <a:srgbClr val="C00000"/>
                </a:solidFill>
                <a:latin typeface="華康超明體" pitchFamily="49" charset="-120"/>
                <a:ea typeface="華康超明體" pitchFamily="49" charset="-120"/>
              </a:rPr>
              <a:t>*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(V</a:t>
            </a:r>
            <a:r>
              <a:rPr lang="en-US" altLang="zh-TW" sz="3000" baseline="-25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BC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/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AB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+V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BC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</a:p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     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=4.5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*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(1/(100+1)) </a:t>
            </a:r>
          </a:p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  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∴</a:t>
            </a:r>
            <a:r>
              <a:rPr lang="en-US" altLang="zh-TW" sz="3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 V</a:t>
            </a:r>
            <a:r>
              <a:rPr lang="en-US" altLang="zh-TW" sz="3000" baseline="-25000" dirty="0" smtClean="0">
                <a:solidFill>
                  <a:schemeClr val="tx1"/>
                </a:solidFill>
                <a:latin typeface="華康超明體" pitchFamily="49" charset="-120"/>
                <a:ea typeface="華康超明體" pitchFamily="49" charset="-120"/>
              </a:rPr>
              <a:t>BC 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≒0V=V</a:t>
            </a:r>
            <a:r>
              <a:rPr lang="en-US" altLang="zh-TW" sz="3000" baseline="-25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=①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→低電位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2143108" y="2714620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R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42852"/>
            <a:ext cx="7772400" cy="11525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TW" altLang="en-US" sz="6000" dirty="0" smtClean="0">
                <a:solidFill>
                  <a:srgbClr val="FF0000"/>
                </a:solidFill>
                <a:ea typeface="華康超明體" pitchFamily="49" charset="-120"/>
              </a:rPr>
              <a:t>動作原理說明</a:t>
            </a:r>
            <a:r>
              <a:rPr lang="en-US" altLang="zh-TW" sz="6000" dirty="0" smtClean="0">
                <a:solidFill>
                  <a:srgbClr val="FF0000"/>
                </a:solidFill>
                <a:ea typeface="華康超明體" pitchFamily="49" charset="-120"/>
              </a:rPr>
              <a:t>-</a:t>
            </a:r>
            <a:r>
              <a:rPr lang="zh-TW" altLang="en-US" sz="6000" dirty="0" smtClean="0">
                <a:solidFill>
                  <a:srgbClr val="0000FF"/>
                </a:solidFill>
                <a:ea typeface="華康超明體" pitchFamily="49" charset="-120"/>
              </a:rPr>
              <a:t>無</a:t>
            </a:r>
            <a:r>
              <a:rPr lang="zh-TW" altLang="en-US" sz="6000" dirty="0" smtClean="0">
                <a:solidFill>
                  <a:srgbClr val="FF0000"/>
                </a:solidFill>
                <a:ea typeface="華康超明體" pitchFamily="49" charset="-120"/>
              </a:rPr>
              <a:t>照光時</a:t>
            </a:r>
          </a:p>
        </p:txBody>
      </p:sp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99335" name="Picture 7" descr="2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-7054" b="-9151"/>
          <a:stretch>
            <a:fillRect/>
          </a:stretch>
        </p:blipFill>
        <p:spPr bwMode="auto">
          <a:xfrm>
            <a:off x="1357290" y="1500174"/>
            <a:ext cx="655161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10"/>
          <p:cNvSpPr txBox="1"/>
          <p:nvPr/>
        </p:nvSpPr>
        <p:spPr>
          <a:xfrm>
            <a:off x="1643042" y="178592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A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623206" y="3357562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766082" y="5589646"/>
            <a:ext cx="3770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42844" y="1500174"/>
            <a:ext cx="14670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A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4.5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57158" y="5786454"/>
            <a:ext cx="1082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C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=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0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42844" y="3732258"/>
            <a:ext cx="12747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V</a:t>
            </a:r>
            <a:r>
              <a:rPr lang="en-US" altLang="zh-TW" sz="3000" baseline="-25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B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≒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0V</a:t>
            </a:r>
            <a:endParaRPr lang="zh-TW" altLang="en-US" sz="3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000232" y="3143248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低電位</a:t>
            </a:r>
            <a:endParaRPr lang="zh-TW" altLang="en-US" sz="3000" dirty="0">
              <a:solidFill>
                <a:srgbClr val="FF00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857620" y="2928934"/>
            <a:ext cx="133882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高電位</a:t>
            </a:r>
            <a:endParaRPr lang="zh-TW" altLang="en-US" sz="3000" dirty="0">
              <a:solidFill>
                <a:srgbClr val="0000FF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857884" y="2571744"/>
            <a:ext cx="153118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燈亮</a:t>
            </a:r>
            <a:endParaRPr lang="zh-TW" altLang="en-US" sz="3000" dirty="0">
              <a:solidFill>
                <a:srgbClr val="0000FF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光敏電阻的串聯電阻</a:t>
            </a:r>
            <a:r>
              <a:rPr lang="zh-TW" altLang="en-US" sz="6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值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1.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首先先查出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(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或量出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)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光敏電阻的「亮電阻」及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/>
            </a:r>
            <a:b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</a:b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「暗電阻」的電阻值。</a:t>
            </a:r>
            <a:endParaRPr lang="en-US" altLang="zh-TW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2.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串聯電阻值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=(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亮電阻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)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*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(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暗電阻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)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的平方根</a:t>
            </a:r>
            <a:endParaRPr lang="en-US" altLang="zh-TW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範例：</a:t>
            </a:r>
            <a:endParaRPr lang="en-US" altLang="zh-TW" dirty="0" smtClean="0">
              <a:solidFill>
                <a:srgbClr val="FF0000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如有</a:t>
            </a:r>
            <a:r>
              <a:rPr lang="zh-TW" altLang="en-US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一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光敏電阻的「亮電阻」為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50</a:t>
            </a:r>
            <a:r>
              <a:rPr lang="el-GR" altLang="zh-TW" dirty="0" smtClean="0">
                <a:ea typeface="華康超明體" panose="02020C09000000000000" pitchFamily="49" charset="-120"/>
              </a:rPr>
              <a:t>Ω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，「暗電阻」為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8M</a:t>
            </a:r>
            <a:r>
              <a:rPr lang="el-GR" altLang="zh-TW" dirty="0" smtClean="0">
                <a:ea typeface="華康超明體" panose="02020C09000000000000" pitchFamily="49" charset="-120"/>
              </a:rPr>
              <a:t> Ω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，則串聯電阻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為</a:t>
            </a:r>
            <a:r>
              <a:rPr lang="en-US" altLang="zh-TW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20K</a:t>
            </a:r>
            <a:r>
              <a:rPr lang="el-GR" altLang="zh-TW" dirty="0">
                <a:solidFill>
                  <a:srgbClr val="FF0000"/>
                </a:solidFill>
                <a:ea typeface="華康超明體" panose="02020C09000000000000" pitchFamily="49" charset="-120"/>
              </a:rPr>
              <a:t> Ω</a:t>
            </a:r>
            <a:endParaRPr lang="en-US" altLang="zh-TW" dirty="0" smtClean="0">
              <a:solidFill>
                <a:srgbClr val="FF0000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pPr marL="0" indent="0">
              <a:buNone/>
            </a:pP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            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</a:t>
            </a:r>
            <a:r>
              <a:rPr lang="en-US" altLang="zh-TW" baseline="30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2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=50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*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8000000</a:t>
            </a:r>
          </a:p>
          <a:p>
            <a:pPr marL="0" indent="0">
              <a:buNone/>
            </a:pP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            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R=20000=20K</a:t>
            </a:r>
            <a:r>
              <a:rPr lang="el-GR" altLang="zh-TW" dirty="0" smtClean="0">
                <a:ea typeface="華康超明體" panose="02020C09000000000000" pitchFamily="49" charset="-120"/>
              </a:rPr>
              <a:t> </a:t>
            </a:r>
            <a:r>
              <a:rPr lang="el-GR" altLang="zh-TW" dirty="0">
                <a:ea typeface="華康超明體" panose="02020C09000000000000" pitchFamily="49" charset="-120"/>
              </a:rPr>
              <a:t>Ω</a:t>
            </a:r>
            <a:endParaRPr lang="zh-TW" altLang="en-US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8508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00356" name="圖片 4" descr="PIC_0073.JPG"/>
          <p:cNvPicPr>
            <a:picLocks noChangeAspect="1"/>
          </p:cNvPicPr>
          <p:nvPr/>
        </p:nvPicPr>
        <p:blipFill>
          <a:blip r:embed="rId3"/>
          <a:srcRect l="32675" t="3801" r="16138" b="-398"/>
          <a:stretch>
            <a:fillRect/>
          </a:stretch>
        </p:blipFill>
        <p:spPr bwMode="auto">
          <a:xfrm>
            <a:off x="1476375" y="188913"/>
            <a:ext cx="6119813" cy="649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7106"/>
          </a:xfrm>
        </p:spPr>
        <p:txBody>
          <a:bodyPr>
            <a:normAutofit/>
          </a:bodyPr>
          <a:lstStyle/>
          <a:p>
            <a:r>
              <a:rPr lang="zh-TW" altLang="en-US" sz="10000" dirty="0" smtClean="0">
                <a:latin typeface="華康超明體" pitchFamily="49" charset="-120"/>
                <a:ea typeface="華康超明體" pitchFamily="49" charset="-120"/>
              </a:rPr>
              <a:t>實作開始</a:t>
            </a:r>
            <a:endParaRPr lang="zh-TW" altLang="en-US" sz="10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28596" y="2786058"/>
            <a:ext cx="835824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為了完成作品時做報告，過程中的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拍照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非常重要。請同學能夠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2-3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人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一組彼此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互相幫忙拍攝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操作過程的照片。如果操作時需要協助，也可以互相幫忙，但是希望能是自己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從頭到尾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完成最佳。</a:t>
            </a:r>
            <a:endParaRPr lang="zh-TW" altLang="en-US" sz="4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95536" y="2130425"/>
            <a:ext cx="8280920" cy="1470025"/>
          </a:xfrm>
        </p:spPr>
        <p:txBody>
          <a:bodyPr>
            <a:noAutofit/>
          </a:bodyPr>
          <a:lstStyle/>
          <a:p>
            <a:r>
              <a:rPr lang="zh-TW" altLang="en-US" sz="15000" dirty="0" smtClean="0">
                <a:latin typeface="華康超明體" pitchFamily="49" charset="-120"/>
                <a:ea typeface="華康超明體" pitchFamily="49" charset="-120"/>
              </a:rPr>
              <a:t>測試電路</a:t>
            </a:r>
            <a:endParaRPr lang="zh-TW" altLang="en-US" sz="15000" dirty="0">
              <a:latin typeface="華康超明體" pitchFamily="49" charset="-120"/>
              <a:ea typeface="華康超明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353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23907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23910" name="Picture 14" descr="2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620713"/>
            <a:ext cx="6985000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1" name="Text Box 15"/>
          <p:cNvSpPr txBox="1">
            <a:spLocks noChangeArrowheads="1"/>
          </p:cNvSpPr>
          <p:nvPr/>
        </p:nvSpPr>
        <p:spPr bwMode="auto">
          <a:xfrm>
            <a:off x="1200568" y="413571"/>
            <a:ext cx="403187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5000" dirty="0" smtClean="0">
                <a:solidFill>
                  <a:srgbClr val="CC0000"/>
                </a:solidFill>
                <a:ea typeface="華康超明體" pitchFamily="49" charset="-120"/>
              </a:rPr>
              <a:t>玻璃罐小夜燈</a:t>
            </a:r>
            <a:endParaRPr lang="en-US" altLang="zh-TW" sz="5000" dirty="0" smtClean="0">
              <a:solidFill>
                <a:srgbClr val="CC0000"/>
              </a:solidFill>
              <a:ea typeface="華康超明體" pitchFamily="49" charset="-120"/>
            </a:endParaRPr>
          </a:p>
          <a:p>
            <a:pPr algn="ctr"/>
            <a:r>
              <a:rPr lang="zh-TW" altLang="en-US" sz="5000" dirty="0" smtClean="0">
                <a:solidFill>
                  <a:srgbClr val="CC0000"/>
                </a:solidFill>
                <a:ea typeface="華康超明體" pitchFamily="49" charset="-120"/>
              </a:rPr>
              <a:t>電路</a:t>
            </a:r>
            <a:r>
              <a:rPr lang="zh-TW" altLang="en-US" sz="5000" dirty="0">
                <a:solidFill>
                  <a:srgbClr val="CC0000"/>
                </a:solidFill>
                <a:ea typeface="華康超明體" pitchFamily="49" charset="-120"/>
              </a:rPr>
              <a:t>圖</a:t>
            </a:r>
          </a:p>
        </p:txBody>
      </p:sp>
      <p:sp>
        <p:nvSpPr>
          <p:cNvPr id="2" name="矩形 1"/>
          <p:cNvSpPr/>
          <p:nvPr/>
        </p:nvSpPr>
        <p:spPr>
          <a:xfrm>
            <a:off x="5652120" y="1979613"/>
            <a:ext cx="2304430" cy="121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98213" y="1754198"/>
            <a:ext cx="2304430" cy="121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 descr="21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31" t="36381" r="7047" b="40467"/>
          <a:stretch/>
        </p:blipFill>
        <p:spPr bwMode="auto">
          <a:xfrm rot="5340000">
            <a:off x="5103857" y="2041406"/>
            <a:ext cx="1638301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6023810" y="1375802"/>
            <a:ext cx="2304430" cy="121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245845" y="3335430"/>
            <a:ext cx="2304430" cy="641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547664" y="5301208"/>
            <a:ext cx="2952328" cy="345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 smtClean="0">
                <a:solidFill>
                  <a:schemeClr val="tx1"/>
                </a:solidFill>
              </a:rPr>
              <a:t>10K</a:t>
            </a:r>
            <a:r>
              <a:rPr lang="el-GR" altLang="zh-TW" sz="3200" dirty="0" smtClean="0">
                <a:solidFill>
                  <a:schemeClr val="tx1"/>
                </a:solidFill>
                <a:ea typeface="AR MingtiM BIG-5" panose="020B0609010101010101" pitchFamily="49" charset="-120"/>
                <a:cs typeface="AR MingtiM BIG-5" panose="020B0609010101010101" pitchFamily="49" charset="-120"/>
              </a:rPr>
              <a:t>Ω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16072" y="4389014"/>
            <a:ext cx="924280" cy="336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821952" y="4414651"/>
            <a:ext cx="1152215" cy="336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 smtClean="0">
                <a:solidFill>
                  <a:schemeClr val="tx1"/>
                </a:solidFill>
              </a:rPr>
              <a:t>1384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975772" y="1872022"/>
            <a:ext cx="2952328" cy="345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 smtClean="0">
                <a:solidFill>
                  <a:schemeClr val="tx1"/>
                </a:solidFill>
              </a:rPr>
              <a:t>300</a:t>
            </a:r>
            <a:r>
              <a:rPr lang="el-GR" altLang="zh-TW" sz="3200" dirty="0" smtClean="0">
                <a:solidFill>
                  <a:schemeClr val="tx1"/>
                </a:solidFill>
                <a:ea typeface="AR MingtiM BIG-5" panose="020B0609010101010101" pitchFamily="49" charset="-120"/>
                <a:cs typeface="AR MingtiM BIG-5" panose="020B0609010101010101" pitchFamily="49" charset="-120"/>
              </a:rPr>
              <a:t>Ω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用麵包板練習電路接線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內容版面配置區 3" descr="DSC002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工具、設備與材料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2844" y="1428736"/>
            <a:ext cx="4286280" cy="528641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三、材料：</a:t>
            </a:r>
            <a:endParaRPr lang="en-US" altLang="zh-TW" sz="28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3D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列印電池盒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自製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)</a:t>
            </a:r>
          </a:p>
          <a:p>
            <a:pPr>
              <a:buNone/>
            </a:pP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4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號電池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正負極金屬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片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10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*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9</a:t>
            </a:r>
            <a:endParaRPr lang="en-US" altLang="zh-TW" sz="28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萬用電路板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(10*6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孔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)</a:t>
            </a:r>
          </a:p>
          <a:p>
            <a:pPr>
              <a:buNone/>
            </a:pP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反向器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(4069)</a:t>
            </a:r>
          </a:p>
          <a:p>
            <a:pPr>
              <a:buNone/>
            </a:pP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電晶體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(1384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或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(1815)</a:t>
            </a:r>
            <a:endParaRPr lang="en-US" altLang="zh-TW" sz="28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電阻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(10K</a:t>
            </a:r>
            <a:r>
              <a:rPr lang="el-GR" altLang="zh-TW" sz="2800" dirty="0" smtClean="0">
                <a:latin typeface="華康超明體" pitchFamily="49" charset="-120"/>
                <a:ea typeface="華康超明體" pitchFamily="49" charset="-120"/>
              </a:rPr>
              <a:t>Ω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X2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及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自行計算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燈的串聯電阻值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)</a:t>
            </a:r>
          </a:p>
          <a:p>
            <a:pPr>
              <a:buNone/>
            </a:pP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光敏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電阻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(5mm)</a:t>
            </a:r>
            <a:endParaRPr lang="en-US" altLang="zh-TW" sz="28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共陰極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LED(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紅、綠、藍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可選用其他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燈</a:t>
            </a:r>
            <a:endParaRPr lang="en-US" altLang="zh-TW" sz="2800" dirty="0" smtClean="0">
              <a:latin typeface="華康超明體" pitchFamily="49" charset="-120"/>
              <a:ea typeface="華康超明體" pitchFamily="49" charset="-120"/>
            </a:endParaRPr>
          </a:p>
          <a:p>
            <a:pPr>
              <a:buNone/>
            </a:pP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導線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紅、黑、黃各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5cm)</a:t>
            </a:r>
          </a:p>
          <a:p>
            <a:pPr>
              <a:buNone/>
            </a:pP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電源隔離片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2800" dirty="0" smtClean="0">
                <a:latin typeface="華康超明體" pitchFamily="49" charset="-120"/>
                <a:ea typeface="華康超明體" pitchFamily="49" charset="-120"/>
              </a:rPr>
              <a:t>自製</a:t>
            </a:r>
            <a:r>
              <a:rPr lang="en-US" altLang="zh-TW" sz="28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endParaRPr lang="zh-TW" altLang="en-US" sz="28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圖片 3" descr="DSC00141.JPG"/>
          <p:cNvPicPr>
            <a:picLocks noChangeAspect="1"/>
          </p:cNvPicPr>
          <p:nvPr/>
        </p:nvPicPr>
        <p:blipFill>
          <a:blip r:embed="rId2" cstate="print"/>
          <a:srcRect l="25000" t="6991" r="24219" b="4216"/>
          <a:stretch>
            <a:fillRect/>
          </a:stretch>
        </p:blipFill>
        <p:spPr>
          <a:xfrm>
            <a:off x="4286248" y="1857364"/>
            <a:ext cx="4643470" cy="4572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DSC00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600" r="28452"/>
          <a:stretch>
            <a:fillRect/>
          </a:stretch>
        </p:blipFill>
        <p:spPr>
          <a:xfrm>
            <a:off x="1142976" y="54331"/>
            <a:ext cx="7286676" cy="67322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1520" y="2130425"/>
            <a:ext cx="8568952" cy="1470025"/>
          </a:xfrm>
        </p:spPr>
        <p:txBody>
          <a:bodyPr>
            <a:noAutofit/>
          </a:bodyPr>
          <a:lstStyle/>
          <a:p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測試</a:t>
            </a:r>
            <a: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共陰極</a:t>
            </a:r>
            <a: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燈</a:t>
            </a:r>
            <a:endParaRPr lang="zh-TW" altLang="en-US" sz="12000" dirty="0">
              <a:latin typeface="華康超明體" pitchFamily="49" charset="-120"/>
              <a:ea typeface="華康超明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82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如何計算</a:t>
            </a:r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串聯分壓電阻值</a:t>
            </a:r>
            <a:endParaRPr lang="zh-TW" altLang="en-US" sz="5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5533" t="32679" r="36262" b="31801"/>
          <a:stretch/>
        </p:blipFill>
        <p:spPr>
          <a:xfrm>
            <a:off x="179512" y="1916832"/>
            <a:ext cx="4752528" cy="3366613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004048" y="1412776"/>
            <a:ext cx="391645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根據安培定則：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V=I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*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</a:t>
            </a:r>
          </a:p>
          <a:p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Red </a:t>
            </a:r>
          </a:p>
          <a:p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4.5-2.1=2.4   2.4=0.02*R  R=120</a:t>
            </a:r>
            <a:r>
              <a:rPr lang="el-GR" altLang="zh-TW" dirty="0" smtClean="0">
                <a:ea typeface="華康超明體" panose="02020C09000000000000" pitchFamily="49" charset="-120"/>
              </a:rPr>
              <a:t>Ω</a:t>
            </a:r>
            <a:endParaRPr lang="en-US" altLang="zh-TW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            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2.4=0.03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*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R=80</a:t>
            </a:r>
            <a:r>
              <a:rPr lang="el-GR" altLang="zh-TW" dirty="0" smtClean="0">
                <a:ea typeface="華康超明體" panose="02020C09000000000000" pitchFamily="49" charset="-120"/>
              </a:rPr>
              <a:t>Ω</a:t>
            </a:r>
            <a:endParaRPr lang="en-US" altLang="zh-TW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4.5-1.9=2.6   2.6=0.02*R  R=130</a:t>
            </a:r>
            <a:r>
              <a:rPr lang="el-GR" altLang="zh-TW" dirty="0" smtClean="0">
                <a:ea typeface="華康超明體" panose="02020C09000000000000" pitchFamily="49" charset="-120"/>
              </a:rPr>
              <a:t>Ω</a:t>
            </a:r>
            <a:endParaRPr lang="en-US" altLang="zh-TW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            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2.6=0.03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*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R=87</a:t>
            </a:r>
            <a:r>
              <a:rPr lang="el-GR" altLang="zh-TW" dirty="0" smtClean="0">
                <a:ea typeface="華康超明體" panose="02020C09000000000000" pitchFamily="49" charset="-120"/>
              </a:rPr>
              <a:t>Ω</a:t>
            </a:r>
            <a:endParaRPr lang="en-US" altLang="zh-TW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所以</a:t>
            </a:r>
            <a:r>
              <a:rPr lang="zh-TW" altLang="en-US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 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Red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的串聯電阻約</a:t>
            </a:r>
            <a:r>
              <a:rPr lang="en-US" altLang="zh-TW" b="1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87</a:t>
            </a:r>
            <a:r>
              <a:rPr lang="el-GR" altLang="zh-TW" b="1" dirty="0" smtClean="0">
                <a:solidFill>
                  <a:srgbClr val="FF0000"/>
                </a:solidFill>
                <a:ea typeface="華康超明體" panose="02020C09000000000000" pitchFamily="49" charset="-120"/>
              </a:rPr>
              <a:t>Ω</a:t>
            </a:r>
            <a:r>
              <a:rPr lang="en-US" altLang="zh-TW" b="1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-120</a:t>
            </a:r>
            <a:r>
              <a:rPr lang="el-GR" altLang="zh-TW" b="1" dirty="0" smtClean="0">
                <a:solidFill>
                  <a:srgbClr val="FF0000"/>
                </a:solidFill>
                <a:ea typeface="華康超明體" panose="02020C09000000000000" pitchFamily="49" charset="-120"/>
              </a:rPr>
              <a:t>Ω</a:t>
            </a:r>
            <a:endParaRPr lang="en-US" altLang="zh-TW" b="1" dirty="0" smtClean="0">
              <a:solidFill>
                <a:srgbClr val="FF0000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endParaRPr lang="en-US" altLang="zh-TW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Green &amp; Blue</a:t>
            </a:r>
          </a:p>
          <a:p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4.5-3.2=1.3   1.3=0.02*R  R=65</a:t>
            </a:r>
            <a:r>
              <a:rPr lang="el-GR" altLang="zh-TW" dirty="0" smtClean="0">
                <a:ea typeface="華康超明體" panose="02020C09000000000000" pitchFamily="49" charset="-120"/>
              </a:rPr>
              <a:t>Ω</a:t>
            </a:r>
            <a:endParaRPr lang="en-US" altLang="zh-TW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            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1.3=0.03</a:t>
            </a:r>
            <a:r>
              <a:rPr lang="zh-TW" altLang="en-US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*</a:t>
            </a:r>
            <a:r>
              <a:rPr lang="en-US" altLang="zh-TW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R</a:t>
            </a:r>
            <a:r>
              <a:rPr lang="zh-TW" altLang="en-US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  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R=44</a:t>
            </a:r>
            <a:r>
              <a:rPr lang="el-GR" altLang="zh-TW" dirty="0" smtClean="0">
                <a:ea typeface="華康超明體" panose="02020C09000000000000" pitchFamily="49" charset="-120"/>
              </a:rPr>
              <a:t>Ω</a:t>
            </a:r>
            <a:endParaRPr lang="en-US" altLang="zh-TW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4.5-3.0=1.5   1.5=0.02*R  R=75</a:t>
            </a:r>
            <a:r>
              <a:rPr lang="el-GR" altLang="zh-TW" dirty="0" smtClean="0">
                <a:ea typeface="華康超明體" panose="02020C09000000000000" pitchFamily="49" charset="-120"/>
              </a:rPr>
              <a:t>Ω</a:t>
            </a:r>
            <a:endParaRPr lang="en-US" altLang="zh-TW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            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1.5=0.03</a:t>
            </a:r>
            <a:r>
              <a:rPr lang="zh-TW" altLang="en-US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*</a:t>
            </a:r>
            <a:r>
              <a:rPr lang="en-US" altLang="zh-TW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R</a:t>
            </a:r>
            <a:r>
              <a:rPr lang="zh-TW" altLang="en-US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  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R=50</a:t>
            </a:r>
            <a:r>
              <a:rPr lang="el-GR" altLang="zh-TW" dirty="0" smtClean="0">
                <a:ea typeface="華康超明體" panose="02020C09000000000000" pitchFamily="49" charset="-120"/>
              </a:rPr>
              <a:t>Ω</a:t>
            </a:r>
            <a:endParaRPr lang="en-US" altLang="zh-TW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所以 </a:t>
            </a:r>
            <a:r>
              <a:rPr lang="en-US" altLang="zh-TW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Green &amp; Blue</a:t>
            </a:r>
          </a:p>
          <a:p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的</a:t>
            </a:r>
            <a:r>
              <a:rPr lang="zh-TW" altLang="en-US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串聯電阻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約</a:t>
            </a:r>
            <a:r>
              <a:rPr lang="en-US" altLang="zh-TW" b="1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50</a:t>
            </a:r>
            <a:r>
              <a:rPr lang="el-GR" altLang="zh-TW" b="1" dirty="0" smtClean="0">
                <a:solidFill>
                  <a:srgbClr val="FF0000"/>
                </a:solidFill>
                <a:ea typeface="華康超明體" panose="02020C09000000000000" pitchFamily="49" charset="-120"/>
              </a:rPr>
              <a:t>Ω</a:t>
            </a:r>
            <a:r>
              <a:rPr lang="en-US" altLang="zh-TW" b="1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-65</a:t>
            </a:r>
            <a:r>
              <a:rPr lang="el-GR" altLang="zh-TW" b="1" dirty="0" smtClean="0">
                <a:solidFill>
                  <a:srgbClr val="FF0000"/>
                </a:solidFill>
                <a:ea typeface="華康超明體" panose="02020C09000000000000" pitchFamily="49" charset="-120"/>
              </a:rPr>
              <a:t>Ω</a:t>
            </a:r>
            <a:endParaRPr lang="en-US" altLang="zh-TW" b="1" dirty="0">
              <a:solidFill>
                <a:srgbClr val="FF0000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39552" y="594928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建議：使</a:t>
            </a:r>
            <a:r>
              <a:rPr lang="zh-TW" altLang="en-US" dirty="0"/>
              <a:t>用</a:t>
            </a:r>
          </a:p>
        </p:txBody>
      </p:sp>
    </p:spTree>
    <p:extLst>
      <p:ext uri="{BB962C8B-B14F-4D97-AF65-F5344CB8AC3E}">
        <p14:creationId xmlns:p14="http://schemas.microsoft.com/office/powerpoint/2010/main" val="197005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5000" dirty="0" smtClean="0"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5000" dirty="0" smtClean="0">
                <a:latin typeface="華康超明體" pitchFamily="49" charset="-120"/>
                <a:ea typeface="華康超明體" pitchFamily="49" charset="-120"/>
              </a:rPr>
              <a:t>串聯電阻的選用</a:t>
            </a:r>
            <a:endParaRPr lang="zh-TW" altLang="en-US" sz="5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4032448" cy="3024336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716016" y="1484784"/>
            <a:ext cx="383951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最長腳</a:t>
            </a:r>
            <a:r>
              <a:rPr lang="en-US" altLang="zh-TW" sz="3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(2)</a:t>
            </a:r>
            <a:r>
              <a:rPr lang="zh-TW" altLang="en-US" sz="3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為共點負極</a:t>
            </a:r>
            <a:endParaRPr lang="en-US" altLang="zh-TW" sz="3000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endParaRPr lang="en-US" altLang="zh-TW" sz="3000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次長腳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(1)</a:t>
            </a:r>
            <a:r>
              <a:rPr lang="zh-TW" altLang="en-US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為紅色正極</a:t>
            </a:r>
            <a:endParaRPr lang="en-US" altLang="zh-TW" sz="3000" dirty="0" smtClean="0">
              <a:solidFill>
                <a:srgbClr val="FF0000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串聯電阻</a:t>
            </a:r>
            <a:r>
              <a:rPr lang="en-US" altLang="zh-TW" sz="3000" dirty="0" smtClean="0">
                <a:solidFill>
                  <a:srgbClr val="FF000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100</a:t>
            </a:r>
            <a:r>
              <a:rPr lang="el-GR" altLang="zh-TW" sz="3000" dirty="0" smtClean="0">
                <a:solidFill>
                  <a:srgbClr val="FF0000"/>
                </a:solidFill>
                <a:ea typeface="華康超明體" panose="02020C09000000000000" pitchFamily="49" charset="-120"/>
              </a:rPr>
              <a:t>Ω</a:t>
            </a:r>
            <a:endParaRPr lang="en-US" altLang="zh-TW" sz="3000" dirty="0" smtClean="0">
              <a:solidFill>
                <a:srgbClr val="FF0000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endParaRPr lang="en-US" altLang="zh-TW" sz="3000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sz="3000" dirty="0" smtClean="0">
                <a:solidFill>
                  <a:srgbClr val="00B05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次短腳</a:t>
            </a:r>
            <a:r>
              <a:rPr lang="en-US" altLang="zh-TW" sz="3000" dirty="0" smtClean="0">
                <a:solidFill>
                  <a:srgbClr val="00B05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(3)</a:t>
            </a:r>
            <a:r>
              <a:rPr lang="zh-TW" altLang="en-US" sz="3000" dirty="0" smtClean="0">
                <a:solidFill>
                  <a:srgbClr val="00B05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為</a:t>
            </a:r>
            <a:r>
              <a:rPr lang="zh-TW" altLang="en-US" sz="3000" dirty="0">
                <a:solidFill>
                  <a:srgbClr val="00B05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綠</a:t>
            </a:r>
            <a:r>
              <a:rPr lang="zh-TW" altLang="en-US" sz="3000" dirty="0" smtClean="0">
                <a:solidFill>
                  <a:srgbClr val="00B05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色正極</a:t>
            </a:r>
            <a:endParaRPr lang="en-US" altLang="zh-TW" sz="3000" dirty="0" smtClean="0">
              <a:solidFill>
                <a:srgbClr val="00B050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sz="3000" dirty="0" smtClean="0">
                <a:solidFill>
                  <a:srgbClr val="00B05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串聯電阻</a:t>
            </a:r>
            <a:r>
              <a:rPr lang="en-US" altLang="zh-TW" sz="3000" dirty="0" smtClean="0">
                <a:solidFill>
                  <a:srgbClr val="00B050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50</a:t>
            </a:r>
            <a:r>
              <a:rPr lang="el-GR" altLang="zh-TW" sz="3000" dirty="0" smtClean="0">
                <a:solidFill>
                  <a:srgbClr val="00B050"/>
                </a:solidFill>
                <a:ea typeface="華康超明體" panose="02020C09000000000000" pitchFamily="49" charset="-120"/>
              </a:rPr>
              <a:t>Ω</a:t>
            </a:r>
            <a:endParaRPr lang="en-US" altLang="zh-TW" sz="3000" dirty="0" smtClean="0">
              <a:solidFill>
                <a:srgbClr val="00B050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endParaRPr lang="en-US" altLang="zh-TW" sz="3000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sz="3000" dirty="0" smtClean="0">
                <a:solidFill>
                  <a:srgbClr val="0000FF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最短腳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(4)</a:t>
            </a:r>
            <a:r>
              <a:rPr lang="zh-TW" altLang="en-US" sz="3000" dirty="0" smtClean="0">
                <a:solidFill>
                  <a:srgbClr val="0000FF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為藍色正極</a:t>
            </a:r>
            <a:endParaRPr lang="en-US" altLang="zh-TW" sz="3000" dirty="0" smtClean="0">
              <a:solidFill>
                <a:srgbClr val="0000FF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zh-TW" altLang="en-US" sz="3000" dirty="0" smtClean="0">
                <a:solidFill>
                  <a:srgbClr val="0000FF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串聯電阻</a:t>
            </a:r>
            <a:r>
              <a:rPr lang="en-US" altLang="zh-TW" sz="3000" dirty="0" smtClean="0">
                <a:solidFill>
                  <a:srgbClr val="0000FF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50</a:t>
            </a:r>
            <a:r>
              <a:rPr lang="el-GR" altLang="zh-TW" sz="3000" dirty="0">
                <a:solidFill>
                  <a:srgbClr val="0000FF"/>
                </a:solidFill>
                <a:ea typeface="華康超明體" panose="02020C09000000000000" pitchFamily="49" charset="-120"/>
              </a:rPr>
              <a:t> Ω</a:t>
            </a:r>
            <a:endParaRPr lang="zh-TW" altLang="en-US" sz="3000" dirty="0">
              <a:solidFill>
                <a:srgbClr val="0000FF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49" t="18770" r="32351" b="74087"/>
          <a:stretch/>
        </p:blipFill>
        <p:spPr>
          <a:xfrm>
            <a:off x="2175126" y="1953777"/>
            <a:ext cx="504056" cy="21602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5" t="6866" r="43065" b="83611"/>
          <a:stretch/>
        </p:blipFill>
        <p:spPr>
          <a:xfrm>
            <a:off x="2644552" y="2217367"/>
            <a:ext cx="504056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DSC002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1074" t="6621" r="31440" b="39262"/>
          <a:stretch>
            <a:fillRect/>
          </a:stretch>
        </p:blipFill>
        <p:spPr>
          <a:xfrm>
            <a:off x="1714480" y="142852"/>
            <a:ext cx="5929354" cy="6573849"/>
          </a:xfrm>
        </p:spPr>
      </p:pic>
      <p:sp>
        <p:nvSpPr>
          <p:cNvPr id="7" name="橢圓 6"/>
          <p:cNvSpPr/>
          <p:nvPr/>
        </p:nvSpPr>
        <p:spPr>
          <a:xfrm>
            <a:off x="4357686" y="4857760"/>
            <a:ext cx="642942" cy="14287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>
            <a:off x="1857356" y="4143380"/>
            <a:ext cx="642942" cy="142876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643702" y="3071810"/>
            <a:ext cx="857256" cy="18573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2001" t="4104" r="31335" b="43809"/>
          <a:stretch>
            <a:fillRect/>
          </a:stretch>
        </p:blipFill>
        <p:spPr>
          <a:xfrm>
            <a:off x="1643042" y="142852"/>
            <a:ext cx="5857916" cy="6443707"/>
          </a:xfrm>
        </p:spPr>
      </p:pic>
      <p:sp>
        <p:nvSpPr>
          <p:cNvPr id="5" name="橢圓 4"/>
          <p:cNvSpPr/>
          <p:nvPr/>
        </p:nvSpPr>
        <p:spPr>
          <a:xfrm>
            <a:off x="2571736" y="5286388"/>
            <a:ext cx="785818" cy="8572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2890" t="-632" r="29557" b="50123"/>
          <a:stretch>
            <a:fillRect/>
          </a:stretch>
        </p:blipFill>
        <p:spPr>
          <a:xfrm>
            <a:off x="1571604" y="0"/>
            <a:ext cx="6429420" cy="6636820"/>
          </a:xfrm>
        </p:spPr>
      </p:pic>
      <p:sp>
        <p:nvSpPr>
          <p:cNvPr id="5" name="橢圓 4"/>
          <p:cNvSpPr/>
          <p:nvPr/>
        </p:nvSpPr>
        <p:spPr>
          <a:xfrm>
            <a:off x="3428992" y="5429264"/>
            <a:ext cx="785818" cy="8572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內容版面配置區 5" descr="DSC00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6218" t="3157" r="28006" b="41599"/>
          <a:stretch>
            <a:fillRect/>
          </a:stretch>
        </p:blipFill>
        <p:spPr>
          <a:xfrm>
            <a:off x="1928794" y="142852"/>
            <a:ext cx="5357850" cy="6466371"/>
          </a:xfrm>
        </p:spPr>
      </p:pic>
      <p:sp>
        <p:nvSpPr>
          <p:cNvPr id="7" name="橢圓 6"/>
          <p:cNvSpPr/>
          <p:nvPr/>
        </p:nvSpPr>
        <p:spPr>
          <a:xfrm>
            <a:off x="4429124" y="5429264"/>
            <a:ext cx="785818" cy="85725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>
            <a:noAutofit/>
          </a:bodyPr>
          <a:lstStyle/>
          <a:p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組裝電池盒</a:t>
            </a:r>
            <a:endParaRPr lang="zh-TW" altLang="en-US" sz="12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利用尖嘴鉗將焊片裝到電池盒中</a:t>
            </a:r>
            <a:endParaRPr lang="zh-TW" altLang="en-US" sz="4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5" name="圖片 4" descr="DSC00147.JPG"/>
          <p:cNvPicPr>
            <a:picLocks noChangeAspect="1"/>
          </p:cNvPicPr>
          <p:nvPr/>
        </p:nvPicPr>
        <p:blipFill>
          <a:blip r:embed="rId2" cstate="print"/>
          <a:srcRect l="26562" r="30469"/>
          <a:stretch>
            <a:fillRect/>
          </a:stretch>
        </p:blipFill>
        <p:spPr>
          <a:xfrm>
            <a:off x="428596" y="1785926"/>
            <a:ext cx="2780126" cy="3643338"/>
          </a:xfrm>
          <a:prstGeom prst="rect">
            <a:avLst/>
          </a:prstGeom>
        </p:spPr>
      </p:pic>
      <p:pic>
        <p:nvPicPr>
          <p:cNvPr id="6" name="圖片 5" descr="DSC00148.JPG"/>
          <p:cNvPicPr>
            <a:picLocks noChangeAspect="1"/>
          </p:cNvPicPr>
          <p:nvPr/>
        </p:nvPicPr>
        <p:blipFill>
          <a:blip r:embed="rId3" cstate="print"/>
          <a:srcRect t="6990" r="21875" b="6991"/>
          <a:stretch>
            <a:fillRect/>
          </a:stretch>
        </p:blipFill>
        <p:spPr>
          <a:xfrm>
            <a:off x="3571868" y="1357298"/>
            <a:ext cx="5143536" cy="3189007"/>
          </a:xfrm>
          <a:prstGeom prst="rect">
            <a:avLst/>
          </a:prstGeom>
        </p:spPr>
      </p:pic>
      <p:pic>
        <p:nvPicPr>
          <p:cNvPr id="7" name="圖片 6" descr="DSC00149.JPG"/>
          <p:cNvPicPr>
            <a:picLocks noChangeAspect="1"/>
          </p:cNvPicPr>
          <p:nvPr/>
        </p:nvPicPr>
        <p:blipFill>
          <a:blip r:embed="rId4" cstate="print"/>
          <a:srcRect l="21875" t="11153" r="48437" b="34738"/>
          <a:stretch>
            <a:fillRect/>
          </a:stretch>
        </p:blipFill>
        <p:spPr>
          <a:xfrm>
            <a:off x="3714744" y="3929066"/>
            <a:ext cx="2714644" cy="2786082"/>
          </a:xfrm>
          <a:prstGeom prst="rect">
            <a:avLst/>
          </a:prstGeom>
        </p:spPr>
      </p:pic>
      <p:sp>
        <p:nvSpPr>
          <p:cNvPr id="8" name="向右箭號 7"/>
          <p:cNvSpPr/>
          <p:nvPr/>
        </p:nvSpPr>
        <p:spPr>
          <a:xfrm>
            <a:off x="2928926" y="2786058"/>
            <a:ext cx="1071570" cy="1143008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向右箭號 8"/>
          <p:cNvSpPr/>
          <p:nvPr/>
        </p:nvSpPr>
        <p:spPr>
          <a:xfrm rot="5400000">
            <a:off x="3964777" y="3821909"/>
            <a:ext cx="1071570" cy="1143008"/>
          </a:xfrm>
          <a:prstGeom prst="rightArrow">
            <a:avLst/>
          </a:prstGeom>
          <a:solidFill>
            <a:srgbClr val="FF0000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3168352"/>
          </a:xfrm>
        </p:spPr>
        <p:txBody>
          <a:bodyPr>
            <a:normAutofit fontScale="90000"/>
          </a:bodyPr>
          <a:lstStyle/>
          <a:p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使用電池建議</a:t>
            </a: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>LR44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水銀電池</a:t>
            </a: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>1.5V</a:t>
            </a:r>
            <a:b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一共</a:t>
            </a: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>3</a:t>
            </a:r>
            <a:r>
              <a:rPr lang="zh-TW" altLang="en-US" sz="8000" dirty="0" smtClean="0">
                <a:latin typeface="華康超明體" pitchFamily="49" charset="-120"/>
                <a:ea typeface="華康超明體" pitchFamily="49" charset="-120"/>
              </a:rPr>
              <a:t>顆</a:t>
            </a: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>4.5V</a:t>
            </a:r>
            <a:endParaRPr lang="zh-TW" altLang="en-US" sz="8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3750" r="9838" b="19550"/>
          <a:stretch/>
        </p:blipFill>
        <p:spPr>
          <a:xfrm>
            <a:off x="1751455" y="3468565"/>
            <a:ext cx="5636626" cy="334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latin typeface="華康超明體" pitchFamily="49" charset="-120"/>
                <a:ea typeface="華康超明體" pitchFamily="49" charset="-120"/>
              </a:rPr>
              <a:t>利用同樣的方法將彈簧片裝到電池盒的另外一邊</a:t>
            </a:r>
            <a:endParaRPr lang="zh-TW" altLang="en-US" dirty="0"/>
          </a:p>
        </p:txBody>
      </p:sp>
      <p:pic>
        <p:nvPicPr>
          <p:cNvPr id="6" name="內容版面配置區 5" descr="DSC001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00024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注意：</a:t>
            </a:r>
            <a:endParaRPr lang="zh-TW" altLang="en-US" sz="6000" dirty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內容版面配置區 3" descr="DSC00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785" r="13251"/>
          <a:stretch>
            <a:fillRect/>
          </a:stretch>
        </p:blipFill>
        <p:spPr>
          <a:xfrm>
            <a:off x="571471" y="3714752"/>
            <a:ext cx="3228225" cy="2714644"/>
          </a:xfrm>
        </p:spPr>
      </p:pic>
      <p:sp>
        <p:nvSpPr>
          <p:cNvPr id="5" name="文字方塊 4"/>
          <p:cNvSpPr txBox="1"/>
          <p:nvPr/>
        </p:nvSpPr>
        <p:spPr>
          <a:xfrm>
            <a:off x="214282" y="1285860"/>
            <a:ext cx="87868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因為我們使用的是鈕扣電池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水銀電池</a:t>
            </a:r>
            <a:r>
              <a:rPr lang="en-US" altLang="zh-TW" sz="3600" dirty="0" smtClean="0"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3600" dirty="0" smtClean="0">
                <a:latin typeface="華康超明體" pitchFamily="49" charset="-120"/>
                <a:ea typeface="華康超明體" pitchFamily="49" charset="-120"/>
              </a:rPr>
              <a:t>所以它的正、負極裝法會與一般的電池不同。</a:t>
            </a:r>
            <a:endParaRPr lang="en-US" altLang="zh-TW" sz="36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彈簧</a:t>
            </a:r>
            <a:r>
              <a:rPr lang="zh-TW" altLang="en-US" sz="36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rPr>
              <a:t>那一邊會是</a:t>
            </a:r>
            <a:r>
              <a:rPr lang="zh-TW" altLang="en-US" sz="3600" dirty="0" smtClean="0">
                <a:solidFill>
                  <a:srgbClr val="0000FF"/>
                </a:solidFill>
                <a:latin typeface="華康超明體" pitchFamily="49" charset="-120"/>
                <a:ea typeface="華康超明體" pitchFamily="49" charset="-120"/>
              </a:rPr>
              <a:t>正極</a:t>
            </a:r>
            <a:r>
              <a:rPr lang="zh-TW" altLang="en-US" sz="36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rPr>
              <a:t>、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焊片</a:t>
            </a:r>
            <a:r>
              <a:rPr lang="zh-TW" altLang="en-US" sz="36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rPr>
              <a:t>那一邊會是</a:t>
            </a:r>
            <a:r>
              <a:rPr lang="zh-TW" altLang="en-US" sz="36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負極</a:t>
            </a:r>
            <a:r>
              <a:rPr lang="zh-TW" altLang="en-US" sz="3600" dirty="0" smtClean="0">
                <a:solidFill>
                  <a:srgbClr val="7030A0"/>
                </a:solidFill>
                <a:latin typeface="華康超明體" pitchFamily="49" charset="-120"/>
                <a:ea typeface="華康超明體" pitchFamily="49" charset="-120"/>
              </a:rPr>
              <a:t>，千萬別弄錯囉。</a:t>
            </a:r>
            <a:endParaRPr lang="zh-TW" altLang="en-US" sz="3600" dirty="0">
              <a:solidFill>
                <a:srgbClr val="7030A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6" name="圖片 5" descr="DSC00152.JPG"/>
          <p:cNvPicPr>
            <a:picLocks noChangeAspect="1"/>
          </p:cNvPicPr>
          <p:nvPr/>
        </p:nvPicPr>
        <p:blipFill>
          <a:blip r:embed="rId3" cstate="print"/>
          <a:srcRect l="10156" t="13874" r="14843" b="9819"/>
          <a:stretch>
            <a:fillRect/>
          </a:stretch>
        </p:blipFill>
        <p:spPr>
          <a:xfrm>
            <a:off x="3857620" y="3687210"/>
            <a:ext cx="4786346" cy="2742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開始焊接</a:t>
            </a:r>
            <a: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感測電路</a:t>
            </a:r>
            <a:endParaRPr lang="zh-TW" altLang="en-US" sz="12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電路板</a:t>
            </a:r>
            <a:r>
              <a:rPr lang="en-US" altLang="zh-TW" sz="6000" dirty="0" smtClean="0">
                <a:latin typeface="華康超明體" pitchFamily="49" charset="-120"/>
                <a:ea typeface="華康超明體" pitchFamily="49" charset="-120"/>
              </a:rPr>
              <a:t>-</a:t>
            </a:r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感測電路接線圖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37" t="25000" r="32812" b="16666"/>
          <a:stretch>
            <a:fillRect/>
          </a:stretch>
        </p:blipFill>
        <p:spPr bwMode="auto">
          <a:xfrm>
            <a:off x="142844" y="1785926"/>
            <a:ext cx="8858280" cy="43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/>
        </p:nvSpPr>
        <p:spPr>
          <a:xfrm>
            <a:off x="467544" y="332656"/>
            <a:ext cx="820891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zh-TW" sz="2000" kern="100" dirty="0"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1.</a:t>
            </a:r>
            <a:r>
              <a:rPr lang="zh-TW" altLang="zh-TW" sz="2000" kern="100" dirty="0"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跳線佈線不可以交錯，電阻方向一致，正負方向一致。</a:t>
            </a:r>
          </a:p>
          <a:p>
            <a:pPr>
              <a:lnSpc>
                <a:spcPts val="2400"/>
              </a:lnSpc>
              <a:spcAft>
                <a:spcPts val="0"/>
              </a:spcAft>
            </a:pPr>
            <a:r>
              <a:rPr lang="en-US" altLang="zh-TW" sz="2000" kern="100" dirty="0"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2.</a:t>
            </a:r>
            <a:r>
              <a:rPr lang="zh-TW" altLang="zh-TW" sz="2000" kern="100" dirty="0"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零件所需</a:t>
            </a:r>
            <a:r>
              <a:rPr lang="en-US" altLang="zh-TW" sz="2000" kern="100" dirty="0"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zh-TW" sz="2000" kern="100" dirty="0"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最小</a:t>
            </a:r>
            <a:r>
              <a:rPr lang="en-US" altLang="zh-TW" sz="2000" kern="100" dirty="0"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)</a:t>
            </a:r>
            <a:r>
              <a:rPr lang="zh-TW" altLang="zh-TW" sz="2000" kern="100" dirty="0"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孔</a:t>
            </a:r>
            <a:r>
              <a:rPr lang="zh-TW" altLang="zh-TW" sz="2000" kern="100" dirty="0" smtClean="0">
                <a:latin typeface="華康超明體" panose="02020C09000000000000" pitchFamily="49" charset="-120"/>
                <a:ea typeface="華康超明體" panose="02020C09000000000000" pitchFamily="49" charset="-120"/>
                <a:cs typeface="Times New Roman" panose="02020603050405020304" pitchFamily="18" charset="0"/>
              </a:rPr>
              <a:t>距</a:t>
            </a:r>
            <a:endParaRPr lang="en-US" altLang="zh-TW" sz="2000" kern="100" dirty="0" smtClean="0">
              <a:latin typeface="華康超明體" panose="02020C09000000000000" pitchFamily="49" charset="-120"/>
              <a:ea typeface="華康超明體" panose="02020C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altLang="zh-TW" sz="2000" kern="100" dirty="0">
              <a:latin typeface="華康超明體" panose="02020C09000000000000" pitchFamily="49" charset="-120"/>
              <a:ea typeface="華康超明體" panose="02020C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altLang="zh-TW" sz="2000" kern="100" dirty="0" smtClean="0">
              <a:latin typeface="華康超明體" panose="02020C09000000000000" pitchFamily="49" charset="-120"/>
              <a:ea typeface="華康超明體" panose="02020C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altLang="zh-TW" sz="2000" kern="100" dirty="0">
              <a:latin typeface="華康超明體" panose="02020C09000000000000" pitchFamily="49" charset="-120"/>
              <a:ea typeface="華康超明體" panose="02020C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altLang="zh-TW" sz="2000" kern="100" dirty="0" smtClean="0">
              <a:latin typeface="華康超明體" panose="02020C09000000000000" pitchFamily="49" charset="-120"/>
              <a:ea typeface="華康超明體" panose="02020C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altLang="zh-TW" sz="2000" kern="100" dirty="0">
              <a:latin typeface="華康超明體" panose="02020C09000000000000" pitchFamily="49" charset="-120"/>
              <a:ea typeface="華康超明體" panose="02020C09000000000000" pitchFamily="49" charset="-12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en-US" altLang="zh-TW" sz="2000" kern="100" dirty="0" smtClean="0">
              <a:latin typeface="華康超明體" panose="02020C09000000000000" pitchFamily="49" charset="-120"/>
              <a:ea typeface="華康超明體" panose="02020C09000000000000" pitchFamily="49" charset="-120"/>
              <a:cs typeface="Times New Roman" panose="02020603050405020304" pitchFamily="18" charset="0"/>
            </a:endParaRPr>
          </a:p>
          <a:p>
            <a:endParaRPr lang="en-US" altLang="zh-TW" sz="2000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endParaRPr lang="en-US" altLang="zh-TW" sz="2000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r>
              <a:rPr lang="en-US" altLang="zh-TW" sz="2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3</a:t>
            </a:r>
            <a: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.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焊接順序：由低而高</a:t>
            </a:r>
          </a:p>
          <a:p>
            <a:r>
              <a:rPr lang="zh-TW" altLang="en-US" sz="2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</a:t>
            </a:r>
            <a:r>
              <a:rPr lang="zh-TW" altLang="zh-TW" sz="2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電阻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→反向器→電晶體→</a:t>
            </a:r>
            <a: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LED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→光敏電阻→電源→跳線</a:t>
            </a:r>
          </a:p>
          <a:p>
            <a:r>
              <a:rPr lang="zh-TW" altLang="en-US" sz="2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</a:t>
            </a:r>
            <a:r>
              <a:rPr lang="zh-TW" altLang="zh-TW" sz="2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零件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的腳可當作跳線使用，跳線一律用</a:t>
            </a:r>
            <a: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0.4mm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裸線。</a:t>
            </a:r>
          </a:p>
          <a:p>
            <a: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4.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光敏電阻要比</a:t>
            </a:r>
            <a: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LED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高：燈亮時才不會干擾光敏電阻。</a:t>
            </a:r>
          </a:p>
          <a:p>
            <a: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5.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焊接點很小，要注意焊錫量與焊接時間。若不小心，可以使用吸錫</a:t>
            </a:r>
            <a:r>
              <a:rPr lang="zh-TW" altLang="zh-TW" sz="2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器</a:t>
            </a:r>
            <a: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/>
            </a:r>
            <a:b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</a:br>
            <a:r>
              <a:rPr lang="zh-TW" altLang="en-US" sz="2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</a:t>
            </a:r>
            <a:r>
              <a:rPr lang="zh-TW" altLang="zh-TW" sz="2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協助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幫忙。</a:t>
            </a:r>
          </a:p>
          <a:p>
            <a: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6.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兩人一組，互相幫對方拍照，以便做成作品集。要記得放上電路圖</a:t>
            </a:r>
            <a:r>
              <a:rPr lang="zh-TW" altLang="zh-TW" sz="2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，</a:t>
            </a:r>
            <a: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/>
            </a:r>
            <a:b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</a:br>
            <a:r>
              <a:rPr lang="zh-TW" altLang="en-US" sz="2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</a:t>
            </a:r>
            <a:r>
              <a:rPr lang="zh-TW" altLang="zh-TW" sz="2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以及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零件、電路說明。</a:t>
            </a:r>
          </a:p>
          <a:p>
            <a:r>
              <a:rPr lang="en-US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7.</a:t>
            </a:r>
            <a:r>
              <a:rPr lang="zh-TW" altLang="zh-TW" sz="2000" dirty="0">
                <a:latin typeface="華康超明體" panose="02020C09000000000000" pitchFamily="49" charset="-120"/>
                <a:ea typeface="華康超明體" panose="02020C09000000000000" pitchFamily="49" charset="-120"/>
              </a:rPr>
              <a:t>光敏電阻的腳要套上絕緣皮，以避免短路。</a:t>
            </a:r>
          </a:p>
          <a:p>
            <a:pPr>
              <a:lnSpc>
                <a:spcPts val="2400"/>
              </a:lnSpc>
              <a:spcAft>
                <a:spcPts val="0"/>
              </a:spcAft>
            </a:pPr>
            <a:endParaRPr lang="zh-TW" altLang="zh-TW" sz="2000" kern="100" dirty="0">
              <a:latin typeface="華康超明體" panose="02020C09000000000000" pitchFamily="49" charset="-120"/>
              <a:ea typeface="華康超明體" panose="02020C09000000000000" pitchFamily="49" charset="-120"/>
              <a:cs typeface="Times New Roman" panose="02020603050405020304" pitchFamily="18" charset="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2"/>
          <a:srcRect l="31101" t="30401" r="35825" b="45800"/>
          <a:stretch/>
        </p:blipFill>
        <p:spPr>
          <a:xfrm>
            <a:off x="1115616" y="1052736"/>
            <a:ext cx="5544616" cy="224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1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焊接反向器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4" name="內容版面配置區 3" descr="DSC001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003" t="15152" r="21558" b="12241"/>
          <a:stretch>
            <a:fillRect/>
          </a:stretch>
        </p:blipFill>
        <p:spPr>
          <a:xfrm>
            <a:off x="3929058" y="1428736"/>
            <a:ext cx="4857784" cy="3286148"/>
          </a:xfrm>
        </p:spPr>
      </p:pic>
      <p:sp>
        <p:nvSpPr>
          <p:cNvPr id="5" name="文字方塊 4"/>
          <p:cNvSpPr txBox="1"/>
          <p:nvPr/>
        </p:nvSpPr>
        <p:spPr>
          <a:xfrm>
            <a:off x="428596" y="1357298"/>
            <a:ext cx="3357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開口朝左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裝在最右下角的接點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完全插入孔洞</a:t>
            </a:r>
            <a:endParaRPr lang="zh-TW" altLang="en-US" sz="4000" dirty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焊接反向器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8596" y="1357298"/>
            <a:ext cx="3357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將每一隻腳都壓平在電路板上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7" name="內容版面配置區 6" descr="DSC001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336" t="11996" r="14448" b="13819"/>
          <a:stretch>
            <a:fillRect/>
          </a:stretch>
        </p:blipFill>
        <p:spPr>
          <a:xfrm>
            <a:off x="3766422" y="1357298"/>
            <a:ext cx="5163295" cy="3071834"/>
          </a:xfrm>
        </p:spPr>
      </p:pic>
      <p:sp>
        <p:nvSpPr>
          <p:cNvPr id="6" name="文字方塊 5"/>
          <p:cNvSpPr txBox="1"/>
          <p:nvPr/>
        </p:nvSpPr>
        <p:spPr>
          <a:xfrm>
            <a:off x="357158" y="4572009"/>
            <a:ext cx="8572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等一下要焊接時，請務必自己完成。但是可以請同學幫忙固定電路板，或是指導如何焊接。</a:t>
            </a:r>
            <a:endParaRPr lang="en-US" altLang="zh-TW" sz="40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焊接反向器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8596" y="1357298"/>
            <a:ext cx="3357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利用烙鐵將每一個接腳焊在電路板上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接點很小，焊接時一定要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8" name="圖片 7" descr="DSC00155.JPG"/>
          <p:cNvPicPr>
            <a:picLocks noChangeAspect="1"/>
          </p:cNvPicPr>
          <p:nvPr/>
        </p:nvPicPr>
        <p:blipFill>
          <a:blip r:embed="rId2" cstate="print"/>
          <a:srcRect l="13281" t="11153" r="14843" b="9765"/>
          <a:stretch>
            <a:fillRect/>
          </a:stretch>
        </p:blipFill>
        <p:spPr>
          <a:xfrm>
            <a:off x="3714744" y="1428736"/>
            <a:ext cx="5188655" cy="321471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428596" y="5000636"/>
            <a:ext cx="82868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注意千萬不能造成接點短路。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3.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焊接時間不可以超過</a:t>
            </a: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3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秒。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焊接光敏電阻串聯電阻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8596" y="1357298"/>
            <a:ext cx="3357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10K</a:t>
            </a:r>
            <a:r>
              <a:rPr lang="el-GR" altLang="zh-TW" sz="4000" dirty="0" smtClean="0">
                <a:latin typeface="華康超明體" pitchFamily="49" charset="-120"/>
                <a:ea typeface="華康超明體" pitchFamily="49" charset="-120"/>
              </a:rPr>
              <a:t>Ω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電阻插在正確的位置上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注意電阻的位置要靠右邊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9" name="內容版面配置區 8" descr="DSC001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780" t="10417" r="16225" b="13819"/>
          <a:stretch>
            <a:fillRect/>
          </a:stretch>
        </p:blipFill>
        <p:spPr>
          <a:xfrm>
            <a:off x="3714744" y="1500174"/>
            <a:ext cx="5143536" cy="34290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焊接光敏電阻串聯電阻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8596" y="1357298"/>
            <a:ext cx="3357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將電路板翻轉過來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並將導線折成如圖的形狀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7" name="內容版面配置區 6" descr="DSC001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447" t="19888" r="19780" b="10663"/>
          <a:stretch>
            <a:fillRect/>
          </a:stretch>
        </p:blipFill>
        <p:spPr>
          <a:xfrm>
            <a:off x="3714743" y="1500174"/>
            <a:ext cx="5171137" cy="3500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材料準備注意事項</a:t>
            </a:r>
            <a:endParaRPr lang="zh-TW" altLang="en-US" sz="6000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600200"/>
            <a:ext cx="8928992" cy="5069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1.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材料請自行至電子材料行購買。</a:t>
            </a:r>
            <a:endParaRPr lang="en-US" altLang="zh-TW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2.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小電路板及導線如果購買不易，學校可以提供。</a:t>
            </a:r>
            <a:endParaRPr lang="en-US" altLang="zh-TW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3.LED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燈不一定要買「共陰極三色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LED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燈」，可以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/>
            </a:r>
            <a:b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</a:b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買一般的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LED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燈，注意亮度與顏色，以及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LED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燈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/>
            </a:r>
            <a:b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</a:b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的工作電壓。</a:t>
            </a:r>
            <a:endParaRPr lang="en-US" altLang="zh-TW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4.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根據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LED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燈的工作電壓，自行計算出串連的電阻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/>
            </a:r>
            <a:b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</a:b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  值，再行購買。</a:t>
            </a:r>
            <a:endParaRPr lang="en-US" altLang="zh-TW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5.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電池盒部分的</a:t>
            </a: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3D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列印請自行設計列印。</a:t>
            </a:r>
            <a:endParaRPr lang="en-US" altLang="zh-TW" dirty="0" smtClean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  <a:p>
            <a:pPr marL="0" indent="0">
              <a:buNone/>
            </a:pPr>
            <a:r>
              <a:rPr lang="en-US" altLang="zh-TW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6.</a:t>
            </a:r>
            <a:r>
              <a:rPr lang="zh-TW" altLang="en-US" dirty="0" smtClean="0">
                <a:latin typeface="華康超明體" panose="02020C09000000000000" pitchFamily="49" charset="-120"/>
                <a:ea typeface="華康超明體" panose="02020C09000000000000" pitchFamily="49" charset="-120"/>
              </a:rPr>
              <a:t>如果不使用隔離片，可以考慮串接一個開關。</a:t>
            </a:r>
            <a:endParaRPr lang="zh-TW" altLang="en-US" dirty="0"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056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焊接光敏電阻串聯電阻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8596" y="1357298"/>
            <a:ext cx="3357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紅色圈圈的部分是焊接點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千萬不要焊到其他的點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，不然的話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會造成電路的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8" name="內容版面配置區 7" descr="DSC001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669" t="18309" r="18892" b="10663"/>
          <a:stretch>
            <a:fillRect/>
          </a:stretch>
        </p:blipFill>
        <p:spPr>
          <a:xfrm>
            <a:off x="3714744" y="1571612"/>
            <a:ext cx="4857784" cy="3214710"/>
          </a:xfrm>
        </p:spPr>
      </p:pic>
      <p:sp>
        <p:nvSpPr>
          <p:cNvPr id="9" name="橢圓 8"/>
          <p:cNvSpPr/>
          <p:nvPr/>
        </p:nvSpPr>
        <p:spPr>
          <a:xfrm>
            <a:off x="7358082" y="2285992"/>
            <a:ext cx="500066" cy="928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橢圓 9"/>
          <p:cNvSpPr/>
          <p:nvPr/>
        </p:nvSpPr>
        <p:spPr>
          <a:xfrm>
            <a:off x="4857752" y="2143116"/>
            <a:ext cx="500066" cy="928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4857752" y="3929066"/>
            <a:ext cx="785818" cy="642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500430" y="5000636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功能失敗。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內容版面配置區 14" descr="DSC001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224" t="15152" r="12670" b="9084"/>
          <a:stretch>
            <a:fillRect/>
          </a:stretch>
        </p:blipFill>
        <p:spPr>
          <a:xfrm>
            <a:off x="3643306" y="1714488"/>
            <a:ext cx="5072098" cy="3429024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焊接光敏電阻串聯電阻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28596" y="1357298"/>
            <a:ext cx="3357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將多餘的導線剪掉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千萬別剪錯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7500958" y="3071810"/>
            <a:ext cx="500066" cy="928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5357818" y="4143380"/>
            <a:ext cx="785818" cy="642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焊接反向器輸出串聯電阻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12" name="內容版面配置區 11" descr="DSC002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504" t="9241" r="17663" b="8250"/>
          <a:stretch>
            <a:fillRect/>
          </a:stretch>
        </p:blipFill>
        <p:spPr>
          <a:xfrm>
            <a:off x="3643306" y="1428736"/>
            <a:ext cx="5214974" cy="3571900"/>
          </a:xfrm>
        </p:spPr>
      </p:pic>
      <p:sp>
        <p:nvSpPr>
          <p:cNvPr id="13" name="橢圓 12"/>
          <p:cNvSpPr/>
          <p:nvPr/>
        </p:nvSpPr>
        <p:spPr>
          <a:xfrm>
            <a:off x="4929190" y="1857364"/>
            <a:ext cx="2786082" cy="642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428596" y="1357298"/>
            <a:ext cx="3357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</a:t>
            </a:r>
            <a:r>
              <a:rPr lang="en-US" altLang="zh-TW" sz="4000" dirty="0" smtClean="0">
                <a:latin typeface="華康超明體" pitchFamily="49" charset="-120"/>
                <a:ea typeface="華康超明體" pitchFamily="49" charset="-120"/>
              </a:rPr>
              <a:t>10K</a:t>
            </a:r>
            <a:r>
              <a:rPr lang="el-GR" altLang="zh-TW" sz="4000" dirty="0" smtClean="0">
                <a:latin typeface="華康超明體" pitchFamily="49" charset="-120"/>
                <a:ea typeface="華康超明體" pitchFamily="49" charset="-120"/>
              </a:rPr>
              <a:t>Ω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電阻插在正確的位置上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千萬別插錯，務必再次確認。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428596" y="5000636"/>
            <a:ext cx="8429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注意電阻的兩邊都留一樣長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內容版面配置區 10" descr="DSC0016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669" t="23044" r="18892" b="10663"/>
          <a:stretch>
            <a:fillRect/>
          </a:stretch>
        </p:blipFill>
        <p:spPr>
          <a:xfrm>
            <a:off x="3786182" y="1643050"/>
            <a:ext cx="4857784" cy="300039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焊接反向器輸出串聯電阻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4929190" y="1857364"/>
            <a:ext cx="2786082" cy="642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14"/>
          <p:cNvSpPr txBox="1"/>
          <p:nvPr/>
        </p:nvSpPr>
        <p:spPr>
          <a:xfrm>
            <a:off x="428596" y="1357298"/>
            <a:ext cx="3357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將電路板翻轉過來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並將導線折成如圖的形狀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 descr="DSC001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336" t="15152" r="25113" b="13819"/>
          <a:stretch>
            <a:fillRect/>
          </a:stretch>
        </p:blipFill>
        <p:spPr>
          <a:xfrm>
            <a:off x="3786182" y="1643050"/>
            <a:ext cx="4786346" cy="321471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焊接反向器輸出串聯電阻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4929190" y="1857364"/>
            <a:ext cx="1071570" cy="642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6929454" y="1928802"/>
            <a:ext cx="571504" cy="15001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428596" y="1357298"/>
            <a:ext cx="3357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紅色圈圈的部分是焊接點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千萬不要焊到其他的點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，不然的話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會造成電路的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500430" y="5000636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功能失敗。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11" descr="DSC001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892" t="18309" r="18003" b="7506"/>
          <a:stretch>
            <a:fillRect/>
          </a:stretch>
        </p:blipFill>
        <p:spPr>
          <a:xfrm>
            <a:off x="3857620" y="1500174"/>
            <a:ext cx="5072098" cy="335758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焊接反向器輸出串聯電阻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5357818" y="1785926"/>
            <a:ext cx="1071570" cy="6429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7143768" y="2357430"/>
            <a:ext cx="571504" cy="15001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428596" y="1357298"/>
            <a:ext cx="3357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將多餘的導線剪掉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千萬別剪錯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 descr="DSC001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669" t="8839" r="9115" b="5927"/>
          <a:stretch>
            <a:fillRect/>
          </a:stretch>
        </p:blipFill>
        <p:spPr>
          <a:xfrm>
            <a:off x="3929058" y="1428736"/>
            <a:ext cx="4786345" cy="3271679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焊接電晶體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7572396" y="1571612"/>
            <a:ext cx="571504" cy="15001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28596" y="1000108"/>
            <a:ext cx="3357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將電晶體插在正確的位置上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千萬別插錯，務必再次確認。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428596" y="4786322"/>
            <a:ext cx="84296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電晶體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圓弧面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的方向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千萬不要弄錯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內容版面配置區 12" descr="DSC001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002" t="15152" r="13559" b="15398"/>
          <a:stretch>
            <a:fillRect/>
          </a:stretch>
        </p:blipFill>
        <p:spPr>
          <a:xfrm>
            <a:off x="3714744" y="1357298"/>
            <a:ext cx="4857784" cy="3143272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焊接電晶體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643438" y="1500174"/>
            <a:ext cx="2000264" cy="785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643438" y="2357430"/>
            <a:ext cx="1928826" cy="78581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3714744" y="2071678"/>
            <a:ext cx="1214446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428596" y="1357298"/>
            <a:ext cx="3357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將電路板翻轉過來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並將導線折成如圖的形狀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 descr="DSC0016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1558" t="11996" r="14448" b="12241"/>
          <a:stretch>
            <a:fillRect/>
          </a:stretch>
        </p:blipFill>
        <p:spPr>
          <a:xfrm>
            <a:off x="3786182" y="1285860"/>
            <a:ext cx="4929222" cy="3286148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焊接電晶體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4643438" y="1643050"/>
            <a:ext cx="785818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572000" y="2500306"/>
            <a:ext cx="857256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4000496" y="2071678"/>
            <a:ext cx="928694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28596" y="1357298"/>
            <a:ext cx="3357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紅色圈圈的部分是焊接點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千萬不要焊到其他的點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，不然的話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會造成電路的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500430" y="5000636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功能失敗。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內容版面配置區 16" descr="DSC001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780" t="11996" r="11781" b="7506"/>
          <a:stretch>
            <a:fillRect/>
          </a:stretch>
        </p:blipFill>
        <p:spPr>
          <a:xfrm>
            <a:off x="3714744" y="1285860"/>
            <a:ext cx="5214974" cy="3454074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焊接電晶體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214942" y="1643050"/>
            <a:ext cx="785818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929190" y="2428868"/>
            <a:ext cx="857256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3714744" y="2071678"/>
            <a:ext cx="928694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428596" y="1357298"/>
            <a:ext cx="3357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將多餘的導線剪掉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千萬別剪錯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4392488"/>
          </a:xfrm>
        </p:spPr>
        <p:txBody>
          <a:bodyPr>
            <a:normAutofit fontScale="90000"/>
          </a:bodyPr>
          <a:lstStyle/>
          <a:p>
            <a:r>
              <a:rPr lang="zh-TW" altLang="en-US" sz="16700" dirty="0" smtClean="0">
                <a:latin typeface="華康超明體" pitchFamily="49" charset="-120"/>
                <a:ea typeface="華康超明體" pitchFamily="49" charset="-120"/>
              </a:rPr>
              <a:t>電路圖</a:t>
            </a: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8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3300" dirty="0" smtClean="0">
                <a:latin typeface="華康超明體" pitchFamily="49" charset="-120"/>
                <a:ea typeface="華康超明體" pitchFamily="49" charset="-120"/>
              </a:rPr>
              <a:t>使用科學魔法車教材中的光敏電阻實作</a:t>
            </a:r>
            <a:r>
              <a:rPr lang="zh-TW" altLang="en-US" sz="3300" dirty="0">
                <a:latin typeface="華康超明體" pitchFamily="49" charset="-120"/>
                <a:ea typeface="華康超明體" pitchFamily="49" charset="-120"/>
              </a:rPr>
              <a:t>電路</a:t>
            </a:r>
          </a:p>
        </p:txBody>
      </p:sp>
    </p:spTree>
    <p:extLst>
      <p:ext uri="{BB962C8B-B14F-4D97-AF65-F5344CB8AC3E}">
        <p14:creationId xmlns:p14="http://schemas.microsoft.com/office/powerpoint/2010/main" val="58620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 descr="DSC00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447" t="23044" r="26002" b="12241"/>
          <a:stretch>
            <a:fillRect/>
          </a:stretch>
        </p:blipFill>
        <p:spPr>
          <a:xfrm>
            <a:off x="3739138" y="1268616"/>
            <a:ext cx="4976266" cy="351770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焊接電晶體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7286644" y="1643050"/>
            <a:ext cx="1500198" cy="13573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428596" y="1357298"/>
            <a:ext cx="3357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將電晶體往電路板的方</a:t>
            </a:r>
            <a:r>
              <a:rPr lang="zh-TW" altLang="en-US" sz="4000" dirty="0">
                <a:latin typeface="華康超明體" pitchFamily="49" charset="-120"/>
                <a:ea typeface="華康超明體" pitchFamily="49" charset="-120"/>
              </a:rPr>
              <a:t>向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稍微下壓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千萬別太用力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內容版面配置區 12" descr="DSC001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668" t="4104" r="24225" b="5927"/>
          <a:stretch>
            <a:fillRect/>
          </a:stretch>
        </p:blipFill>
        <p:spPr>
          <a:xfrm>
            <a:off x="4500562" y="1071546"/>
            <a:ext cx="3786214" cy="407196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焊接光敏電阻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429256" y="1071546"/>
            <a:ext cx="857256" cy="16430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428596" y="1000108"/>
            <a:ext cx="3357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將光敏電阻插在正確的位置上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(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千萬別插錯，務必再次確認。</a:t>
            </a:r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)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 descr="DSC001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336" t="13574" r="7337" b="15398"/>
          <a:stretch>
            <a:fillRect/>
          </a:stretch>
        </p:blipFill>
        <p:spPr>
          <a:xfrm>
            <a:off x="1857356" y="1285860"/>
            <a:ext cx="6215106" cy="3214710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焊接光敏電阻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5929322" y="1643050"/>
            <a:ext cx="2000264" cy="22860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285720" y="4643446"/>
            <a:ext cx="8643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光敏電阻的位置要比反向器稍微高一點點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內容版面配置區 16" descr="DSC0017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336" t="10417" r="34890" b="31182"/>
          <a:stretch>
            <a:fillRect/>
          </a:stretch>
        </p:blipFill>
        <p:spPr>
          <a:xfrm>
            <a:off x="3929058" y="1428736"/>
            <a:ext cx="4000528" cy="264320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焊接光敏電阻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6286512" y="1785926"/>
            <a:ext cx="857256" cy="1143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428596" y="1357298"/>
            <a:ext cx="33575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將電路板翻轉過來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並將導線折成如圖的形狀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 descr="DSC001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4225" t="19888" r="2893" b="9084"/>
          <a:stretch>
            <a:fillRect/>
          </a:stretch>
        </p:blipFill>
        <p:spPr>
          <a:xfrm>
            <a:off x="3676612" y="1714488"/>
            <a:ext cx="5467388" cy="300039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焊接光敏電阻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7429520" y="2071678"/>
            <a:ext cx="500066" cy="1143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428596" y="1357298"/>
            <a:ext cx="3357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紅色圈圈的部分是焊接點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千萬不要焊到其他的點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，不然的話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會造成電路的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500430" y="5000636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功能失敗。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7000892" y="2071678"/>
            <a:ext cx="500066" cy="11430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 descr="DSC0018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781" t="7260" r="6448" b="7506"/>
          <a:stretch>
            <a:fillRect/>
          </a:stretch>
        </p:blipFill>
        <p:spPr>
          <a:xfrm>
            <a:off x="3730618" y="1428736"/>
            <a:ext cx="5270537" cy="3429024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焊接光敏電阻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8143900" y="3143248"/>
            <a:ext cx="571504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428596" y="1357298"/>
            <a:ext cx="3357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將多餘的導線剪掉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千萬別剪錯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7643834" y="3143248"/>
            <a:ext cx="571504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 descr="DSC001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779" t="29358" r="18003" b="12241"/>
          <a:stretch>
            <a:fillRect/>
          </a:stretch>
        </p:blipFill>
        <p:spPr>
          <a:xfrm>
            <a:off x="3786182" y="1428736"/>
            <a:ext cx="5220766" cy="3714776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焊接黃色導線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786314" y="2714620"/>
            <a:ext cx="785818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28596" y="1357298"/>
            <a:ext cx="3357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紅色圈圈的部分是焊接點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千萬不要焊到其他的點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，不然的話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會造成電路的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500430" y="5000636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功能失敗。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 descr="DSC0018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6891" t="18309" r="21558" b="12241"/>
          <a:stretch>
            <a:fillRect/>
          </a:stretch>
        </p:blipFill>
        <p:spPr>
          <a:xfrm>
            <a:off x="3786182" y="1428735"/>
            <a:ext cx="4786346" cy="3631021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焊接黑色導線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786314" y="3643314"/>
            <a:ext cx="857256" cy="5000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28596" y="1357298"/>
            <a:ext cx="3357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紅色圈圈的部分是焊接點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千萬不要焊到其他的點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，不然的話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會造成電路的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500430" y="5000636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功能失敗。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內容版面配置區 9" descr="DSC001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3336" t="18309" r="20669" b="7506"/>
          <a:stretch>
            <a:fillRect/>
          </a:stretch>
        </p:blipFill>
        <p:spPr>
          <a:xfrm>
            <a:off x="3714744" y="1214422"/>
            <a:ext cx="5075138" cy="3786214"/>
          </a:xfr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焊接紅色導線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7572396" y="2643182"/>
            <a:ext cx="785818" cy="1071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28596" y="1357298"/>
            <a:ext cx="3357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紅色圈圈的部分是焊接點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千萬不要焊到其他的點</a:t>
            </a:r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，不然的話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會造成電路的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500430" y="5000636"/>
            <a:ext cx="3357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功能失敗。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26196"/>
          </a:xfrm>
        </p:spPr>
        <p:txBody>
          <a:bodyPr>
            <a:normAutofit/>
          </a:bodyPr>
          <a:lstStyle/>
          <a:p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組裝</a:t>
            </a:r>
            <a: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電池盒</a:t>
            </a:r>
            <a: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  <a:t/>
            </a:r>
            <a:b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</a:br>
            <a:r>
              <a:rPr lang="en-US" altLang="zh-TW" sz="12000" dirty="0" smtClean="0">
                <a:latin typeface="華康超明體" pitchFamily="49" charset="-120"/>
                <a:ea typeface="華康超明體" pitchFamily="49" charset="-120"/>
              </a:rPr>
              <a:t>LED</a:t>
            </a:r>
            <a:r>
              <a:rPr lang="zh-TW" altLang="en-US" sz="12000" dirty="0" smtClean="0">
                <a:latin typeface="華康超明體" pitchFamily="49" charset="-120"/>
                <a:ea typeface="華康超明體" pitchFamily="49" charset="-120"/>
              </a:rPr>
              <a:t>燈</a:t>
            </a:r>
            <a:endParaRPr lang="zh-TW" altLang="en-US" sz="12000" dirty="0">
              <a:latin typeface="華康超明體" pitchFamily="49" charset="-120"/>
              <a:ea typeface="華康超明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51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3"/>
          <p:cNvSpPr>
            <a:spLocks noChangeArrowheads="1"/>
          </p:cNvSpPr>
          <p:nvPr/>
        </p:nvSpPr>
        <p:spPr bwMode="auto">
          <a:xfrm>
            <a:off x="0" y="3133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23907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23910" name="Picture 14" descr="2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550" y="620713"/>
            <a:ext cx="6985000" cy="544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1" name="Text Box 15"/>
          <p:cNvSpPr txBox="1">
            <a:spLocks noChangeArrowheads="1"/>
          </p:cNvSpPr>
          <p:nvPr/>
        </p:nvSpPr>
        <p:spPr bwMode="auto">
          <a:xfrm>
            <a:off x="1200568" y="413571"/>
            <a:ext cx="403187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TW" altLang="en-US" sz="5000" dirty="0" smtClean="0">
                <a:solidFill>
                  <a:srgbClr val="CC0000"/>
                </a:solidFill>
                <a:ea typeface="華康超明體" pitchFamily="49" charset="-120"/>
              </a:rPr>
              <a:t>玻璃罐小夜燈</a:t>
            </a:r>
            <a:endParaRPr lang="en-US" altLang="zh-TW" sz="5000" dirty="0" smtClean="0">
              <a:solidFill>
                <a:srgbClr val="CC0000"/>
              </a:solidFill>
              <a:ea typeface="華康超明體" pitchFamily="49" charset="-120"/>
            </a:endParaRPr>
          </a:p>
          <a:p>
            <a:pPr algn="ctr"/>
            <a:r>
              <a:rPr lang="zh-TW" altLang="en-US" sz="5000" dirty="0" smtClean="0">
                <a:solidFill>
                  <a:srgbClr val="CC0000"/>
                </a:solidFill>
                <a:ea typeface="華康超明體" pitchFamily="49" charset="-120"/>
              </a:rPr>
              <a:t>電路</a:t>
            </a:r>
            <a:r>
              <a:rPr lang="zh-TW" altLang="en-US" sz="5000" dirty="0">
                <a:solidFill>
                  <a:srgbClr val="CC0000"/>
                </a:solidFill>
                <a:ea typeface="華康超明體" pitchFamily="49" charset="-120"/>
              </a:rPr>
              <a:t>圖</a:t>
            </a:r>
          </a:p>
        </p:txBody>
      </p:sp>
      <p:sp>
        <p:nvSpPr>
          <p:cNvPr id="2" name="矩形 1"/>
          <p:cNvSpPr/>
          <p:nvPr/>
        </p:nvSpPr>
        <p:spPr>
          <a:xfrm>
            <a:off x="5652120" y="1979613"/>
            <a:ext cx="2304430" cy="121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298213" y="1754198"/>
            <a:ext cx="2304430" cy="121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 descr="21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831" t="36381" r="7047" b="40467"/>
          <a:stretch/>
        </p:blipFill>
        <p:spPr bwMode="auto">
          <a:xfrm rot="5340000">
            <a:off x="5103857" y="2041406"/>
            <a:ext cx="1638301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0"/>
          <p:cNvSpPr/>
          <p:nvPr/>
        </p:nvSpPr>
        <p:spPr>
          <a:xfrm>
            <a:off x="6023810" y="1375802"/>
            <a:ext cx="2304430" cy="12112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245845" y="3335430"/>
            <a:ext cx="2304430" cy="6416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1547664" y="5301208"/>
            <a:ext cx="2952328" cy="345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>
                <a:solidFill>
                  <a:schemeClr val="tx1"/>
                </a:solidFill>
              </a:rPr>
              <a:t>1</a:t>
            </a:r>
            <a:r>
              <a:rPr lang="en-US" altLang="zh-TW" sz="3200" dirty="0" smtClean="0">
                <a:solidFill>
                  <a:schemeClr val="tx1"/>
                </a:solidFill>
              </a:rPr>
              <a:t>0K</a:t>
            </a:r>
            <a:r>
              <a:rPr lang="el-GR" altLang="zh-TW" sz="3200" dirty="0" smtClean="0">
                <a:solidFill>
                  <a:schemeClr val="tx1"/>
                </a:solidFill>
                <a:ea typeface="AR MingtiM BIG-5" panose="020B0609010101010101" pitchFamily="49" charset="-120"/>
                <a:cs typeface="AR MingtiM BIG-5" panose="020B0609010101010101" pitchFamily="49" charset="-120"/>
              </a:rPr>
              <a:t>Ω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16072" y="4389014"/>
            <a:ext cx="924280" cy="336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821952" y="4414651"/>
            <a:ext cx="1152215" cy="3361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3200" dirty="0" smtClean="0">
                <a:solidFill>
                  <a:schemeClr val="tx1"/>
                </a:solidFill>
              </a:rPr>
              <a:t>1384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023810" y="1613917"/>
            <a:ext cx="2952328" cy="922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dirty="0" smtClean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請根據</a:t>
            </a:r>
            <a:r>
              <a:rPr lang="en-US" altLang="zh-TW" sz="3200" dirty="0" smtClean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LED</a:t>
            </a:r>
            <a:r>
              <a:rPr lang="zh-TW" altLang="en-US" sz="3200" dirty="0" smtClean="0">
                <a:solidFill>
                  <a:schemeClr val="tx1"/>
                </a:solidFill>
                <a:latin typeface="華康超明體" panose="02020C09000000000000" pitchFamily="49" charset="-120"/>
                <a:ea typeface="華康超明體" panose="02020C09000000000000" pitchFamily="49" charset="-120"/>
              </a:rPr>
              <a:t>登記算電阻值</a:t>
            </a:r>
            <a:endParaRPr lang="zh-TW" altLang="en-US" sz="3200" dirty="0">
              <a:solidFill>
                <a:schemeClr val="tx1"/>
              </a:solidFill>
              <a:latin typeface="華康超明體" panose="02020C09000000000000" pitchFamily="49" charset="-120"/>
              <a:ea typeface="華康超明體" panose="02020C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9008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組裝電池盒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7572396" y="2643182"/>
            <a:ext cx="785818" cy="10715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428596" y="1357298"/>
            <a:ext cx="335758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latin typeface="華康超明體" pitchFamily="49" charset="-120"/>
                <a:ea typeface="華康超明體" pitchFamily="49" charset="-120"/>
              </a:rPr>
              <a:t>注意事項：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注意電池盒的方向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40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彈簧在紅色線那一邊，焊片在黑色線那一邊</a:t>
            </a:r>
            <a:endParaRPr lang="en-US" altLang="zh-TW" sz="40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9" name="內容版面配置區 8" descr="DSC0018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892" t="7260" r="25113" b="1192"/>
          <a:stretch>
            <a:fillRect/>
          </a:stretch>
        </p:blipFill>
        <p:spPr>
          <a:xfrm>
            <a:off x="4143372" y="1142984"/>
            <a:ext cx="4500594" cy="41434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DSC00187.JPG"/>
          <p:cNvPicPr>
            <a:picLocks noChangeAspect="1"/>
          </p:cNvPicPr>
          <p:nvPr/>
        </p:nvPicPr>
        <p:blipFill>
          <a:blip r:embed="rId2" cstate="print"/>
          <a:srcRect l="18123" r="33357" b="11143"/>
          <a:stretch>
            <a:fillRect/>
          </a:stretch>
        </p:blipFill>
        <p:spPr>
          <a:xfrm>
            <a:off x="4929190" y="1142984"/>
            <a:ext cx="3325113" cy="342902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組裝電池盒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8" name="內容版面配置區 7" descr="DSC0018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5298"/>
          <a:stretch>
            <a:fillRect/>
          </a:stretch>
        </p:blipFill>
        <p:spPr>
          <a:xfrm>
            <a:off x="214282" y="1142984"/>
            <a:ext cx="4454212" cy="3357586"/>
          </a:xfrm>
        </p:spPr>
      </p:pic>
      <p:sp>
        <p:nvSpPr>
          <p:cNvPr id="13" name="文字方塊 12"/>
          <p:cNvSpPr txBox="1"/>
          <p:nvPr/>
        </p:nvSpPr>
        <p:spPr>
          <a:xfrm>
            <a:off x="214282" y="4643446"/>
            <a:ext cx="86439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latin typeface="華康超明體" pitchFamily="49" charset="-120"/>
                <a:ea typeface="華康超明體" pitchFamily="49" charset="-120"/>
              </a:rPr>
              <a:t>圖上熱熔膠後立即將電池盒輕輕壓在電路板上面</a:t>
            </a:r>
            <a:endParaRPr lang="en-US" altLang="zh-TW" sz="3800" dirty="0" smtClean="0"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焊接電池盒</a:t>
            </a:r>
            <a:endParaRPr lang="zh-TW" altLang="en-US" sz="6000" dirty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214282" y="4643446"/>
            <a:ext cx="86439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latin typeface="華康超明體" pitchFamily="49" charset="-120"/>
                <a:ea typeface="華康超明體" pitchFamily="49" charset="-120"/>
              </a:rPr>
              <a:t>將黑色及紅色導線中間的絕緣皮剝除後纏繞在金屬片上準備焊接。</a:t>
            </a:r>
            <a:endParaRPr lang="en-US" altLang="zh-TW" sz="38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pic>
        <p:nvPicPr>
          <p:cNvPr id="9" name="內容版面配置區 8" descr="DSC001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1071546"/>
            <a:ext cx="6090444" cy="34295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華康超明體" pitchFamily="49" charset="-120"/>
                <a:ea typeface="華康超明體" pitchFamily="49" charset="-120"/>
              </a:rPr>
              <a:t>焊接電池盒</a:t>
            </a:r>
            <a:endParaRPr lang="zh-TW" altLang="en-US" sz="6000" dirty="0"/>
          </a:p>
        </p:txBody>
      </p:sp>
      <p:pic>
        <p:nvPicPr>
          <p:cNvPr id="4" name="內容版面配置區 3" descr="DSC001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32" y="1357298"/>
            <a:ext cx="5518941" cy="3107753"/>
          </a:xfrm>
        </p:spPr>
      </p:pic>
      <p:sp>
        <p:nvSpPr>
          <p:cNvPr id="5" name="文字方塊 4"/>
          <p:cNvSpPr txBox="1"/>
          <p:nvPr/>
        </p:nvSpPr>
        <p:spPr>
          <a:xfrm>
            <a:off x="214282" y="4643446"/>
            <a:ext cx="86439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800" dirty="0" smtClean="0">
                <a:latin typeface="華康超明體" pitchFamily="49" charset="-120"/>
                <a:ea typeface="華康超明體" pitchFamily="49" charset="-120"/>
              </a:rPr>
              <a:t>1.</a:t>
            </a:r>
            <a:r>
              <a:rPr lang="zh-TW" altLang="en-US" sz="3800" dirty="0" smtClean="0">
                <a:latin typeface="華康超明體" pitchFamily="49" charset="-120"/>
                <a:ea typeface="華康超明體" pitchFamily="49" charset="-120"/>
              </a:rPr>
              <a:t>將黑色導線多餘的部分剪除</a:t>
            </a:r>
            <a:endParaRPr lang="en-US" altLang="zh-TW" sz="3800" dirty="0" smtClean="0">
              <a:latin typeface="華康超明體" pitchFamily="49" charset="-120"/>
              <a:ea typeface="華康超明體" pitchFamily="49" charset="-120"/>
            </a:endParaRPr>
          </a:p>
          <a:p>
            <a:r>
              <a:rPr lang="en-US" altLang="zh-TW" sz="3800" dirty="0" smtClean="0">
                <a:latin typeface="華康超明體" pitchFamily="49" charset="-120"/>
                <a:ea typeface="華康超明體" pitchFamily="49" charset="-120"/>
              </a:rPr>
              <a:t>2.</a:t>
            </a:r>
            <a:r>
              <a:rPr lang="zh-TW" altLang="en-US" sz="3800" dirty="0" smtClean="0">
                <a:latin typeface="華康超明體" pitchFamily="49" charset="-120"/>
                <a:ea typeface="華康超明體" pitchFamily="49" charset="-120"/>
              </a:rPr>
              <a:t>紅色導線約劉</a:t>
            </a:r>
            <a:r>
              <a:rPr lang="en-US" altLang="zh-TW" sz="3800" dirty="0" smtClean="0">
                <a:latin typeface="華康超明體" pitchFamily="49" charset="-120"/>
                <a:ea typeface="華康超明體" pitchFamily="49" charset="-120"/>
              </a:rPr>
              <a:t>1cm</a:t>
            </a:r>
            <a:r>
              <a:rPr lang="zh-TW" altLang="en-US" sz="3800" dirty="0" smtClean="0">
                <a:latin typeface="華康超明體" pitchFamily="49" charset="-120"/>
                <a:ea typeface="華康超明體" pitchFamily="49" charset="-120"/>
              </a:rPr>
              <a:t>絕緣皮，其餘的剝除</a:t>
            </a:r>
            <a:endParaRPr lang="en-US" altLang="zh-TW" sz="3800" dirty="0" smtClean="0">
              <a:latin typeface="華康超明體" pitchFamily="49" charset="-120"/>
              <a:ea typeface="華康超明體" pitchFamily="49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85720" y="6000768"/>
            <a:ext cx="87154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800" dirty="0" smtClean="0">
                <a:solidFill>
                  <a:srgbClr val="FF0000"/>
                </a:solidFill>
                <a:latin typeface="華康超明體" pitchFamily="49" charset="-120"/>
                <a:ea typeface="華康超明體" pitchFamily="49" charset="-120"/>
              </a:rPr>
              <a:t>有問題可以請同學幫忙，要記得拍照喔！</a:t>
            </a:r>
            <a:endParaRPr lang="en-US" altLang="zh-TW" sz="3800" dirty="0" smtClean="0">
              <a:solidFill>
                <a:srgbClr val="FF0000"/>
              </a:solidFill>
              <a:latin typeface="華康超明體" pitchFamily="49" charset="-120"/>
              <a:ea typeface="華康超明體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5" descr="DSC002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5" descr="DSC00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5" descr="DSC002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5" descr="DSC002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DSC002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53257" y="1600200"/>
            <a:ext cx="803748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33409</TotalTime>
  <Words>2741</Words>
  <Application>Microsoft Office PowerPoint</Application>
  <PresentationFormat>如螢幕大小 (4:3)</PresentationFormat>
  <Paragraphs>483</Paragraphs>
  <Slides>116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116</vt:i4>
      </vt:variant>
    </vt:vector>
  </HeadingPairs>
  <TitlesOfParts>
    <vt:vector size="123" baseType="lpstr">
      <vt:lpstr>AR MingtiM BIG-5</vt:lpstr>
      <vt:lpstr>華康超明體</vt:lpstr>
      <vt:lpstr>新細明體</vt:lpstr>
      <vt:lpstr>Arial</vt:lpstr>
      <vt:lpstr>Calibri</vt:lpstr>
      <vt:lpstr>Times New Roman</vt:lpstr>
      <vt:lpstr>Office 佈景主題</vt:lpstr>
      <vt:lpstr>玻璃罐小夜燈</vt:lpstr>
      <vt:lpstr>PowerPoint 簡報</vt:lpstr>
      <vt:lpstr>工具、設備與材料</vt:lpstr>
      <vt:lpstr>工具、設備與材料</vt:lpstr>
      <vt:lpstr>工具、設備與材料</vt:lpstr>
      <vt:lpstr>使用電池建議 LR44水銀電池1.5V 一共3顆4.5V</vt:lpstr>
      <vt:lpstr>材料準備注意事項</vt:lpstr>
      <vt:lpstr>電路圖  使用科學魔法車教材中的光敏電阻實作電路</vt:lpstr>
      <vt:lpstr>PowerPoint 簡報</vt:lpstr>
      <vt:lpstr>認識電阻</vt:lpstr>
      <vt:lpstr>認識電阻－電阻的定義</vt:lpstr>
      <vt:lpstr>認識電阻－電阻的表示</vt:lpstr>
      <vt:lpstr>認識電阻－電阻的種類1/4</vt:lpstr>
      <vt:lpstr>認識電阻－電阻的種類2/4</vt:lpstr>
      <vt:lpstr>認識電阻－電阻的種類3/4</vt:lpstr>
      <vt:lpstr>認識電阻－電阻值(色碼環介紹) </vt:lpstr>
      <vt:lpstr>認識電阻－色碼代表意義 </vt:lpstr>
      <vt:lpstr>認識電阻－電阻色碼表 </vt:lpstr>
      <vt:lpstr>認識電阻－電阻色碼判讀</vt:lpstr>
      <vt:lpstr>認識 電晶體</vt:lpstr>
      <vt:lpstr>認識電晶體－何謂電晶體 </vt:lpstr>
      <vt:lpstr>認識電晶體－電晶體的結構 </vt:lpstr>
      <vt:lpstr>電晶體實作－讓LED發光</vt:lpstr>
      <vt:lpstr>動作說明-B極低電位</vt:lpstr>
      <vt:lpstr>動作說明-B極高電位</vt:lpstr>
      <vt:lpstr>電晶體實作－讓LED發光</vt:lpstr>
      <vt:lpstr>認識 光敏電阻</vt:lpstr>
      <vt:lpstr>認識感測器－光敏電阻 </vt:lpstr>
      <vt:lpstr>光敏電阻的電阻</vt:lpstr>
      <vt:lpstr>光敏電阻的規格表</vt:lpstr>
      <vt:lpstr>感測器實作－光敏電阻</vt:lpstr>
      <vt:lpstr>感測器實作－光敏電阻</vt:lpstr>
      <vt:lpstr>認識 反向器</vt:lpstr>
      <vt:lpstr>認識反向器 </vt:lpstr>
      <vt:lpstr>反向器電源接線 </vt:lpstr>
      <vt:lpstr>反向器特性測試電路1</vt:lpstr>
      <vt:lpstr>反向器特性測試電路2</vt:lpstr>
      <vt:lpstr>小夜燈 電路說明</vt:lpstr>
      <vt:lpstr>簡易小夜燈電路</vt:lpstr>
      <vt:lpstr>動作原理說明-照光時</vt:lpstr>
      <vt:lpstr>動作原理說明-照光時</vt:lpstr>
      <vt:lpstr>動作原理說明-無照光時</vt:lpstr>
      <vt:lpstr>動作原理說明-無照光時</vt:lpstr>
      <vt:lpstr>光敏電阻的串聯電阻值</vt:lpstr>
      <vt:lpstr>PowerPoint 簡報</vt:lpstr>
      <vt:lpstr>實作開始</vt:lpstr>
      <vt:lpstr>測試電路</vt:lpstr>
      <vt:lpstr>PowerPoint 簡報</vt:lpstr>
      <vt:lpstr>用麵包板練習電路接線</vt:lpstr>
      <vt:lpstr>PowerPoint 簡報</vt:lpstr>
      <vt:lpstr>測試 共陰極LED燈</vt:lpstr>
      <vt:lpstr>如何計算LED串聯分壓電阻值</vt:lpstr>
      <vt:lpstr>PowerPoint 簡報</vt:lpstr>
      <vt:lpstr>PowerPoint 簡報</vt:lpstr>
      <vt:lpstr>PowerPoint 簡報</vt:lpstr>
      <vt:lpstr>PowerPoint 簡報</vt:lpstr>
      <vt:lpstr>PowerPoint 簡報</vt:lpstr>
      <vt:lpstr>組裝電池盒</vt:lpstr>
      <vt:lpstr>利用尖嘴鉗將焊片裝到電池盒中</vt:lpstr>
      <vt:lpstr>利用同樣的方法將彈簧片裝到電池盒的另外一邊</vt:lpstr>
      <vt:lpstr>注意：</vt:lpstr>
      <vt:lpstr>開始焊接 感測電路</vt:lpstr>
      <vt:lpstr>電路板-感測電路接線圖</vt:lpstr>
      <vt:lpstr>PowerPoint 簡報</vt:lpstr>
      <vt:lpstr>焊接反向器</vt:lpstr>
      <vt:lpstr>焊接反向器</vt:lpstr>
      <vt:lpstr>焊接反向器</vt:lpstr>
      <vt:lpstr>焊接光敏電阻串聯電阻</vt:lpstr>
      <vt:lpstr>焊接光敏電阻串聯電阻</vt:lpstr>
      <vt:lpstr>焊接光敏電阻串聯電阻</vt:lpstr>
      <vt:lpstr>焊接光敏電阻串聯電阻</vt:lpstr>
      <vt:lpstr>焊接反向器輸出串聯電阻</vt:lpstr>
      <vt:lpstr>焊接反向器輸出串聯電阻</vt:lpstr>
      <vt:lpstr>焊接反向器輸出串聯電阻</vt:lpstr>
      <vt:lpstr>焊接反向器輸出串聯電阻</vt:lpstr>
      <vt:lpstr>焊接電晶體</vt:lpstr>
      <vt:lpstr>焊接電晶體</vt:lpstr>
      <vt:lpstr>焊接電晶體</vt:lpstr>
      <vt:lpstr>焊接電晶體</vt:lpstr>
      <vt:lpstr>焊接電晶體</vt:lpstr>
      <vt:lpstr>焊接光敏電阻</vt:lpstr>
      <vt:lpstr>焊接光敏電阻</vt:lpstr>
      <vt:lpstr>焊接光敏電阻</vt:lpstr>
      <vt:lpstr>焊接光敏電阻</vt:lpstr>
      <vt:lpstr>焊接光敏電阻</vt:lpstr>
      <vt:lpstr>焊接黃色導線</vt:lpstr>
      <vt:lpstr>焊接黑色導線</vt:lpstr>
      <vt:lpstr>焊接紅色導線</vt:lpstr>
      <vt:lpstr>組裝 電池盒 LED燈</vt:lpstr>
      <vt:lpstr>組裝電池盒</vt:lpstr>
      <vt:lpstr>組裝電池盒</vt:lpstr>
      <vt:lpstr>焊接電池盒</vt:lpstr>
      <vt:lpstr>焊接電池盒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組裝 玻璃罐 小夜燈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玻璃小夜燈</dc:title>
  <dc:creator>ASUS</dc:creator>
  <cp:lastModifiedBy>USER</cp:lastModifiedBy>
  <cp:revision>35</cp:revision>
  <dcterms:created xsi:type="dcterms:W3CDTF">2018-01-28T02:36:36Z</dcterms:created>
  <dcterms:modified xsi:type="dcterms:W3CDTF">2022-01-06T05:39:11Z</dcterms:modified>
</cp:coreProperties>
</file>