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10" r:id="rId3"/>
    <p:sldId id="257" r:id="rId4"/>
    <p:sldId id="297" r:id="rId5"/>
    <p:sldId id="298" r:id="rId6"/>
    <p:sldId id="265" r:id="rId7"/>
    <p:sldId id="296" r:id="rId8"/>
    <p:sldId id="309" r:id="rId9"/>
    <p:sldId id="266" r:id="rId10"/>
    <p:sldId id="299" r:id="rId11"/>
    <p:sldId id="295" r:id="rId12"/>
    <p:sldId id="300" r:id="rId13"/>
    <p:sldId id="301" r:id="rId14"/>
    <p:sldId id="307" r:id="rId15"/>
    <p:sldId id="306" r:id="rId16"/>
    <p:sldId id="258" r:id="rId17"/>
    <p:sldId id="259" r:id="rId18"/>
    <p:sldId id="260" r:id="rId19"/>
    <p:sldId id="261" r:id="rId20"/>
    <p:sldId id="267" r:id="rId21"/>
    <p:sldId id="270" r:id="rId22"/>
    <p:sldId id="276" r:id="rId23"/>
    <p:sldId id="277" r:id="rId24"/>
    <p:sldId id="273" r:id="rId25"/>
    <p:sldId id="272" r:id="rId26"/>
    <p:sldId id="275" r:id="rId27"/>
    <p:sldId id="268" r:id="rId28"/>
    <p:sldId id="302" r:id="rId29"/>
    <p:sldId id="303" r:id="rId30"/>
    <p:sldId id="264" r:id="rId31"/>
    <p:sldId id="278" r:id="rId32"/>
    <p:sldId id="279" r:id="rId33"/>
    <p:sldId id="280" r:id="rId34"/>
    <p:sldId id="281" r:id="rId35"/>
    <p:sldId id="282" r:id="rId36"/>
    <p:sldId id="285" r:id="rId37"/>
    <p:sldId id="283" r:id="rId38"/>
    <p:sldId id="284" r:id="rId39"/>
    <p:sldId id="286" r:id="rId40"/>
    <p:sldId id="290" r:id="rId41"/>
    <p:sldId id="274" r:id="rId42"/>
    <p:sldId id="304" r:id="rId43"/>
    <p:sldId id="305" r:id="rId44"/>
    <p:sldId id="287" r:id="rId45"/>
    <p:sldId id="262" r:id="rId46"/>
    <p:sldId id="288" r:id="rId47"/>
    <p:sldId id="289" r:id="rId48"/>
    <p:sldId id="291" r:id="rId49"/>
    <p:sldId id="292" r:id="rId50"/>
    <p:sldId id="293" r:id="rId51"/>
    <p:sldId id="294" r:id="rId52"/>
    <p:sldId id="308" r:id="rId53"/>
  </p:sldIdLst>
  <p:sldSz cx="9144000" cy="6858000" type="screen4x3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C00"/>
    <a:srgbClr val="00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>
      <p:cViewPr varScale="1">
        <p:scale>
          <a:sx n="52" d="100"/>
          <a:sy n="52" d="100"/>
        </p:scale>
        <p:origin x="53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7BF4C-6288-4885-9E1A-A89232B0DF48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7C8B4-6969-4907-922B-13E93EED02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74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C8B4-6969-4907-922B-13E93EED02DC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004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FFB85-54EA-4CA5-956F-884DCF5ABAA3}" type="datetimeFigureOut">
              <a:rPr lang="zh-TW" altLang="en-US" smtClean="0"/>
              <a:pPr/>
              <a:t>2022/1/3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DA0BB-E92F-45E7-8BC7-4756A038A2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163.30.123.18/PJETS2/manager/BCB_Show.aspx?FD=BFiles698&amp;FN=BFiles698.MP4" TargetMode="External"/><Relationship Id="rId2" Type="http://schemas.openxmlformats.org/officeDocument/2006/relationships/hyperlink" Target="http://163.30.123.17/PJETS2/manager/BCB_Show.aspx?FD=BFiles679&amp;FN=BFiles679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163.30.123.18/PJETS2/manager/BCB_Show.aspx?FD=BFiles679&amp;FN=BFiles679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manager/BCB_Show.aspx?FD=BFiles680&amp;FN=BFiles680.MP4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manager/BCB_Show.aspx?FD=BFiles681&amp;FN=BFiles681.MP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manager/BCB_Show.aspx?FD=BFiles682&amp;FN=BFiles682.MP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Book_files/BFiles684/BFiles684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Book_files/BFiles685/BFiles685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Book_files/BFiles686/BFiles686.jp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Book_files/BFiles687/BFiles687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manager/BCB_Show.aspx?FD=BFiles683&amp;FN=BFiles683.MP4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manager/BCB_Show.aspx?FD=BFiles692&amp;FN=BFiles692.MP4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Book_files/BFiles688/BFiles688.jpg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manager/BCB_Show.aspx?FD=BFiles693&amp;FN=BFiles693.MP4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Book_files/BFiles689/BFiles689.jpg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Book_files/BFiles690/BFiles690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manager/BCB_Show.aspx?FD=BFiles694&amp;FN=BFiles694.MP4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manager/BCB_Show.aspx?FD=BFiles695&amp;FN=BFiles695.MP4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123.18/PJETS2/Book_files/BFiles691/BFiles691.jpg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2835746"/>
          </a:xfrm>
        </p:spPr>
        <p:txBody>
          <a:bodyPr>
            <a:noAutofit/>
          </a:bodyPr>
          <a:lstStyle/>
          <a:p>
            <a:r>
              <a:rPr lang="zh-TW" altLang="en-US" sz="9000" dirty="0" smtClean="0">
                <a:latin typeface="華康超明體" pitchFamily="49" charset="-120"/>
                <a:ea typeface="華康超明體" pitchFamily="49" charset="-120"/>
              </a:rPr>
              <a:t>工業配線</a:t>
            </a:r>
            <a:r>
              <a:rPr lang="en-US" altLang="zh-TW" sz="9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9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9000" dirty="0" smtClean="0">
                <a:latin typeface="華康超明體" pitchFamily="49" charset="-120"/>
                <a:ea typeface="華康超明體" pitchFamily="49" charset="-120"/>
              </a:rPr>
              <a:t>基礎接線練習</a:t>
            </a:r>
            <a:endParaRPr lang="zh-TW" altLang="en-US" sz="9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462482"/>
            <a:ext cx="6400800" cy="1752600"/>
          </a:xfrm>
        </p:spPr>
        <p:txBody>
          <a:bodyPr>
            <a:noAutofit/>
          </a:bodyPr>
          <a:lstStyle/>
          <a:p>
            <a:r>
              <a:rPr lang="zh-TW" altLang="en-US" sz="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編製者：陳培文</a:t>
            </a:r>
            <a:endParaRPr lang="en-US" altLang="zh-TW" sz="5000" dirty="0" smtClean="0">
              <a:solidFill>
                <a:schemeClr val="tx1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107</a:t>
            </a:r>
            <a:r>
              <a:rPr lang="zh-TW" altLang="en-US" sz="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年</a:t>
            </a:r>
            <a:r>
              <a:rPr lang="en-US" altLang="zh-TW" sz="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12</a:t>
            </a:r>
            <a:r>
              <a:rPr lang="zh-TW" altLang="en-US" sz="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月</a:t>
            </a:r>
            <a:r>
              <a:rPr lang="en-US" altLang="zh-TW" sz="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11</a:t>
            </a:r>
            <a:r>
              <a:rPr lang="zh-TW" altLang="en-US" sz="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日</a:t>
            </a:r>
            <a:endParaRPr lang="zh-TW" altLang="en-US" sz="5000" dirty="0">
              <a:solidFill>
                <a:schemeClr val="tx1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DSC016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669" r="12670"/>
          <a:stretch>
            <a:fillRect/>
          </a:stretch>
        </p:blipFill>
        <p:spPr>
          <a:xfrm>
            <a:off x="428596" y="1214422"/>
            <a:ext cx="4714908" cy="4525963"/>
          </a:xfrm>
        </p:spPr>
      </p:pic>
      <p:sp>
        <p:nvSpPr>
          <p:cNvPr id="5" name="文字方塊 4"/>
          <p:cNvSpPr txBox="1"/>
          <p:nvPr/>
        </p:nvSpPr>
        <p:spPr>
          <a:xfrm>
            <a:off x="5500694" y="428604"/>
            <a:ext cx="3485249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Impact" pitchFamily="34" charset="0"/>
                <a:ea typeface="華康超明體" pitchFamily="49" charset="-120"/>
              </a:rPr>
              <a:t>標示說明</a:t>
            </a:r>
            <a:endParaRPr lang="en-US" altLang="zh-TW" sz="6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6000" dirty="0" smtClean="0">
                <a:latin typeface="Impact" pitchFamily="34" charset="0"/>
                <a:ea typeface="華康超明體" pitchFamily="49" charset="-120"/>
              </a:rPr>
              <a:t>GSA</a:t>
            </a:r>
          </a:p>
          <a:p>
            <a:r>
              <a:rPr lang="zh-TW" altLang="en-US" sz="4000" dirty="0" smtClean="0">
                <a:latin typeface="Impact" pitchFamily="34" charset="0"/>
                <a:ea typeface="華康超明體" pitchFamily="49" charset="-120"/>
              </a:rPr>
              <a:t>第一碼：顏色</a:t>
            </a:r>
            <a:endParaRPr lang="en-US" altLang="zh-TW" sz="4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008000"/>
                </a:solidFill>
                <a:latin typeface="Impact" pitchFamily="34" charset="0"/>
                <a:ea typeface="華康超明體" pitchFamily="49" charset="-120"/>
              </a:rPr>
              <a:t>G(</a:t>
            </a:r>
            <a:r>
              <a:rPr lang="zh-TW" altLang="en-US" sz="4000" dirty="0" smtClean="0">
                <a:solidFill>
                  <a:srgbClr val="008000"/>
                </a:solidFill>
                <a:latin typeface="Impact" pitchFamily="34" charset="0"/>
                <a:ea typeface="華康超明體" pitchFamily="49" charset="-120"/>
              </a:rPr>
              <a:t>綠</a:t>
            </a:r>
            <a:r>
              <a:rPr lang="en-US" altLang="zh-TW" sz="4000" dirty="0" smtClean="0">
                <a:solidFill>
                  <a:srgbClr val="008000"/>
                </a:solidFill>
                <a:latin typeface="Impact" pitchFamily="34" charset="0"/>
                <a:ea typeface="華康超明體" pitchFamily="49" charset="-120"/>
              </a:rPr>
              <a:t>)</a:t>
            </a:r>
            <a:r>
              <a:rPr lang="en-US" altLang="zh-TW" sz="4000" dirty="0" smtClean="0">
                <a:solidFill>
                  <a:srgbClr val="FFCC00"/>
                </a:solidFill>
                <a:latin typeface="Impact" pitchFamily="34" charset="0"/>
                <a:ea typeface="華康超明體" pitchFamily="49" charset="-120"/>
              </a:rPr>
              <a:t>Y(</a:t>
            </a:r>
            <a:r>
              <a:rPr lang="zh-TW" altLang="en-US" sz="4000" dirty="0" smtClean="0">
                <a:solidFill>
                  <a:srgbClr val="FFCC00"/>
                </a:solidFill>
                <a:latin typeface="Impact" pitchFamily="34" charset="0"/>
                <a:ea typeface="華康超明體" pitchFamily="49" charset="-120"/>
              </a:rPr>
              <a:t>黃</a:t>
            </a:r>
            <a:r>
              <a:rPr lang="en-US" altLang="zh-TW" sz="4000" dirty="0" smtClean="0">
                <a:solidFill>
                  <a:srgbClr val="FFCC00"/>
                </a:solidFill>
                <a:latin typeface="Impact" pitchFamily="34" charset="0"/>
                <a:ea typeface="華康超明體" pitchFamily="49" charset="-120"/>
              </a:rPr>
              <a:t>)</a:t>
            </a:r>
            <a:r>
              <a:rPr lang="en-US" altLang="zh-TW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R(</a:t>
            </a:r>
            <a:r>
              <a:rPr lang="zh-TW" altLang="en-US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紅</a:t>
            </a:r>
            <a:r>
              <a:rPr lang="en-US" altLang="zh-TW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)</a:t>
            </a:r>
          </a:p>
          <a:p>
            <a:r>
              <a:rPr lang="zh-TW" altLang="en-US" sz="4000" dirty="0" smtClean="0">
                <a:latin typeface="Impact" pitchFamily="34" charset="0"/>
                <a:ea typeface="華康超明體" pitchFamily="49" charset="-120"/>
              </a:rPr>
              <a:t>第二碼：類別</a:t>
            </a:r>
            <a:endParaRPr lang="en-US" altLang="zh-TW" sz="4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S(</a:t>
            </a:r>
            <a:r>
              <a:rPr lang="zh-TW" altLang="en-US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開關</a:t>
            </a:r>
            <a:r>
              <a:rPr lang="en-US" altLang="zh-TW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)</a:t>
            </a:r>
          </a:p>
          <a:p>
            <a:r>
              <a:rPr lang="zh-TW" altLang="en-US" sz="4000" dirty="0" smtClean="0">
                <a:latin typeface="Impact" pitchFamily="34" charset="0"/>
                <a:ea typeface="華康超明體" pitchFamily="49" charset="-120"/>
              </a:rPr>
              <a:t>第三碼：接點</a:t>
            </a:r>
            <a:endParaRPr lang="en-US" altLang="zh-TW" sz="4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7030A0"/>
                </a:solidFill>
                <a:latin typeface="Impact" pitchFamily="34" charset="0"/>
                <a:ea typeface="華康超明體" pitchFamily="49" charset="-120"/>
              </a:rPr>
              <a:t>A</a:t>
            </a:r>
            <a:r>
              <a:rPr lang="zh-TW" altLang="en-US" sz="4000" dirty="0" smtClean="0">
                <a:solidFill>
                  <a:srgbClr val="7030A0"/>
                </a:solidFill>
                <a:latin typeface="Impact" pitchFamily="34" charset="0"/>
                <a:ea typeface="華康超明體" pitchFamily="49" charset="-120"/>
              </a:rPr>
              <a:t>：常開接點</a:t>
            </a:r>
            <a:endParaRPr lang="en-US" altLang="zh-TW" sz="4000" dirty="0" smtClean="0">
              <a:solidFill>
                <a:srgbClr val="7030A0"/>
              </a:solidFill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00B0F0"/>
                </a:solidFill>
                <a:latin typeface="Impact" pitchFamily="34" charset="0"/>
                <a:ea typeface="華康超明體" pitchFamily="49" charset="-120"/>
              </a:rPr>
              <a:t>B</a:t>
            </a:r>
            <a:r>
              <a:rPr lang="zh-TW" altLang="en-US" sz="4000" dirty="0" smtClean="0">
                <a:solidFill>
                  <a:srgbClr val="00B0F0"/>
                </a:solidFill>
                <a:latin typeface="Impact" pitchFamily="34" charset="0"/>
                <a:ea typeface="華康超明體" pitchFamily="49" charset="-120"/>
              </a:rPr>
              <a:t>：常閉接點</a:t>
            </a:r>
            <a:endParaRPr lang="zh-TW" altLang="en-US" sz="4000" dirty="0">
              <a:solidFill>
                <a:srgbClr val="00B0F0"/>
              </a:solidFill>
              <a:latin typeface="Impact" pitchFamily="34" charset="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認識</a:t>
            </a:r>
            <a: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指示燈</a:t>
            </a:r>
            <a: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接線標示</a:t>
            </a:r>
            <a:endParaRPr lang="zh-TW" altLang="en-US" sz="10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429256" y="978646"/>
            <a:ext cx="348524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Impact" pitchFamily="34" charset="0"/>
                <a:ea typeface="華康超明體" pitchFamily="49" charset="-120"/>
              </a:rPr>
              <a:t>標示說明</a:t>
            </a:r>
            <a:endParaRPr lang="en-US" altLang="zh-TW" sz="6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4000" dirty="0" smtClean="0">
                <a:latin typeface="Impact" pitchFamily="34" charset="0"/>
                <a:ea typeface="華康超明體" pitchFamily="49" charset="-120"/>
              </a:rPr>
              <a:t>GL</a:t>
            </a:r>
          </a:p>
          <a:p>
            <a:r>
              <a:rPr lang="zh-TW" altLang="en-US" sz="4000" dirty="0" smtClean="0">
                <a:latin typeface="Impact" pitchFamily="34" charset="0"/>
                <a:ea typeface="華康超明體" pitchFamily="49" charset="-120"/>
              </a:rPr>
              <a:t>第一碼：顏色</a:t>
            </a:r>
            <a:endParaRPr lang="en-US" altLang="zh-TW" sz="4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008000"/>
                </a:solidFill>
                <a:latin typeface="Impact" pitchFamily="34" charset="0"/>
                <a:ea typeface="華康超明體" pitchFamily="49" charset="-120"/>
              </a:rPr>
              <a:t>G(</a:t>
            </a:r>
            <a:r>
              <a:rPr lang="zh-TW" altLang="en-US" sz="4000" dirty="0" smtClean="0">
                <a:solidFill>
                  <a:srgbClr val="008000"/>
                </a:solidFill>
                <a:latin typeface="Impact" pitchFamily="34" charset="0"/>
                <a:ea typeface="華康超明體" pitchFamily="49" charset="-120"/>
              </a:rPr>
              <a:t>綠</a:t>
            </a:r>
            <a:r>
              <a:rPr lang="en-US" altLang="zh-TW" sz="4000" dirty="0" smtClean="0">
                <a:solidFill>
                  <a:srgbClr val="008000"/>
                </a:solidFill>
                <a:latin typeface="Impact" pitchFamily="34" charset="0"/>
                <a:ea typeface="華康超明體" pitchFamily="49" charset="-120"/>
              </a:rPr>
              <a:t>)</a:t>
            </a:r>
            <a:r>
              <a:rPr lang="en-US" altLang="zh-TW" sz="4000" dirty="0" smtClean="0">
                <a:solidFill>
                  <a:srgbClr val="FFCC00"/>
                </a:solidFill>
                <a:latin typeface="Impact" pitchFamily="34" charset="0"/>
                <a:ea typeface="華康超明體" pitchFamily="49" charset="-120"/>
              </a:rPr>
              <a:t>Y(</a:t>
            </a:r>
            <a:r>
              <a:rPr lang="zh-TW" altLang="en-US" sz="4000" dirty="0" smtClean="0">
                <a:solidFill>
                  <a:srgbClr val="FFCC00"/>
                </a:solidFill>
                <a:latin typeface="Impact" pitchFamily="34" charset="0"/>
                <a:ea typeface="華康超明體" pitchFamily="49" charset="-120"/>
              </a:rPr>
              <a:t>黃</a:t>
            </a:r>
            <a:r>
              <a:rPr lang="en-US" altLang="zh-TW" sz="4000" dirty="0" smtClean="0">
                <a:solidFill>
                  <a:srgbClr val="FFCC00"/>
                </a:solidFill>
                <a:latin typeface="Impact" pitchFamily="34" charset="0"/>
                <a:ea typeface="華康超明體" pitchFamily="49" charset="-120"/>
              </a:rPr>
              <a:t>)</a:t>
            </a:r>
            <a:r>
              <a:rPr lang="en-US" altLang="zh-TW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R(</a:t>
            </a:r>
            <a:r>
              <a:rPr lang="zh-TW" altLang="en-US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紅</a:t>
            </a:r>
            <a:r>
              <a:rPr lang="en-US" altLang="zh-TW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)</a:t>
            </a:r>
          </a:p>
          <a:p>
            <a:r>
              <a:rPr lang="zh-TW" altLang="en-US" sz="4000" dirty="0" smtClean="0">
                <a:latin typeface="Impact" pitchFamily="34" charset="0"/>
                <a:ea typeface="華康超明體" pitchFamily="49" charset="-120"/>
              </a:rPr>
              <a:t>第二碼：類別</a:t>
            </a:r>
            <a:endParaRPr lang="en-US" altLang="zh-TW" sz="4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L(</a:t>
            </a:r>
            <a:r>
              <a:rPr lang="zh-TW" altLang="en-US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燈</a:t>
            </a:r>
            <a:r>
              <a:rPr lang="en-US" altLang="zh-TW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)</a:t>
            </a:r>
          </a:p>
        </p:txBody>
      </p:sp>
      <p:pic>
        <p:nvPicPr>
          <p:cNvPr id="7" name="圖片 6" descr="DSC01670.JPG"/>
          <p:cNvPicPr>
            <a:picLocks noChangeAspect="1"/>
          </p:cNvPicPr>
          <p:nvPr/>
        </p:nvPicPr>
        <p:blipFill>
          <a:blip r:embed="rId2" cstate="print"/>
          <a:srcRect l="15625" r="30469"/>
          <a:stretch>
            <a:fillRect/>
          </a:stretch>
        </p:blipFill>
        <p:spPr>
          <a:xfrm>
            <a:off x="357158" y="928670"/>
            <a:ext cx="4929222" cy="514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接線注意事項</a:t>
            </a:r>
            <a:endParaRPr lang="zh-TW" altLang="en-US" sz="8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500174"/>
            <a:ext cx="8501122" cy="507209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在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接線前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，務必將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無熔絲開關關閉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(OFF)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，並將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電源線拔掉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接線時，務必依線路圖接線，並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避免造成短路接線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接線完畢，送電</a:t>
            </a: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插上插頭，</a:t>
            </a: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NBF→ON)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後，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請不要接觸任何裸露的接點，避免觸電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短路造成保險絲燒毀，請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自行購買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新的保險絲更換</a:t>
            </a: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學校可以先借用</a:t>
            </a: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sz="4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接點接線</a:t>
            </a:r>
            <a:r>
              <a:rPr lang="zh-TW" altLang="en-US" sz="6000" dirty="0">
                <a:latin typeface="華康超明體" pitchFamily="49" charset="-120"/>
                <a:ea typeface="華康超明體" pitchFamily="49" charset="-120"/>
              </a:rPr>
              <a:t>注意事項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在一個接點上最多只能接兩條線。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接線時，如果只接一條線，正面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  朝上。</a:t>
            </a:r>
            <a:endParaRPr lang="zh-TW" altLang="en-US" sz="4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圖片 3" descr="DSC01675.JPG"/>
          <p:cNvPicPr>
            <a:picLocks noChangeAspect="1"/>
          </p:cNvPicPr>
          <p:nvPr/>
        </p:nvPicPr>
        <p:blipFill>
          <a:blip r:embed="rId2" cstate="print"/>
          <a:srcRect l="43750" r="10156" b="45838"/>
          <a:stretch>
            <a:fillRect/>
          </a:stretch>
        </p:blipFill>
        <p:spPr>
          <a:xfrm>
            <a:off x="285720" y="3711996"/>
            <a:ext cx="4214842" cy="2788838"/>
          </a:xfrm>
          <a:prstGeom prst="rect">
            <a:avLst/>
          </a:prstGeom>
        </p:spPr>
      </p:pic>
      <p:pic>
        <p:nvPicPr>
          <p:cNvPr id="5" name="圖片 4" descr="DSC01676.JPG"/>
          <p:cNvPicPr>
            <a:picLocks noChangeAspect="1"/>
          </p:cNvPicPr>
          <p:nvPr/>
        </p:nvPicPr>
        <p:blipFill>
          <a:blip r:embed="rId3" cstate="print"/>
          <a:srcRect l="32813" t="19477" r="23437" b="26414"/>
          <a:stretch>
            <a:fillRect/>
          </a:stretch>
        </p:blipFill>
        <p:spPr>
          <a:xfrm>
            <a:off x="4857752" y="3714752"/>
            <a:ext cx="4000528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接點接線</a:t>
            </a:r>
            <a:r>
              <a:rPr lang="zh-TW" altLang="en-US" sz="6000" dirty="0">
                <a:latin typeface="華康超明體" pitchFamily="49" charset="-120"/>
                <a:ea typeface="華康超明體" pitchFamily="49" charset="-120"/>
              </a:rPr>
              <a:t>注意事項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接線時，如果必須同時接兩條線</a:t>
            </a: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共點</a:t>
            </a: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，則必須背對背，一上一下。</a:t>
            </a:r>
            <a:endParaRPr lang="zh-TW" altLang="en-US" sz="4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圖片 3" descr="DSC01677.JPG"/>
          <p:cNvPicPr>
            <a:picLocks noChangeAspect="1"/>
          </p:cNvPicPr>
          <p:nvPr/>
        </p:nvPicPr>
        <p:blipFill>
          <a:blip r:embed="rId2" cstate="print"/>
          <a:srcRect l="42969" t="2828" r="14062" b="43063"/>
          <a:stretch>
            <a:fillRect/>
          </a:stretch>
        </p:blipFill>
        <p:spPr>
          <a:xfrm>
            <a:off x="428596" y="3500438"/>
            <a:ext cx="3929090" cy="2786082"/>
          </a:xfrm>
          <a:prstGeom prst="rect">
            <a:avLst/>
          </a:prstGeom>
        </p:spPr>
      </p:pic>
      <p:pic>
        <p:nvPicPr>
          <p:cNvPr id="5" name="圖片 4" descr="DSC01678.JPG"/>
          <p:cNvPicPr>
            <a:picLocks noChangeAspect="1"/>
          </p:cNvPicPr>
          <p:nvPr/>
        </p:nvPicPr>
        <p:blipFill>
          <a:blip r:embed="rId3" cstate="print"/>
          <a:srcRect l="32812" t="31963" r="23437" b="13928"/>
          <a:stretch>
            <a:fillRect/>
          </a:stretch>
        </p:blipFill>
        <p:spPr>
          <a:xfrm>
            <a:off x="4714876" y="3500438"/>
            <a:ext cx="4000528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認識指示燈的接法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動作說明：</a:t>
            </a:r>
            <a:endParaRPr lang="en-US" altLang="zh-TW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插上電源後，將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NFB→ON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NFB→OFF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，綠燈熄，拔掉電源。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電路圖：</a:t>
            </a: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  <a:hlinkClick r:id="rId2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3"/>
              </a:rPr>
              <a:t>線槽的收納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3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3"/>
              </a:rPr>
              <a:t>影片連結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3"/>
              </a:rPr>
              <a:t>)</a:t>
            </a: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  <a:hlinkClick r:id="rId4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4"/>
              </a:rPr>
              <a:t>接線影片參考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4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4"/>
              </a:rPr>
              <a:t>影片連結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endParaRPr lang="zh-TW" altLang="en-US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223182" y="4576568"/>
            <a:ext cx="648072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GL</a:t>
            </a:r>
            <a:endParaRPr lang="zh-TW" altLang="en-US" sz="2000" b="1" dirty="0"/>
          </a:p>
        </p:txBody>
      </p:sp>
      <p:cxnSp>
        <p:nvCxnSpPr>
          <p:cNvPr id="20" name="直線接點 19"/>
          <p:cNvCxnSpPr>
            <a:stCxn id="8" idx="2"/>
          </p:cNvCxnSpPr>
          <p:nvPr/>
        </p:nvCxnSpPr>
        <p:spPr>
          <a:xfrm flipH="1">
            <a:off x="1342862" y="4900604"/>
            <a:ext cx="2880320" cy="36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stCxn id="8" idx="6"/>
          </p:cNvCxnSpPr>
          <p:nvPr/>
        </p:nvCxnSpPr>
        <p:spPr>
          <a:xfrm flipV="1">
            <a:off x="4871254" y="4864600"/>
            <a:ext cx="2952328" cy="36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1342862" y="4360544"/>
            <a:ext cx="0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7823582" y="4288536"/>
            <a:ext cx="0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910814" y="4072512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893030" y="400050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B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3635896" y="4474943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927623" y="4474943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認識開關的接法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一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動作說明：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插上電源後，將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NFB→ON</a:t>
            </a:r>
            <a:endParaRPr lang="en-US" altLang="zh-TW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按下綠色開關時，綠燈亮。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放掉開關時，綠燈熄。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>
                <a:latin typeface="華康超明體" pitchFamily="49" charset="-120"/>
                <a:ea typeface="華康超明體" pitchFamily="49" charset="-120"/>
              </a:rPr>
              <a:t>3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NFB→OFF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，拔掉電源。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電路圖：</a:t>
            </a: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接線影片參考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影片連結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)</a:t>
            </a:r>
            <a:endParaRPr lang="zh-TW" altLang="en-US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311414" y="4941168"/>
            <a:ext cx="648072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GL</a:t>
            </a:r>
            <a:endParaRPr lang="zh-TW" altLang="en-US" sz="2000" b="1" dirty="0"/>
          </a:p>
        </p:txBody>
      </p:sp>
      <p:cxnSp>
        <p:nvCxnSpPr>
          <p:cNvPr id="20" name="直線接點 19"/>
          <p:cNvCxnSpPr>
            <a:stCxn id="8" idx="2"/>
          </p:cNvCxnSpPr>
          <p:nvPr/>
        </p:nvCxnSpPr>
        <p:spPr>
          <a:xfrm flipH="1">
            <a:off x="4283968" y="5265204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stCxn id="8" idx="6"/>
          </p:cNvCxnSpPr>
          <p:nvPr/>
        </p:nvCxnSpPr>
        <p:spPr>
          <a:xfrm flipV="1">
            <a:off x="6959486" y="5254803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1350737" y="4744997"/>
            <a:ext cx="0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7811696" y="4697597"/>
            <a:ext cx="0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910814" y="4437112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893030" y="436510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B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724128" y="4839543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7015855" y="4839543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1331640" y="5272405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915816" y="4869160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351559" y="4869160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3639524" y="5200735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136324" y="5221943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/>
          <p:cNvCxnSpPr/>
          <p:nvPr/>
        </p:nvCxnSpPr>
        <p:spPr>
          <a:xfrm>
            <a:off x="3635896" y="5085184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 flipV="1">
            <a:off x="3959650" y="4872788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認識開關的接法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二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動作說明：</a:t>
            </a:r>
            <a:endParaRPr lang="en-US" altLang="zh-TW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插上電源後，將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NFB→ON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按下綠色開關時，綠燈熄。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放掉開關時，綠燈亮。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NFB→OFF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，綠燈熄，拔掉電源。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電路圖：</a:t>
            </a: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接線影片參考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影片連結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)</a:t>
            </a:r>
            <a:endParaRPr lang="zh-TW" altLang="en-US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311414" y="4941168"/>
            <a:ext cx="648072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GL</a:t>
            </a:r>
            <a:endParaRPr lang="zh-TW" altLang="en-US" sz="2000" b="1" dirty="0"/>
          </a:p>
        </p:txBody>
      </p:sp>
      <p:cxnSp>
        <p:nvCxnSpPr>
          <p:cNvPr id="20" name="直線接點 19"/>
          <p:cNvCxnSpPr>
            <a:stCxn id="8" idx="2"/>
          </p:cNvCxnSpPr>
          <p:nvPr/>
        </p:nvCxnSpPr>
        <p:spPr>
          <a:xfrm flipH="1">
            <a:off x="4283968" y="5265204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stCxn id="8" idx="6"/>
          </p:cNvCxnSpPr>
          <p:nvPr/>
        </p:nvCxnSpPr>
        <p:spPr>
          <a:xfrm flipV="1">
            <a:off x="6959486" y="5254803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1350737" y="4759229"/>
            <a:ext cx="0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7811696" y="4697597"/>
            <a:ext cx="0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910814" y="4437112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893030" y="436510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B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724128" y="4839543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7015855" y="4839543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1331640" y="5286637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915816" y="4869160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GSB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351559" y="4869160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GSB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3639524" y="5214967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136324" y="5221943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/>
          <p:cNvCxnSpPr/>
          <p:nvPr/>
        </p:nvCxnSpPr>
        <p:spPr>
          <a:xfrm>
            <a:off x="3635896" y="5391785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 flipV="1">
            <a:off x="3959650" y="5179389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認識開關的接法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三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動作說明：</a:t>
            </a:r>
            <a:endParaRPr lang="en-US" altLang="zh-TW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插上電源後，將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NFB→ON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按下綠色開關時，綠燈熄，紅燈亮。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放掉開關時，綠燈亮，紅燈熄。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NFB→OFF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，綠燈熄，拔掉電源。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電路圖：</a:t>
            </a: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接線影片參考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影片連結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)</a:t>
            </a:r>
            <a:endParaRPr lang="zh-TW" altLang="en-US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311414" y="4653136"/>
            <a:ext cx="648072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GL</a:t>
            </a:r>
            <a:endParaRPr lang="zh-TW" altLang="en-US" sz="2000" b="1" dirty="0"/>
          </a:p>
        </p:txBody>
      </p:sp>
      <p:cxnSp>
        <p:nvCxnSpPr>
          <p:cNvPr id="20" name="直線接點 19"/>
          <p:cNvCxnSpPr>
            <a:stCxn id="8" idx="2"/>
          </p:cNvCxnSpPr>
          <p:nvPr/>
        </p:nvCxnSpPr>
        <p:spPr>
          <a:xfrm flipH="1">
            <a:off x="4283968" y="4977172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stCxn id="8" idx="6"/>
          </p:cNvCxnSpPr>
          <p:nvPr/>
        </p:nvCxnSpPr>
        <p:spPr>
          <a:xfrm flipV="1">
            <a:off x="6959486" y="4966771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H="1" flipV="1">
            <a:off x="1350738" y="4471198"/>
            <a:ext cx="1812" cy="12933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7810500" y="4409566"/>
            <a:ext cx="1196" cy="12978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910814" y="414908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893030" y="4077072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B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724128" y="455151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7015855" y="455151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1331640" y="4998605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915816" y="4581128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GSB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351559" y="4581128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GSB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3639524" y="4926935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136324" y="4933911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/>
          <p:cNvCxnSpPr/>
          <p:nvPr/>
        </p:nvCxnSpPr>
        <p:spPr>
          <a:xfrm>
            <a:off x="3635896" y="5103753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 flipV="1">
            <a:off x="3959650" y="4891357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橢圓 29"/>
          <p:cNvSpPr/>
          <p:nvPr/>
        </p:nvSpPr>
        <p:spPr>
          <a:xfrm>
            <a:off x="6311414" y="5373216"/>
            <a:ext cx="648072" cy="648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RL</a:t>
            </a:r>
            <a:endParaRPr lang="zh-TW" altLang="en-US" sz="2000" b="1" dirty="0"/>
          </a:p>
        </p:txBody>
      </p:sp>
      <p:cxnSp>
        <p:nvCxnSpPr>
          <p:cNvPr id="32" name="直線接點 31"/>
          <p:cNvCxnSpPr>
            <a:stCxn id="30" idx="2"/>
          </p:cNvCxnSpPr>
          <p:nvPr/>
        </p:nvCxnSpPr>
        <p:spPr>
          <a:xfrm flipH="1">
            <a:off x="4283968" y="5697252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stCxn id="30" idx="6"/>
          </p:cNvCxnSpPr>
          <p:nvPr/>
        </p:nvCxnSpPr>
        <p:spPr>
          <a:xfrm flipV="1">
            <a:off x="6959486" y="5686851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5724128" y="5271591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7015855" y="5271591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cxnSp>
        <p:nvCxnSpPr>
          <p:cNvPr id="37" name="直線接點 36"/>
          <p:cNvCxnSpPr/>
          <p:nvPr/>
        </p:nvCxnSpPr>
        <p:spPr>
          <a:xfrm flipH="1">
            <a:off x="1331640" y="5718685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>
          <a:xfrm>
            <a:off x="2915816" y="5301208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4351559" y="5301208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40" name="橢圓 39"/>
          <p:cNvSpPr/>
          <p:nvPr/>
        </p:nvSpPr>
        <p:spPr>
          <a:xfrm>
            <a:off x="3639524" y="5647015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4136324" y="5653991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2" name="直線接點 41"/>
          <p:cNvCxnSpPr/>
          <p:nvPr/>
        </p:nvCxnSpPr>
        <p:spPr>
          <a:xfrm>
            <a:off x="3635896" y="5513604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 flipV="1">
            <a:off x="3959650" y="5301208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>
            <a:off x="3959650" y="5103753"/>
            <a:ext cx="0" cy="1974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檢查導線數量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altLang="zh-TW" sz="20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60cm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 →  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2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條</a:t>
            </a:r>
            <a:endParaRPr lang="en-US" altLang="zh-TW" sz="60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40cm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 →  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5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條</a:t>
            </a:r>
            <a:endParaRPr lang="en-US" altLang="zh-TW" sz="60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30cm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 → 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11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條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練習</a:t>
            </a:r>
            <a: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開關與指示燈接線</a:t>
            </a:r>
            <a:endParaRPr lang="zh-TW" altLang="en-US" sz="10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Q1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：一個開關控制一個燈</a:t>
            </a:r>
            <a:endParaRPr lang="zh-TW" altLang="en-US" sz="5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說明：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按住綠色按鈕時，亮綠燈。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按住黃色按鈕時，亮黃燈。</a:t>
            </a: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按住紅色按鈕時，亮紅燈。</a:t>
            </a:r>
          </a:p>
          <a:p>
            <a:pPr>
              <a:buNone/>
            </a:pP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71472" y="585789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  <a:hlinkClick r:id="rId2"/>
              </a:rPr>
              <a:t>電路圖參考連結</a:t>
            </a: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Autofit/>
          </a:bodyPr>
          <a:lstStyle/>
          <a:p>
            <a:pPr algn="l"/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Q2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：三個開關</a:t>
            </a:r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並聯</a:t>
            </a:r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控制一</a:t>
            </a:r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    個燈</a:t>
            </a:r>
            <a:endParaRPr lang="zh-TW" altLang="en-US" sz="5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428868"/>
            <a:ext cx="8229600" cy="36972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說明：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不論按下</a:t>
            </a:r>
            <a:r>
              <a:rPr lang="zh-TW" altLang="en-US" sz="3600" dirty="0">
                <a:latin typeface="華康超明體" pitchFamily="49" charset="-120"/>
                <a:ea typeface="華康超明體" pitchFamily="49" charset="-120"/>
              </a:rPr>
              <a:t>綠色按鈕或黃色按鈕或紅色按鈕，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綠燈都會亮。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71472" y="585789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  <a:hlinkClick r:id="rId2"/>
              </a:rPr>
              <a:t>電路圖參考連結</a:t>
            </a: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Q3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：三個開關控制三個燈</a:t>
            </a:r>
            <a:endParaRPr lang="zh-TW" altLang="en-US" sz="5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說明：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按綠色按鈕時，綠燈、黃燈、紅燈同時亮。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按黃色按鈕時，綠燈、黃燈、紅燈同時亮。</a:t>
            </a: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按紅色按鈕時，綠燈、黃燈、紅燈同時亮。</a:t>
            </a:r>
          </a:p>
          <a:p>
            <a:pPr>
              <a:buNone/>
            </a:pP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71472" y="585789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  <a:hlinkClick r:id="rId2"/>
              </a:rPr>
              <a:t>電路圖參考連結</a:t>
            </a: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439850"/>
          </a:xfrm>
        </p:spPr>
        <p:txBody>
          <a:bodyPr>
            <a:noAutofit/>
          </a:bodyPr>
          <a:lstStyle/>
          <a:p>
            <a:pPr algn="l"/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Q4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：三個開關</a:t>
            </a:r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串聯</a:t>
            </a:r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控制一</a:t>
            </a:r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    個燈</a:t>
            </a:r>
            <a:endParaRPr lang="zh-TW" altLang="en-US" sz="5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7577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說明：在鐵片裁切機的操作上，常常會發生操作員的手在操作時，尚未離開裁切線，就啟動剪裁功能，而使手部受傷。為改善這個問題，請設計一個迴路，符合下列需求。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必須</a:t>
            </a: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同時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讓右手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按綠色開關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、左手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按黃色開關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，再利用腳踩啟動開關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按紅色開關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，才能啟動裁切功能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綠燈亮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同時按下綠、黃、紅色開關，綠燈才會亮。</a:t>
            </a: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71472" y="621166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  <a:hlinkClick r:id="rId2"/>
              </a:rPr>
              <a:t>電路圖參考連結</a:t>
            </a: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pPr algn="l"/>
            <a:r>
              <a:rPr lang="zh-TW" altLang="en-US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挑戰題一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說明：請設計一個電路達成下列功能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按下綠色按鈕時，亮綠燈、黃燈、紅燈。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按下黃色按鈕時，亮黃燈、紅燈。</a:t>
            </a: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按下紅色按鈕時，亮紅燈。</a:t>
            </a:r>
          </a:p>
          <a:p>
            <a:pPr>
              <a:buNone/>
            </a:pP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pPr algn="l"/>
            <a:r>
              <a:rPr lang="zh-TW" altLang="en-US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挑戰題二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說明：請設計一個電路達成下列功能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按下綠色按鈕時，只亮黃燈、紅燈。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開關放掉時燈即熄滅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按下黃色按鈕時，只亮綠燈、紅燈。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開關放掉時燈即熄滅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endParaRPr lang="zh-TW" altLang="en-US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按下紅色按鈕時，只亮綠燈、黃燈。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開關放掉時燈即熄滅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endParaRPr lang="zh-TW" altLang="en-US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認識</a:t>
            </a:r>
            <a: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電力電驛接線</a:t>
            </a:r>
            <a:endParaRPr lang="zh-TW" altLang="en-US" sz="10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500694" y="912572"/>
            <a:ext cx="332815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Impact" pitchFamily="34" charset="0"/>
                <a:ea typeface="華康超明體" pitchFamily="49" charset="-120"/>
              </a:rPr>
              <a:t>標示說明</a:t>
            </a:r>
            <a:endParaRPr lang="en-US" altLang="zh-TW" sz="6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6000" dirty="0" smtClean="0">
                <a:latin typeface="Impact" pitchFamily="34" charset="0"/>
                <a:ea typeface="華康超明體" pitchFamily="49" charset="-120"/>
              </a:rPr>
              <a:t>X11</a:t>
            </a:r>
          </a:p>
          <a:p>
            <a:r>
              <a:rPr lang="zh-TW" altLang="en-US" sz="4000" dirty="0" smtClean="0">
                <a:latin typeface="Impact" pitchFamily="34" charset="0"/>
                <a:ea typeface="華康超明體" pitchFamily="49" charset="-120"/>
              </a:rPr>
              <a:t>第一碼：類別</a:t>
            </a:r>
            <a:endParaRPr lang="en-US" altLang="zh-TW" sz="4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X(</a:t>
            </a:r>
            <a:r>
              <a:rPr lang="zh-TW" altLang="en-US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電力電驛</a:t>
            </a:r>
            <a:r>
              <a:rPr lang="en-US" altLang="zh-TW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)</a:t>
            </a:r>
          </a:p>
          <a:p>
            <a:r>
              <a:rPr lang="zh-TW" altLang="en-US" sz="4000" dirty="0" smtClean="0">
                <a:latin typeface="Impact" pitchFamily="34" charset="0"/>
                <a:ea typeface="華康超明體" pitchFamily="49" charset="-120"/>
              </a:rPr>
              <a:t>第二碼：編號</a:t>
            </a:r>
            <a:endParaRPr lang="en-US" altLang="zh-TW" sz="4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1(</a:t>
            </a:r>
            <a:r>
              <a:rPr lang="zh-TW" altLang="en-US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第一顆電驛</a:t>
            </a:r>
            <a:r>
              <a:rPr lang="en-US" altLang="zh-TW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)</a:t>
            </a:r>
          </a:p>
          <a:p>
            <a:r>
              <a:rPr lang="en-US" altLang="zh-TW" sz="4000" dirty="0" smtClean="0">
                <a:solidFill>
                  <a:srgbClr val="7030A0"/>
                </a:solidFill>
                <a:latin typeface="Impact" pitchFamily="34" charset="0"/>
                <a:ea typeface="華康超明體" pitchFamily="49" charset="-120"/>
              </a:rPr>
              <a:t>2(</a:t>
            </a:r>
            <a:r>
              <a:rPr lang="zh-TW" altLang="en-US" sz="4000" dirty="0" smtClean="0">
                <a:solidFill>
                  <a:srgbClr val="7030A0"/>
                </a:solidFill>
                <a:latin typeface="Impact" pitchFamily="34" charset="0"/>
                <a:ea typeface="華康超明體" pitchFamily="49" charset="-120"/>
              </a:rPr>
              <a:t>第二顆電驛</a:t>
            </a:r>
            <a:r>
              <a:rPr lang="en-US" altLang="zh-TW" sz="4000" dirty="0" smtClean="0">
                <a:solidFill>
                  <a:srgbClr val="7030A0"/>
                </a:solidFill>
                <a:latin typeface="Impact" pitchFamily="34" charset="0"/>
                <a:ea typeface="華康超明體" pitchFamily="49" charset="-120"/>
              </a:rPr>
              <a:t>)</a:t>
            </a:r>
          </a:p>
        </p:txBody>
      </p:sp>
      <p:pic>
        <p:nvPicPr>
          <p:cNvPr id="7" name="內容版面配置區 6" descr="DSC016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336" r="20669" b="7506"/>
          <a:stretch>
            <a:fillRect/>
          </a:stretch>
        </p:blipFill>
        <p:spPr>
          <a:xfrm>
            <a:off x="214282" y="1000108"/>
            <a:ext cx="5222548" cy="4857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500694" y="285728"/>
            <a:ext cx="32624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Impact" pitchFamily="34" charset="0"/>
                <a:ea typeface="華康超明體" pitchFamily="49" charset="-120"/>
              </a:rPr>
              <a:t>標示說明</a:t>
            </a:r>
            <a:endParaRPr lang="en-US" altLang="zh-TW" sz="6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6000" dirty="0" smtClean="0">
                <a:latin typeface="Impact" pitchFamily="34" charset="0"/>
                <a:ea typeface="華康超明體" pitchFamily="49" charset="-120"/>
              </a:rPr>
              <a:t>X11</a:t>
            </a:r>
          </a:p>
          <a:p>
            <a:r>
              <a:rPr lang="zh-TW" altLang="en-US" sz="4000" dirty="0" smtClean="0">
                <a:solidFill>
                  <a:srgbClr val="0000FF"/>
                </a:solidFill>
                <a:latin typeface="Impact" pitchFamily="34" charset="0"/>
                <a:ea typeface="華康超明體" pitchFamily="49" charset="-120"/>
              </a:rPr>
              <a:t>第三碼：接點</a:t>
            </a:r>
            <a:endParaRPr lang="en-US" altLang="zh-TW" sz="4000" dirty="0" smtClean="0">
              <a:solidFill>
                <a:srgbClr val="0000FF"/>
              </a:solidFill>
              <a:latin typeface="Impact" pitchFamily="34" charset="0"/>
              <a:ea typeface="華康超明體" pitchFamily="49" charset="-120"/>
            </a:endParaRPr>
          </a:p>
        </p:txBody>
      </p:sp>
      <p:pic>
        <p:nvPicPr>
          <p:cNvPr id="7" name="內容版面配置區 6" descr="DSC016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336" r="20669" b="7506"/>
          <a:stretch>
            <a:fillRect/>
          </a:stretch>
        </p:blipFill>
        <p:spPr>
          <a:xfrm>
            <a:off x="214282" y="1000108"/>
            <a:ext cx="5222548" cy="4857784"/>
          </a:xfrm>
        </p:spPr>
      </p:pic>
      <p:pic>
        <p:nvPicPr>
          <p:cNvPr id="4" name="圖片 3" descr="DSC01666.JPG"/>
          <p:cNvPicPr>
            <a:picLocks noChangeAspect="1"/>
          </p:cNvPicPr>
          <p:nvPr/>
        </p:nvPicPr>
        <p:blipFill>
          <a:blip r:embed="rId3"/>
          <a:srcRect l="19264" t="71623" r="70217" b="12540"/>
          <a:stretch>
            <a:fillRect/>
          </a:stretch>
        </p:blipFill>
        <p:spPr>
          <a:xfrm rot="16200000">
            <a:off x="5361481" y="3101118"/>
            <a:ext cx="3707452" cy="3143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練習前注意事項</a:t>
            </a:r>
            <a:endParaRPr lang="zh-TW" altLang="en-US" sz="6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4292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在接線前，務必確認「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電源線已拔除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」、「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無熔絲開關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(NFB)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在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OFF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狀態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」。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接線時務必確認接點，避免因接錯接點而造成「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誤動作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」或「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短路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」。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準備送電前，請確認練習板面上無其他物件或不需要的導線。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送電後，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裸露的導線及接點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，都可能有電，請勿碰觸，避免觸電。</a:t>
            </a: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</a:t>
            </a:r>
            <a:r>
              <a:rPr lang="zh-TW" altLang="en-US" sz="6000" dirty="0">
                <a:latin typeface="華康超明體" pitchFamily="49" charset="-120"/>
                <a:ea typeface="華康超明體" pitchFamily="49" charset="-120"/>
              </a:rPr>
              <a:t>電力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電</a:t>
            </a:r>
            <a:r>
              <a:rPr lang="zh-TW" altLang="en-US" sz="6000" dirty="0">
                <a:latin typeface="華康超明體" pitchFamily="49" charset="-120"/>
                <a:ea typeface="華康超明體" pitchFamily="49" charset="-120"/>
              </a:rPr>
              <a:t>驛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動作說明：</a:t>
            </a:r>
            <a:endParaRPr lang="en-US" altLang="zh-TW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插上電源後，將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NFB→ON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按下綠色開關時，綠燈熄，紅燈亮。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【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電力電驛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線圈激磁，開關由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X13-X14(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綠燈亮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變成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X13-X15(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紅燈亮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)】</a:t>
            </a: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放掉開關時，綠燈亮，紅燈熄。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NFB→OFF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，綠燈熄，拔掉電源。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zh-TW" altLang="en-US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</a:t>
            </a:r>
            <a:r>
              <a:rPr lang="zh-TW" altLang="en-US" sz="6000" dirty="0">
                <a:latin typeface="華康超明體" pitchFamily="49" charset="-120"/>
                <a:ea typeface="華康超明體" pitchFamily="49" charset="-120"/>
              </a:rPr>
              <a:t>電力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電</a:t>
            </a:r>
            <a:r>
              <a:rPr lang="zh-TW" altLang="en-US" sz="6000" dirty="0">
                <a:latin typeface="華康超明體" pitchFamily="49" charset="-120"/>
                <a:ea typeface="華康超明體" pitchFamily="49" charset="-120"/>
              </a:rPr>
              <a:t>驛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電路圖：</a:t>
            </a: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接線影片參考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影片連結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)</a:t>
            </a:r>
            <a:endParaRPr lang="zh-TW" altLang="en-US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114948" y="3846798"/>
            <a:ext cx="648072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GL</a:t>
            </a:r>
            <a:endParaRPr lang="zh-TW" altLang="en-US" sz="2000" b="1" dirty="0"/>
          </a:p>
        </p:txBody>
      </p:sp>
      <p:cxnSp>
        <p:nvCxnSpPr>
          <p:cNvPr id="20" name="直線接點 19"/>
          <p:cNvCxnSpPr>
            <a:stCxn id="8" idx="2"/>
          </p:cNvCxnSpPr>
          <p:nvPr/>
        </p:nvCxnSpPr>
        <p:spPr>
          <a:xfrm flipH="1">
            <a:off x="4087502" y="4170834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stCxn id="8" idx="6"/>
          </p:cNvCxnSpPr>
          <p:nvPr/>
        </p:nvCxnSpPr>
        <p:spPr>
          <a:xfrm flipV="1">
            <a:off x="6763020" y="4160433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1155081" y="3126718"/>
            <a:ext cx="1003" cy="14811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7614034" y="2982702"/>
            <a:ext cx="0" cy="1918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714348" y="305471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696564" y="291069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B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527662" y="3745173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819389" y="3745173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1135174" y="4566540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719350" y="4149063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X13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155093" y="3774790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X15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3443058" y="4494870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3939858" y="4127573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114948" y="4566878"/>
            <a:ext cx="648072" cy="648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RL</a:t>
            </a:r>
            <a:endParaRPr lang="zh-TW" altLang="en-US" sz="2000" b="1" dirty="0"/>
          </a:p>
        </p:txBody>
      </p:sp>
      <p:cxnSp>
        <p:nvCxnSpPr>
          <p:cNvPr id="32" name="直線接點 31"/>
          <p:cNvCxnSpPr>
            <a:stCxn id="30" idx="2"/>
          </p:cNvCxnSpPr>
          <p:nvPr/>
        </p:nvCxnSpPr>
        <p:spPr>
          <a:xfrm flipH="1">
            <a:off x="4087502" y="4890914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stCxn id="30" idx="6"/>
          </p:cNvCxnSpPr>
          <p:nvPr/>
        </p:nvCxnSpPr>
        <p:spPr>
          <a:xfrm flipV="1">
            <a:off x="6763020" y="4880513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5527662" y="4465253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6819389" y="4465253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4155093" y="4494870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X14</a:t>
            </a:r>
            <a:endParaRPr lang="zh-TW" altLang="en-US" sz="2400" dirty="0"/>
          </a:p>
        </p:txBody>
      </p:sp>
      <p:sp>
        <p:nvSpPr>
          <p:cNvPr id="41" name="橢圓 40"/>
          <p:cNvSpPr/>
          <p:nvPr/>
        </p:nvSpPr>
        <p:spPr>
          <a:xfrm>
            <a:off x="3939858" y="4847653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6114948" y="3084327"/>
            <a:ext cx="648072" cy="64807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X1</a:t>
            </a:r>
            <a:endParaRPr lang="zh-TW" altLang="en-US" sz="2000" b="1" dirty="0"/>
          </a:p>
        </p:txBody>
      </p:sp>
      <p:cxnSp>
        <p:nvCxnSpPr>
          <p:cNvPr id="43" name="直線接點 42"/>
          <p:cNvCxnSpPr>
            <a:stCxn id="42" idx="2"/>
          </p:cNvCxnSpPr>
          <p:nvPr/>
        </p:nvCxnSpPr>
        <p:spPr>
          <a:xfrm flipH="1">
            <a:off x="4087502" y="3408363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>
            <a:stCxn id="42" idx="6"/>
          </p:cNvCxnSpPr>
          <p:nvPr/>
        </p:nvCxnSpPr>
        <p:spPr>
          <a:xfrm flipV="1">
            <a:off x="6763020" y="3397962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5527662" y="298270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X11</a:t>
            </a:r>
            <a:endParaRPr lang="zh-TW" altLang="en-US" sz="24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6819389" y="298270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X12</a:t>
            </a:r>
            <a:endParaRPr lang="zh-TW" altLang="en-US" sz="2400" dirty="0"/>
          </a:p>
        </p:txBody>
      </p:sp>
      <p:cxnSp>
        <p:nvCxnSpPr>
          <p:cNvPr id="47" name="直線接點 46"/>
          <p:cNvCxnSpPr/>
          <p:nvPr/>
        </p:nvCxnSpPr>
        <p:spPr>
          <a:xfrm flipH="1">
            <a:off x="1135174" y="3429796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/>
          <p:cNvSpPr txBox="1"/>
          <p:nvPr/>
        </p:nvSpPr>
        <p:spPr>
          <a:xfrm>
            <a:off x="2719350" y="3012319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4155093" y="3012319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50" name="橢圓 49"/>
          <p:cNvSpPr/>
          <p:nvPr/>
        </p:nvSpPr>
        <p:spPr>
          <a:xfrm>
            <a:off x="3443058" y="3358126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3939858" y="336510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2" name="直線接點 51"/>
          <p:cNvCxnSpPr/>
          <p:nvPr/>
        </p:nvCxnSpPr>
        <p:spPr>
          <a:xfrm>
            <a:off x="3439430" y="319509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flipV="1">
            <a:off x="3763184" y="2982702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>
            <a:stCxn id="21" idx="6"/>
            <a:endCxn id="23" idx="5"/>
          </p:cNvCxnSpPr>
          <p:nvPr/>
        </p:nvCxnSpPr>
        <p:spPr>
          <a:xfrm flipV="1">
            <a:off x="3587074" y="4250498"/>
            <a:ext cx="475709" cy="316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認識自保持電路的接法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需求：當開關按下後再放開時，電力電驛的線圈激磁就會消失。為了讓電力電驛能繼續保持激磁狀況，稱之為「自保持電路」</a:t>
            </a:r>
            <a:endParaRPr lang="en-US" altLang="zh-TW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動作說明：</a:t>
            </a:r>
            <a:endParaRPr lang="en-US" altLang="zh-TW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插上電源後，將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NFB→ON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按下綠色開關時，綠燈熄，紅燈亮。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【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電力電驛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線圈激磁，開關由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X13-X15(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綠燈亮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變成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X13-X14(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紅燈亮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，開關由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X16-X17(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自保持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 】</a:t>
            </a: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放掉開關時，</a:t>
            </a: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依然亮紅燈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NFB→OFF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，紅燈熄。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zh-TW" altLang="en-US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認識自保持電路的接法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電路圖：</a:t>
            </a: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接線影片參考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影片連結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)</a:t>
            </a:r>
            <a:endParaRPr lang="zh-TW" altLang="en-US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114948" y="4132550"/>
            <a:ext cx="648072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GL</a:t>
            </a:r>
            <a:endParaRPr lang="zh-TW" altLang="en-US" sz="2000" b="1" dirty="0"/>
          </a:p>
        </p:txBody>
      </p:sp>
      <p:cxnSp>
        <p:nvCxnSpPr>
          <p:cNvPr id="20" name="直線接點 19"/>
          <p:cNvCxnSpPr>
            <a:stCxn id="8" idx="2"/>
          </p:cNvCxnSpPr>
          <p:nvPr/>
        </p:nvCxnSpPr>
        <p:spPr>
          <a:xfrm flipH="1">
            <a:off x="4087502" y="4456586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stCxn id="8" idx="6"/>
          </p:cNvCxnSpPr>
          <p:nvPr/>
        </p:nvCxnSpPr>
        <p:spPr>
          <a:xfrm flipV="1">
            <a:off x="6763020" y="4446185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rot="5400000" flipH="1" flipV="1">
            <a:off x="-64060" y="3637616"/>
            <a:ext cx="2427181" cy="131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rot="16200000" flipV="1">
            <a:off x="6164740" y="3735856"/>
            <a:ext cx="2928388" cy="29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714348" y="235857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696564" y="221455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B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527662" y="4030925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819389" y="4030925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1135174" y="4852292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719350" y="4434815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X13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155093" y="406054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X15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3443058" y="478062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3939858" y="4413325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114948" y="4852630"/>
            <a:ext cx="648072" cy="648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RL</a:t>
            </a:r>
            <a:endParaRPr lang="zh-TW" altLang="en-US" sz="2000" b="1" dirty="0"/>
          </a:p>
        </p:txBody>
      </p:sp>
      <p:cxnSp>
        <p:nvCxnSpPr>
          <p:cNvPr id="32" name="直線接點 31"/>
          <p:cNvCxnSpPr>
            <a:stCxn id="30" idx="2"/>
          </p:cNvCxnSpPr>
          <p:nvPr/>
        </p:nvCxnSpPr>
        <p:spPr>
          <a:xfrm flipH="1">
            <a:off x="4087502" y="5176666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stCxn id="30" idx="6"/>
          </p:cNvCxnSpPr>
          <p:nvPr/>
        </p:nvCxnSpPr>
        <p:spPr>
          <a:xfrm flipV="1">
            <a:off x="6763020" y="5166265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5527662" y="4751005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6819389" y="4751005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4155093" y="478062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X14</a:t>
            </a:r>
            <a:endParaRPr lang="zh-TW" altLang="en-US" sz="2400" dirty="0"/>
          </a:p>
        </p:txBody>
      </p:sp>
      <p:sp>
        <p:nvSpPr>
          <p:cNvPr id="41" name="橢圓 40"/>
          <p:cNvSpPr/>
          <p:nvPr/>
        </p:nvSpPr>
        <p:spPr>
          <a:xfrm>
            <a:off x="3939858" y="5133405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6114948" y="2388187"/>
            <a:ext cx="648072" cy="64807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X1</a:t>
            </a:r>
            <a:endParaRPr lang="zh-TW" altLang="en-US" sz="2000" b="1" dirty="0"/>
          </a:p>
        </p:txBody>
      </p:sp>
      <p:cxnSp>
        <p:nvCxnSpPr>
          <p:cNvPr id="43" name="直線接點 42"/>
          <p:cNvCxnSpPr>
            <a:stCxn id="42" idx="2"/>
          </p:cNvCxnSpPr>
          <p:nvPr/>
        </p:nvCxnSpPr>
        <p:spPr>
          <a:xfrm flipH="1">
            <a:off x="4087502" y="2712223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>
            <a:stCxn id="42" idx="6"/>
          </p:cNvCxnSpPr>
          <p:nvPr/>
        </p:nvCxnSpPr>
        <p:spPr>
          <a:xfrm flipV="1">
            <a:off x="6763020" y="2701822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5527662" y="228656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X11</a:t>
            </a:r>
            <a:endParaRPr lang="zh-TW" altLang="en-US" sz="24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6819389" y="228656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X12</a:t>
            </a:r>
            <a:endParaRPr lang="zh-TW" altLang="en-US" sz="2400" dirty="0"/>
          </a:p>
        </p:txBody>
      </p:sp>
      <p:cxnSp>
        <p:nvCxnSpPr>
          <p:cNvPr id="47" name="直線接點 46"/>
          <p:cNvCxnSpPr/>
          <p:nvPr/>
        </p:nvCxnSpPr>
        <p:spPr>
          <a:xfrm flipH="1">
            <a:off x="1135174" y="2733656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/>
          <p:cNvSpPr txBox="1"/>
          <p:nvPr/>
        </p:nvSpPr>
        <p:spPr>
          <a:xfrm>
            <a:off x="2719350" y="2316179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4155093" y="2316179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50" name="橢圓 49"/>
          <p:cNvSpPr/>
          <p:nvPr/>
        </p:nvSpPr>
        <p:spPr>
          <a:xfrm>
            <a:off x="3443058" y="2661986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3939858" y="26689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2" name="直線接點 51"/>
          <p:cNvCxnSpPr/>
          <p:nvPr/>
        </p:nvCxnSpPr>
        <p:spPr>
          <a:xfrm>
            <a:off x="3439430" y="249895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flipV="1">
            <a:off x="3763184" y="2286562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>
            <a:stCxn id="21" idx="6"/>
            <a:endCxn id="23" idx="5"/>
          </p:cNvCxnSpPr>
          <p:nvPr/>
        </p:nvCxnSpPr>
        <p:spPr>
          <a:xfrm flipV="1">
            <a:off x="3587074" y="4536250"/>
            <a:ext cx="475709" cy="316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/>
          <p:cNvCxnSpPr/>
          <p:nvPr/>
        </p:nvCxnSpPr>
        <p:spPr>
          <a:xfrm rot="10800000" flipV="1">
            <a:off x="2369432" y="3464549"/>
            <a:ext cx="1077801" cy="161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/>
          <p:cNvSpPr txBox="1"/>
          <p:nvPr/>
        </p:nvSpPr>
        <p:spPr>
          <a:xfrm>
            <a:off x="2727152" y="304707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X16</a:t>
            </a:r>
            <a:endParaRPr lang="zh-TW" altLang="en-US" sz="2400" dirty="0"/>
          </a:p>
        </p:txBody>
      </p:sp>
      <p:sp>
        <p:nvSpPr>
          <p:cNvPr id="60" name="橢圓 59"/>
          <p:cNvSpPr/>
          <p:nvPr/>
        </p:nvSpPr>
        <p:spPr>
          <a:xfrm>
            <a:off x="3450860" y="3392879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3947660" y="302558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接點 61"/>
          <p:cNvCxnSpPr/>
          <p:nvPr/>
        </p:nvCxnSpPr>
        <p:spPr>
          <a:xfrm rot="10800000" flipV="1">
            <a:off x="4095304" y="3786190"/>
            <a:ext cx="976762" cy="280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字方塊 64"/>
          <p:cNvSpPr txBox="1"/>
          <p:nvPr/>
        </p:nvSpPr>
        <p:spPr>
          <a:xfrm>
            <a:off x="4162895" y="3392879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X17</a:t>
            </a:r>
            <a:endParaRPr lang="zh-TW" altLang="en-US" sz="2400" dirty="0"/>
          </a:p>
        </p:txBody>
      </p:sp>
      <p:sp>
        <p:nvSpPr>
          <p:cNvPr id="66" name="橢圓 65"/>
          <p:cNvSpPr/>
          <p:nvPr/>
        </p:nvSpPr>
        <p:spPr>
          <a:xfrm>
            <a:off x="3947660" y="37456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7" name="直線接點 66"/>
          <p:cNvCxnSpPr>
            <a:stCxn id="60" idx="6"/>
            <a:endCxn id="61" idx="5"/>
          </p:cNvCxnSpPr>
          <p:nvPr/>
        </p:nvCxnSpPr>
        <p:spPr>
          <a:xfrm flipV="1">
            <a:off x="3594876" y="3148507"/>
            <a:ext cx="475709" cy="316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/>
          <p:cNvCxnSpPr/>
          <p:nvPr/>
        </p:nvCxnSpPr>
        <p:spPr>
          <a:xfrm rot="16200000" flipV="1">
            <a:off x="4512641" y="3240649"/>
            <a:ext cx="1085454" cy="333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/>
          <p:cNvCxnSpPr/>
          <p:nvPr/>
        </p:nvCxnSpPr>
        <p:spPr>
          <a:xfrm rot="16200000" flipV="1">
            <a:off x="1988717" y="3106374"/>
            <a:ext cx="762769" cy="253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橢圓 74"/>
          <p:cNvSpPr/>
          <p:nvPr/>
        </p:nvSpPr>
        <p:spPr>
          <a:xfrm>
            <a:off x="2000232" y="2143116"/>
            <a:ext cx="3714776" cy="20002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Q5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：自保持電路練習</a:t>
            </a:r>
            <a:endParaRPr lang="zh-TW" altLang="en-US" sz="5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說明：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1.NFB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→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ON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按一下黃色按鈕時，啟動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電力電驛，綠燈亮，黃燈亮。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按一下紅色按鈕時，啟動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X2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電力電驛，綠燈亮，黃燈亮，紅燈亮。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4.NFB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→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OFF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，燈全熄。</a:t>
            </a:r>
            <a:endParaRPr lang="zh-TW" altLang="en-US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71472" y="585789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  <a:hlinkClick r:id="rId2"/>
              </a:rPr>
              <a:t>電路圖參考連結</a:t>
            </a: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認識復歸電路的接法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168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需求：當電路維持在「自保持電路」狀態時，無法解除通電狀態。必須在電路中串接一個開關，來切斷電路，使電路狀態回復到原來的初始狀態。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認識復歸電路的接法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1686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動作說明：</a:t>
            </a:r>
            <a:endParaRPr lang="en-US" altLang="zh-TW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插上電源後，將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NFB→ON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按下綠色開關時，綠燈熄，紅燈亮。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【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電力電驛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線圈激磁，開關由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X13-X15(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綠燈亮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變成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X13-X14(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紅燈亮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，開關由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X16-X17(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自保持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 】</a:t>
            </a: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放掉開關時，</a:t>
            </a: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依然亮紅燈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按下</a:t>
            </a: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紅色開關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時，電力電驛失去激磁，紅燈熄，</a:t>
            </a:r>
            <a:r>
              <a:rPr lang="zh-TW" altLang="en-US" dirty="0" smtClean="0">
                <a:solidFill>
                  <a:srgbClr val="00B050"/>
                </a:solidFill>
                <a:latin typeface="華康超明體" pitchFamily="49" charset="-120"/>
                <a:ea typeface="華康超明體" pitchFamily="49" charset="-120"/>
              </a:rPr>
              <a:t>綠燈亮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NFB→OFF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，燈全熄。</a:t>
            </a:r>
            <a:endParaRPr lang="zh-TW" altLang="en-US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認識復歸電路的接法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9971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電路圖：</a:t>
            </a: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接線影片參考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影片連結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)</a:t>
            </a:r>
            <a:endParaRPr lang="zh-TW" altLang="en-US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782410" y="4132550"/>
            <a:ext cx="648072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GL</a:t>
            </a:r>
            <a:endParaRPr lang="zh-TW" altLang="en-US" sz="2000" b="1" dirty="0"/>
          </a:p>
        </p:txBody>
      </p:sp>
      <p:cxnSp>
        <p:nvCxnSpPr>
          <p:cNvPr id="20" name="直線接點 19"/>
          <p:cNvCxnSpPr>
            <a:stCxn id="8" idx="2"/>
          </p:cNvCxnSpPr>
          <p:nvPr/>
        </p:nvCxnSpPr>
        <p:spPr>
          <a:xfrm flipH="1">
            <a:off x="4754964" y="4456586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stCxn id="8" idx="6"/>
          </p:cNvCxnSpPr>
          <p:nvPr/>
        </p:nvCxnSpPr>
        <p:spPr>
          <a:xfrm flipV="1">
            <a:off x="7430482" y="4446185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rot="5400000" flipH="1" flipV="1">
            <a:off x="-206936" y="3637616"/>
            <a:ext cx="2427181" cy="131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rot="16200000" flipV="1">
            <a:off x="6832202" y="3735856"/>
            <a:ext cx="2928388" cy="29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571472" y="235857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8364026" y="221455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B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6195124" y="4030925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7486851" y="4030925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cxnSp>
        <p:nvCxnSpPr>
          <p:cNvPr id="15" name="直線接點 14"/>
          <p:cNvCxnSpPr/>
          <p:nvPr/>
        </p:nvCxnSpPr>
        <p:spPr>
          <a:xfrm rot="10800000" flipV="1">
            <a:off x="1000100" y="4852292"/>
            <a:ext cx="3106792" cy="54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3386812" y="4434815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X13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822555" y="406054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X15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4110520" y="478062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607320" y="4413325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782410" y="4852630"/>
            <a:ext cx="648072" cy="648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RL</a:t>
            </a:r>
            <a:endParaRPr lang="zh-TW" altLang="en-US" sz="2000" b="1" dirty="0"/>
          </a:p>
        </p:txBody>
      </p:sp>
      <p:cxnSp>
        <p:nvCxnSpPr>
          <p:cNvPr id="32" name="直線接點 31"/>
          <p:cNvCxnSpPr>
            <a:stCxn id="30" idx="2"/>
          </p:cNvCxnSpPr>
          <p:nvPr/>
        </p:nvCxnSpPr>
        <p:spPr>
          <a:xfrm flipH="1">
            <a:off x="4754964" y="5176666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stCxn id="30" idx="6"/>
          </p:cNvCxnSpPr>
          <p:nvPr/>
        </p:nvCxnSpPr>
        <p:spPr>
          <a:xfrm flipV="1">
            <a:off x="7430482" y="5166265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6195124" y="4751005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7486851" y="4751005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4822555" y="478062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X14</a:t>
            </a:r>
            <a:endParaRPr lang="zh-TW" altLang="en-US" sz="2400" dirty="0"/>
          </a:p>
        </p:txBody>
      </p:sp>
      <p:sp>
        <p:nvSpPr>
          <p:cNvPr id="41" name="橢圓 40"/>
          <p:cNvSpPr/>
          <p:nvPr/>
        </p:nvSpPr>
        <p:spPr>
          <a:xfrm>
            <a:off x="4607320" y="5133405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6782410" y="2388187"/>
            <a:ext cx="648072" cy="64807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X1</a:t>
            </a:r>
            <a:endParaRPr lang="zh-TW" altLang="en-US" sz="2000" b="1" dirty="0"/>
          </a:p>
        </p:txBody>
      </p:sp>
      <p:cxnSp>
        <p:nvCxnSpPr>
          <p:cNvPr id="43" name="直線接點 42"/>
          <p:cNvCxnSpPr>
            <a:stCxn id="42" idx="2"/>
          </p:cNvCxnSpPr>
          <p:nvPr/>
        </p:nvCxnSpPr>
        <p:spPr>
          <a:xfrm flipH="1">
            <a:off x="4754964" y="2712223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>
            <a:stCxn id="42" idx="6"/>
          </p:cNvCxnSpPr>
          <p:nvPr/>
        </p:nvCxnSpPr>
        <p:spPr>
          <a:xfrm flipV="1">
            <a:off x="7430482" y="2701822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6195124" y="228656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X11</a:t>
            </a:r>
            <a:endParaRPr lang="zh-TW" altLang="en-US" sz="24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7486851" y="228656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X12</a:t>
            </a:r>
            <a:endParaRPr lang="zh-TW" altLang="en-US" sz="2400" dirty="0"/>
          </a:p>
        </p:txBody>
      </p:sp>
      <p:cxnSp>
        <p:nvCxnSpPr>
          <p:cNvPr id="47" name="直線接點 46"/>
          <p:cNvCxnSpPr/>
          <p:nvPr/>
        </p:nvCxnSpPr>
        <p:spPr>
          <a:xfrm rot="10800000" flipV="1">
            <a:off x="2522484" y="2733656"/>
            <a:ext cx="1584409" cy="200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/>
          <p:cNvSpPr txBox="1"/>
          <p:nvPr/>
        </p:nvSpPr>
        <p:spPr>
          <a:xfrm>
            <a:off x="3386812" y="2316179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4822555" y="2316179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50" name="橢圓 49"/>
          <p:cNvSpPr/>
          <p:nvPr/>
        </p:nvSpPr>
        <p:spPr>
          <a:xfrm>
            <a:off x="4110520" y="2661986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4607320" y="26689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2" name="直線接點 51"/>
          <p:cNvCxnSpPr/>
          <p:nvPr/>
        </p:nvCxnSpPr>
        <p:spPr>
          <a:xfrm>
            <a:off x="4106892" y="249895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flipV="1">
            <a:off x="4430646" y="2286562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>
            <a:stCxn id="21" idx="6"/>
            <a:endCxn id="23" idx="5"/>
          </p:cNvCxnSpPr>
          <p:nvPr/>
        </p:nvCxnSpPr>
        <p:spPr>
          <a:xfrm flipV="1">
            <a:off x="4254536" y="4536250"/>
            <a:ext cx="475709" cy="316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/>
          <p:cNvCxnSpPr/>
          <p:nvPr/>
        </p:nvCxnSpPr>
        <p:spPr>
          <a:xfrm rot="10800000" flipV="1">
            <a:off x="3036894" y="3464549"/>
            <a:ext cx="1077801" cy="161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/>
          <p:cNvSpPr txBox="1"/>
          <p:nvPr/>
        </p:nvSpPr>
        <p:spPr>
          <a:xfrm>
            <a:off x="3394614" y="304707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X16</a:t>
            </a:r>
            <a:endParaRPr lang="zh-TW" altLang="en-US" sz="2400" dirty="0"/>
          </a:p>
        </p:txBody>
      </p:sp>
      <p:sp>
        <p:nvSpPr>
          <p:cNvPr id="60" name="橢圓 59"/>
          <p:cNvSpPr/>
          <p:nvPr/>
        </p:nvSpPr>
        <p:spPr>
          <a:xfrm>
            <a:off x="4118322" y="3392879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4615122" y="302558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接點 61"/>
          <p:cNvCxnSpPr/>
          <p:nvPr/>
        </p:nvCxnSpPr>
        <p:spPr>
          <a:xfrm rot="10800000" flipV="1">
            <a:off x="4762766" y="3786190"/>
            <a:ext cx="976762" cy="280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字方塊 64"/>
          <p:cNvSpPr txBox="1"/>
          <p:nvPr/>
        </p:nvSpPr>
        <p:spPr>
          <a:xfrm>
            <a:off x="4830357" y="3392879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X17</a:t>
            </a:r>
            <a:endParaRPr lang="zh-TW" altLang="en-US" sz="2400" dirty="0"/>
          </a:p>
        </p:txBody>
      </p:sp>
      <p:sp>
        <p:nvSpPr>
          <p:cNvPr id="66" name="橢圓 65"/>
          <p:cNvSpPr/>
          <p:nvPr/>
        </p:nvSpPr>
        <p:spPr>
          <a:xfrm>
            <a:off x="4615122" y="37456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7" name="直線接點 66"/>
          <p:cNvCxnSpPr>
            <a:stCxn id="60" idx="6"/>
            <a:endCxn id="61" idx="5"/>
          </p:cNvCxnSpPr>
          <p:nvPr/>
        </p:nvCxnSpPr>
        <p:spPr>
          <a:xfrm flipV="1">
            <a:off x="4262338" y="3148507"/>
            <a:ext cx="475709" cy="316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/>
          <p:cNvCxnSpPr/>
          <p:nvPr/>
        </p:nvCxnSpPr>
        <p:spPr>
          <a:xfrm rot="16200000" flipV="1">
            <a:off x="5180103" y="3240649"/>
            <a:ext cx="1085454" cy="333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/>
          <p:cNvCxnSpPr/>
          <p:nvPr/>
        </p:nvCxnSpPr>
        <p:spPr>
          <a:xfrm rot="16200000" flipV="1">
            <a:off x="2656179" y="3106374"/>
            <a:ext cx="762769" cy="253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橢圓 74"/>
          <p:cNvSpPr/>
          <p:nvPr/>
        </p:nvSpPr>
        <p:spPr>
          <a:xfrm>
            <a:off x="1285852" y="2000240"/>
            <a:ext cx="2071702" cy="11430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6" name="直線接點 55"/>
          <p:cNvCxnSpPr/>
          <p:nvPr/>
        </p:nvCxnSpPr>
        <p:spPr>
          <a:xfrm rot="10800000" flipV="1">
            <a:off x="998483" y="2733086"/>
            <a:ext cx="1014524" cy="101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字方塊 58"/>
          <p:cNvSpPr txBox="1"/>
          <p:nvPr/>
        </p:nvSpPr>
        <p:spPr>
          <a:xfrm>
            <a:off x="1630868" y="2285992"/>
            <a:ext cx="65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RSB</a:t>
            </a:r>
            <a:endParaRPr lang="zh-TW" altLang="en-US" sz="2400" dirty="0"/>
          </a:p>
        </p:txBody>
      </p:sp>
      <p:sp>
        <p:nvSpPr>
          <p:cNvPr id="64" name="文字方塊 63"/>
          <p:cNvSpPr txBox="1"/>
          <p:nvPr/>
        </p:nvSpPr>
        <p:spPr>
          <a:xfrm>
            <a:off x="2428860" y="2285992"/>
            <a:ext cx="65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RSB</a:t>
            </a:r>
            <a:endParaRPr lang="zh-TW" altLang="en-US" sz="2400" dirty="0"/>
          </a:p>
        </p:txBody>
      </p:sp>
      <p:sp>
        <p:nvSpPr>
          <p:cNvPr id="68" name="橢圓 67"/>
          <p:cNvSpPr/>
          <p:nvPr/>
        </p:nvSpPr>
        <p:spPr>
          <a:xfrm>
            <a:off x="2000232" y="2661416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2497032" y="266839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1" name="直線接點 70"/>
          <p:cNvCxnSpPr/>
          <p:nvPr/>
        </p:nvCxnSpPr>
        <p:spPr>
          <a:xfrm>
            <a:off x="1995102" y="2822699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接點 72"/>
          <p:cNvCxnSpPr/>
          <p:nvPr/>
        </p:nvCxnSpPr>
        <p:spPr>
          <a:xfrm flipV="1">
            <a:off x="2318856" y="2610303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Q6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：復歸電路練習一</a:t>
            </a:r>
            <a:endParaRPr lang="zh-TW" altLang="en-US" sz="5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說明：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1.NFB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→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ON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按一下黃色按鈕時，啟動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X1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電力電驛，綠燈亮，黃燈亮。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按一下紅色按鈕時，復歸電力電驛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無激磁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，綠燈亮，黃燈熄。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4.NFB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→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OFF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，燈全熄。</a:t>
            </a:r>
            <a:endParaRPr lang="zh-TW" altLang="en-US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71472" y="585789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  <a:hlinkClick r:id="rId2"/>
              </a:rPr>
              <a:t>電路圖參考連結</a:t>
            </a: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Q7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：復歸電路練習二</a:t>
            </a:r>
            <a:endParaRPr lang="zh-TW" altLang="en-US" sz="5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說明：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1.NFB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→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ON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，綠燈亮。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按一下黃色按鈕時，啟動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X1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電力電驛，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綠燈熄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，黃燈亮。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按一下紅色按鈕時，復歸電力電驛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無激磁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，綠燈亮，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黃燈熄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4.NFB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→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OFF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，燈全熄。</a:t>
            </a: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71472" y="599737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  <a:hlinkClick r:id="rId2"/>
              </a:rPr>
              <a:t>電路圖參考連結</a:t>
            </a: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認識</a:t>
            </a:r>
            <a: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配線板</a:t>
            </a:r>
            <a:endParaRPr lang="zh-TW" altLang="en-US" sz="10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54098"/>
          </a:xfrm>
        </p:spPr>
        <p:txBody>
          <a:bodyPr>
            <a:noAutofit/>
          </a:bodyPr>
          <a:lstStyle/>
          <a:p>
            <a:pPr algn="l"/>
            <a:r>
              <a:rPr lang="zh-TW" altLang="en-US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挑戰題三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說明：二選一搶答器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在「誰是天才」問題搶答中，共有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A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、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B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兩隊，請設計一個搶答器，並符合下列需求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1.A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隊比較快先搶答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按下綠色按鈕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時，亮綠燈，其他按鈕都失去功能。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2.B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隊比較快先搶答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按下紅色按鈕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時，紅綠燈，其他按鈕都失去功能。</a:t>
            </a: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按下黃色按鈕時，所有的燈都熄滅，可重新開始搶答。</a:t>
            </a:r>
          </a:p>
          <a:p>
            <a:pPr>
              <a:buNone/>
            </a:pP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認識</a:t>
            </a:r>
            <a: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限時電驛</a:t>
            </a:r>
            <a: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接線</a:t>
            </a:r>
            <a:endParaRPr lang="zh-TW" altLang="en-US" sz="10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500694" y="912572"/>
            <a:ext cx="332815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Impact" pitchFamily="34" charset="0"/>
                <a:ea typeface="華康超明體" pitchFamily="49" charset="-120"/>
              </a:rPr>
              <a:t>標示說明</a:t>
            </a:r>
            <a:endParaRPr lang="en-US" altLang="zh-TW" sz="6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6000" dirty="0" smtClean="0">
                <a:latin typeface="Impact" pitchFamily="34" charset="0"/>
                <a:ea typeface="華康超明體" pitchFamily="49" charset="-120"/>
              </a:rPr>
              <a:t>T11</a:t>
            </a:r>
          </a:p>
          <a:p>
            <a:r>
              <a:rPr lang="zh-TW" altLang="en-US" sz="4000" dirty="0" smtClean="0">
                <a:latin typeface="Impact" pitchFamily="34" charset="0"/>
                <a:ea typeface="華康超明體" pitchFamily="49" charset="-120"/>
              </a:rPr>
              <a:t>第一碼：類別</a:t>
            </a:r>
            <a:endParaRPr lang="en-US" altLang="zh-TW" sz="4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T</a:t>
            </a:r>
            <a:r>
              <a:rPr lang="zh-TW" altLang="en-US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(</a:t>
            </a:r>
            <a:r>
              <a:rPr lang="zh-TW" altLang="en-US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限時電驛</a:t>
            </a:r>
            <a:r>
              <a:rPr lang="en-US" altLang="zh-TW" sz="4000" dirty="0" smtClean="0">
                <a:solidFill>
                  <a:srgbClr val="FF0000"/>
                </a:solidFill>
                <a:latin typeface="Impact" pitchFamily="34" charset="0"/>
                <a:ea typeface="華康超明體" pitchFamily="49" charset="-120"/>
              </a:rPr>
              <a:t>)</a:t>
            </a:r>
          </a:p>
          <a:p>
            <a:r>
              <a:rPr lang="zh-TW" altLang="en-US" sz="4000" dirty="0" smtClean="0">
                <a:latin typeface="Impact" pitchFamily="34" charset="0"/>
                <a:ea typeface="華康超明體" pitchFamily="49" charset="-120"/>
              </a:rPr>
              <a:t>第二碼：編號</a:t>
            </a:r>
            <a:endParaRPr lang="en-US" altLang="zh-TW" sz="4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1(</a:t>
            </a:r>
            <a:r>
              <a:rPr lang="zh-TW" altLang="en-US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第一顆電驛</a:t>
            </a:r>
            <a:r>
              <a:rPr lang="en-US" altLang="zh-TW" sz="4000" dirty="0" smtClean="0">
                <a:solidFill>
                  <a:srgbClr val="663300"/>
                </a:solidFill>
                <a:latin typeface="Impact" pitchFamily="34" charset="0"/>
                <a:ea typeface="華康超明體" pitchFamily="49" charset="-120"/>
              </a:rPr>
              <a:t>)</a:t>
            </a:r>
          </a:p>
          <a:p>
            <a:r>
              <a:rPr lang="en-US" altLang="zh-TW" sz="4000" dirty="0" smtClean="0">
                <a:solidFill>
                  <a:srgbClr val="7030A0"/>
                </a:solidFill>
                <a:latin typeface="Impact" pitchFamily="34" charset="0"/>
                <a:ea typeface="華康超明體" pitchFamily="49" charset="-120"/>
              </a:rPr>
              <a:t>2(</a:t>
            </a:r>
            <a:r>
              <a:rPr lang="zh-TW" altLang="en-US" sz="4000" dirty="0" smtClean="0">
                <a:solidFill>
                  <a:srgbClr val="7030A0"/>
                </a:solidFill>
                <a:latin typeface="Impact" pitchFamily="34" charset="0"/>
                <a:ea typeface="華康超明體" pitchFamily="49" charset="-120"/>
              </a:rPr>
              <a:t>第二顆電驛</a:t>
            </a:r>
            <a:r>
              <a:rPr lang="en-US" altLang="zh-TW" sz="4000" dirty="0" smtClean="0">
                <a:solidFill>
                  <a:srgbClr val="7030A0"/>
                </a:solidFill>
                <a:latin typeface="Impact" pitchFamily="34" charset="0"/>
                <a:ea typeface="華康超明體" pitchFamily="49" charset="-120"/>
              </a:rPr>
              <a:t>)</a:t>
            </a:r>
          </a:p>
        </p:txBody>
      </p:sp>
      <p:pic>
        <p:nvPicPr>
          <p:cNvPr id="6" name="內容版面配置區 5" descr="DSC016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447" t="4104" r="21558" b="9084"/>
          <a:stretch>
            <a:fillRect/>
          </a:stretch>
        </p:blipFill>
        <p:spPr>
          <a:xfrm>
            <a:off x="357158" y="1285860"/>
            <a:ext cx="4991568" cy="4357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500694" y="285728"/>
            <a:ext cx="32624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Impact" pitchFamily="34" charset="0"/>
                <a:ea typeface="華康超明體" pitchFamily="49" charset="-120"/>
              </a:rPr>
              <a:t>標示說明</a:t>
            </a:r>
            <a:endParaRPr lang="en-US" altLang="zh-TW" sz="6000" dirty="0" smtClean="0">
              <a:latin typeface="Impact" pitchFamily="34" charset="0"/>
              <a:ea typeface="華康超明體" pitchFamily="49" charset="-120"/>
            </a:endParaRPr>
          </a:p>
          <a:p>
            <a:r>
              <a:rPr lang="en-US" altLang="zh-TW" sz="6000" dirty="0" smtClean="0">
                <a:latin typeface="Impact" pitchFamily="34" charset="0"/>
                <a:ea typeface="華康超明體" pitchFamily="49" charset="-120"/>
              </a:rPr>
              <a:t>T11</a:t>
            </a:r>
          </a:p>
          <a:p>
            <a:r>
              <a:rPr lang="zh-TW" altLang="en-US" sz="4000" dirty="0" smtClean="0">
                <a:solidFill>
                  <a:srgbClr val="0000FF"/>
                </a:solidFill>
                <a:latin typeface="Impact" pitchFamily="34" charset="0"/>
                <a:ea typeface="華康超明體" pitchFamily="49" charset="-120"/>
              </a:rPr>
              <a:t>第三碼：接點</a:t>
            </a:r>
            <a:endParaRPr lang="en-US" altLang="zh-TW" sz="4000" dirty="0" smtClean="0">
              <a:solidFill>
                <a:srgbClr val="0000FF"/>
              </a:solidFill>
              <a:latin typeface="Impact" pitchFamily="34" charset="0"/>
              <a:ea typeface="華康超明體" pitchFamily="49" charset="-120"/>
            </a:endParaRPr>
          </a:p>
        </p:txBody>
      </p:sp>
      <p:pic>
        <p:nvPicPr>
          <p:cNvPr id="7" name="內容版面配置區 6" descr="DSC016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336" r="20669" b="7506"/>
          <a:stretch>
            <a:fillRect/>
          </a:stretch>
        </p:blipFill>
        <p:spPr>
          <a:xfrm>
            <a:off x="214282" y="1000108"/>
            <a:ext cx="5222548" cy="4857784"/>
          </a:xfrm>
        </p:spPr>
      </p:pic>
      <p:pic>
        <p:nvPicPr>
          <p:cNvPr id="4" name="圖片 3" descr="DSC01666.JPG"/>
          <p:cNvPicPr>
            <a:picLocks noChangeAspect="1"/>
          </p:cNvPicPr>
          <p:nvPr/>
        </p:nvPicPr>
        <p:blipFill>
          <a:blip r:embed="rId3"/>
          <a:srcRect l="19264" t="71623" r="70217" b="12540"/>
          <a:stretch>
            <a:fillRect/>
          </a:stretch>
        </p:blipFill>
        <p:spPr>
          <a:xfrm rot="16200000">
            <a:off x="5361481" y="3101118"/>
            <a:ext cx="3707452" cy="3143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認識限時電</a:t>
            </a:r>
            <a:r>
              <a:rPr lang="zh-TW" altLang="en-US" sz="6000" dirty="0">
                <a:latin typeface="華康超明體" pitchFamily="49" charset="-120"/>
                <a:ea typeface="華康超明體" pitchFamily="49" charset="-120"/>
              </a:rPr>
              <a:t>驛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9715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動作說明：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插上電源後，將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NFB→ON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，綠燈亮。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按下綠色開關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不要放手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經過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5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秒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，綠燈熄，紅燈亮。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【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限時電驛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T1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線圈激磁，開關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維持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T13-T15(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綠燈亮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經過設定時間後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，變成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T13-T14(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紅燈亮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)】</a:t>
            </a:r>
          </a:p>
          <a:p>
            <a:pPr>
              <a:lnSpc>
                <a:spcPct val="120000"/>
              </a:lnSpc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放掉開關時，綠燈亮，紅燈熄。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NFB→OFF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，綠燈熄，拔掉電源。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認識限時電</a:t>
            </a:r>
            <a:r>
              <a:rPr lang="zh-TW" altLang="en-US" sz="6000" dirty="0">
                <a:latin typeface="華康超明體" pitchFamily="49" charset="-120"/>
                <a:ea typeface="華康超明體" pitchFamily="49" charset="-120"/>
              </a:rPr>
              <a:t>驛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電路圖：</a:t>
            </a: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sz="38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接線影片參考</a:t>
            </a:r>
            <a:r>
              <a:rPr lang="en-US" altLang="zh-TW" sz="38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(</a:t>
            </a:r>
            <a:r>
              <a:rPr lang="zh-TW" altLang="en-US" sz="38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影片連結</a:t>
            </a:r>
            <a:r>
              <a:rPr lang="en-US" altLang="zh-TW" sz="38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)</a:t>
            </a:r>
            <a:endParaRPr lang="zh-TW" altLang="en-US" sz="3800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210906" y="3632484"/>
            <a:ext cx="648072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GL</a:t>
            </a:r>
            <a:endParaRPr lang="zh-TW" altLang="en-US" sz="2000" b="1" dirty="0"/>
          </a:p>
        </p:txBody>
      </p:sp>
      <p:cxnSp>
        <p:nvCxnSpPr>
          <p:cNvPr id="20" name="直線接點 19"/>
          <p:cNvCxnSpPr>
            <a:stCxn id="8" idx="2"/>
          </p:cNvCxnSpPr>
          <p:nvPr/>
        </p:nvCxnSpPr>
        <p:spPr>
          <a:xfrm flipH="1">
            <a:off x="4183460" y="3956520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stCxn id="8" idx="6"/>
          </p:cNvCxnSpPr>
          <p:nvPr/>
        </p:nvCxnSpPr>
        <p:spPr>
          <a:xfrm flipV="1">
            <a:off x="6858978" y="3946119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1251039" y="2912404"/>
            <a:ext cx="1003" cy="14811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7709992" y="2768388"/>
            <a:ext cx="0" cy="1918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810306" y="2840396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792522" y="2696380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B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623620" y="353085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915347" y="353085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1231132" y="4352226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815308" y="393474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T13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251051" y="3560476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T15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3539016" y="4280556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035816" y="3913259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210906" y="4352564"/>
            <a:ext cx="648072" cy="648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RL</a:t>
            </a:r>
            <a:endParaRPr lang="zh-TW" altLang="en-US" sz="2000" b="1" dirty="0"/>
          </a:p>
        </p:txBody>
      </p:sp>
      <p:cxnSp>
        <p:nvCxnSpPr>
          <p:cNvPr id="32" name="直線接點 31"/>
          <p:cNvCxnSpPr>
            <a:stCxn id="30" idx="2"/>
          </p:cNvCxnSpPr>
          <p:nvPr/>
        </p:nvCxnSpPr>
        <p:spPr>
          <a:xfrm flipH="1">
            <a:off x="4183460" y="4676600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stCxn id="30" idx="6"/>
          </p:cNvCxnSpPr>
          <p:nvPr/>
        </p:nvCxnSpPr>
        <p:spPr>
          <a:xfrm flipV="1">
            <a:off x="6858978" y="4666199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5623620" y="4250939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6915347" y="4250939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4251051" y="4280556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T14</a:t>
            </a:r>
            <a:endParaRPr lang="zh-TW" altLang="en-US" sz="2400" dirty="0"/>
          </a:p>
        </p:txBody>
      </p:sp>
      <p:sp>
        <p:nvSpPr>
          <p:cNvPr id="41" name="橢圓 40"/>
          <p:cNvSpPr/>
          <p:nvPr/>
        </p:nvSpPr>
        <p:spPr>
          <a:xfrm>
            <a:off x="4035816" y="4633339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6210906" y="2870013"/>
            <a:ext cx="648072" cy="648072"/>
          </a:xfrm>
          <a:prstGeom prst="ellipse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T1</a:t>
            </a:r>
            <a:endParaRPr lang="zh-TW" altLang="en-US" sz="2000" b="1" dirty="0"/>
          </a:p>
        </p:txBody>
      </p:sp>
      <p:cxnSp>
        <p:nvCxnSpPr>
          <p:cNvPr id="43" name="直線接點 42"/>
          <p:cNvCxnSpPr>
            <a:stCxn id="42" idx="2"/>
          </p:cNvCxnSpPr>
          <p:nvPr/>
        </p:nvCxnSpPr>
        <p:spPr>
          <a:xfrm flipH="1">
            <a:off x="4183460" y="3194049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>
            <a:stCxn id="42" idx="6"/>
          </p:cNvCxnSpPr>
          <p:nvPr/>
        </p:nvCxnSpPr>
        <p:spPr>
          <a:xfrm flipV="1">
            <a:off x="6858978" y="3183648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5623620" y="2768388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T11</a:t>
            </a:r>
            <a:endParaRPr lang="zh-TW" altLang="en-US" sz="24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6915347" y="2768388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T12</a:t>
            </a:r>
            <a:endParaRPr lang="zh-TW" altLang="en-US" sz="2400" dirty="0"/>
          </a:p>
        </p:txBody>
      </p:sp>
      <p:cxnSp>
        <p:nvCxnSpPr>
          <p:cNvPr id="47" name="直線接點 46"/>
          <p:cNvCxnSpPr/>
          <p:nvPr/>
        </p:nvCxnSpPr>
        <p:spPr>
          <a:xfrm flipH="1">
            <a:off x="1231132" y="3215482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/>
          <p:cNvSpPr txBox="1"/>
          <p:nvPr/>
        </p:nvSpPr>
        <p:spPr>
          <a:xfrm>
            <a:off x="2815308" y="2798005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4251051" y="2798005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50" name="橢圓 49"/>
          <p:cNvSpPr/>
          <p:nvPr/>
        </p:nvSpPr>
        <p:spPr>
          <a:xfrm>
            <a:off x="3539016" y="314381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4035816" y="3150788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2" name="直線接點 51"/>
          <p:cNvCxnSpPr/>
          <p:nvPr/>
        </p:nvCxnSpPr>
        <p:spPr>
          <a:xfrm>
            <a:off x="3535388" y="2980784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flipV="1">
            <a:off x="3859142" y="2768388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>
            <a:stCxn id="21" idx="6"/>
            <a:endCxn id="23" idx="5"/>
          </p:cNvCxnSpPr>
          <p:nvPr/>
        </p:nvCxnSpPr>
        <p:spPr>
          <a:xfrm flipV="1">
            <a:off x="3683032" y="4036184"/>
            <a:ext cx="475709" cy="316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限時電驛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+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保持電路的接法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9715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動作說明：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插上電源後，將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NFB→ON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，綠燈亮。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按下綠色開關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(X1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電力電驛自保持啟動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經過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5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秒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，綠燈熄，紅燈亮。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【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限時電驛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T1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線圈激磁，開關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維持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T13-T15(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綠燈亮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經過設定時間後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，變成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T13-T14(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紅燈亮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)】</a:t>
            </a:r>
          </a:p>
          <a:p>
            <a:pPr>
              <a:lnSpc>
                <a:spcPct val="120000"/>
              </a:lnSpc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NFB→OFF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，拔掉電源。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406" y="274638"/>
            <a:ext cx="8929718" cy="1143000"/>
          </a:xfrm>
        </p:spPr>
        <p:txBody>
          <a:bodyPr>
            <a:normAutofit fontScale="90000"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限時電驛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+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自保持電路的接法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電路圖：</a:t>
            </a: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endParaRPr lang="en-US" altLang="zh-TW" dirty="0" smtClean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接線影片參考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(</a:t>
            </a:r>
            <a:r>
              <a:rPr lang="zh-TW" altLang="en-US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影片連結</a:t>
            </a:r>
            <a:r>
              <a:rPr lang="en-US" altLang="zh-TW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  <a:hlinkClick r:id="rId2"/>
              </a:rPr>
              <a:t>)</a:t>
            </a:r>
            <a:endParaRPr lang="zh-TW" altLang="en-US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114948" y="4132550"/>
            <a:ext cx="648072" cy="6480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GL</a:t>
            </a:r>
            <a:endParaRPr lang="zh-TW" altLang="en-US" sz="2000" b="1" dirty="0"/>
          </a:p>
        </p:txBody>
      </p:sp>
      <p:cxnSp>
        <p:nvCxnSpPr>
          <p:cNvPr id="20" name="直線接點 19"/>
          <p:cNvCxnSpPr>
            <a:stCxn id="8" idx="2"/>
          </p:cNvCxnSpPr>
          <p:nvPr/>
        </p:nvCxnSpPr>
        <p:spPr>
          <a:xfrm flipH="1">
            <a:off x="4087502" y="4456586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stCxn id="8" idx="6"/>
          </p:cNvCxnSpPr>
          <p:nvPr/>
        </p:nvCxnSpPr>
        <p:spPr>
          <a:xfrm flipV="1">
            <a:off x="6763020" y="4446185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rot="5400000" flipH="1" flipV="1">
            <a:off x="-64060" y="3637616"/>
            <a:ext cx="2427181" cy="131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rot="16200000" flipV="1">
            <a:off x="6164740" y="3735856"/>
            <a:ext cx="2928388" cy="29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714348" y="235857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696564" y="221455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B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527662" y="4030925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819389" y="4030925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GL</a:t>
            </a:r>
            <a:endParaRPr lang="zh-TW" altLang="en-US" sz="2400" dirty="0"/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1135174" y="4852292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719350" y="4434815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T13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155093" y="406054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T15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3443058" y="478062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3939858" y="4413325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114948" y="4852630"/>
            <a:ext cx="648072" cy="648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RL</a:t>
            </a:r>
            <a:endParaRPr lang="zh-TW" altLang="en-US" sz="2000" b="1" dirty="0"/>
          </a:p>
        </p:txBody>
      </p:sp>
      <p:cxnSp>
        <p:nvCxnSpPr>
          <p:cNvPr id="32" name="直線接點 31"/>
          <p:cNvCxnSpPr>
            <a:stCxn id="30" idx="2"/>
          </p:cNvCxnSpPr>
          <p:nvPr/>
        </p:nvCxnSpPr>
        <p:spPr>
          <a:xfrm flipH="1">
            <a:off x="4087502" y="5176666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stCxn id="30" idx="6"/>
          </p:cNvCxnSpPr>
          <p:nvPr/>
        </p:nvCxnSpPr>
        <p:spPr>
          <a:xfrm flipV="1">
            <a:off x="6763020" y="5166265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5527662" y="4751005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6819389" y="4751005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RL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4155093" y="478062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T14</a:t>
            </a:r>
            <a:endParaRPr lang="zh-TW" altLang="en-US" sz="2400" dirty="0"/>
          </a:p>
        </p:txBody>
      </p:sp>
      <p:sp>
        <p:nvSpPr>
          <p:cNvPr id="41" name="橢圓 40"/>
          <p:cNvSpPr/>
          <p:nvPr/>
        </p:nvSpPr>
        <p:spPr>
          <a:xfrm>
            <a:off x="3939858" y="5133405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6114948" y="2388187"/>
            <a:ext cx="648072" cy="648072"/>
          </a:xfrm>
          <a:prstGeom prst="ellipse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T1</a:t>
            </a:r>
            <a:endParaRPr lang="zh-TW" altLang="en-US" sz="2000" b="1" dirty="0"/>
          </a:p>
        </p:txBody>
      </p:sp>
      <p:cxnSp>
        <p:nvCxnSpPr>
          <p:cNvPr id="43" name="直線接點 42"/>
          <p:cNvCxnSpPr>
            <a:stCxn id="42" idx="2"/>
          </p:cNvCxnSpPr>
          <p:nvPr/>
        </p:nvCxnSpPr>
        <p:spPr>
          <a:xfrm flipH="1">
            <a:off x="4087502" y="2712223"/>
            <a:ext cx="2027446" cy="253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>
            <a:stCxn id="42" idx="6"/>
          </p:cNvCxnSpPr>
          <p:nvPr/>
        </p:nvCxnSpPr>
        <p:spPr>
          <a:xfrm flipV="1">
            <a:off x="6763020" y="2701822"/>
            <a:ext cx="852874" cy="10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5527662" y="228656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T11</a:t>
            </a:r>
            <a:endParaRPr lang="zh-TW" altLang="en-US" sz="24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6819389" y="228656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T12</a:t>
            </a:r>
            <a:endParaRPr lang="zh-TW" altLang="en-US" sz="2400" dirty="0"/>
          </a:p>
        </p:txBody>
      </p:sp>
      <p:cxnSp>
        <p:nvCxnSpPr>
          <p:cNvPr id="47" name="直線接點 46"/>
          <p:cNvCxnSpPr/>
          <p:nvPr/>
        </p:nvCxnSpPr>
        <p:spPr>
          <a:xfrm flipH="1">
            <a:off x="1135174" y="2733656"/>
            <a:ext cx="2304256" cy="288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/>
          <p:cNvSpPr txBox="1"/>
          <p:nvPr/>
        </p:nvSpPr>
        <p:spPr>
          <a:xfrm>
            <a:off x="2719350" y="2316179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4155093" y="2316179"/>
            <a:ext cx="69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GSA</a:t>
            </a:r>
            <a:endParaRPr lang="zh-TW" altLang="en-US" sz="2400" dirty="0"/>
          </a:p>
        </p:txBody>
      </p:sp>
      <p:sp>
        <p:nvSpPr>
          <p:cNvPr id="50" name="橢圓 49"/>
          <p:cNvSpPr/>
          <p:nvPr/>
        </p:nvSpPr>
        <p:spPr>
          <a:xfrm>
            <a:off x="3443058" y="2661986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3939858" y="26689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2" name="直線接點 51"/>
          <p:cNvCxnSpPr/>
          <p:nvPr/>
        </p:nvCxnSpPr>
        <p:spPr>
          <a:xfrm>
            <a:off x="3439430" y="249895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flipV="1">
            <a:off x="3763184" y="2286562"/>
            <a:ext cx="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>
            <a:stCxn id="21" idx="6"/>
            <a:endCxn id="23" idx="5"/>
          </p:cNvCxnSpPr>
          <p:nvPr/>
        </p:nvCxnSpPr>
        <p:spPr>
          <a:xfrm flipV="1">
            <a:off x="3587074" y="4536250"/>
            <a:ext cx="475709" cy="316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/>
          <p:cNvCxnSpPr/>
          <p:nvPr/>
        </p:nvCxnSpPr>
        <p:spPr>
          <a:xfrm rot="10800000" flipV="1">
            <a:off x="2369432" y="3464549"/>
            <a:ext cx="1077801" cy="161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/>
          <p:cNvSpPr txBox="1"/>
          <p:nvPr/>
        </p:nvSpPr>
        <p:spPr>
          <a:xfrm>
            <a:off x="2727152" y="3047072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X16</a:t>
            </a:r>
            <a:endParaRPr lang="zh-TW" altLang="en-US" sz="2400" dirty="0"/>
          </a:p>
        </p:txBody>
      </p:sp>
      <p:sp>
        <p:nvSpPr>
          <p:cNvPr id="60" name="橢圓 59"/>
          <p:cNvSpPr/>
          <p:nvPr/>
        </p:nvSpPr>
        <p:spPr>
          <a:xfrm>
            <a:off x="3450860" y="3392879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3947660" y="302558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接點 61"/>
          <p:cNvCxnSpPr/>
          <p:nvPr/>
        </p:nvCxnSpPr>
        <p:spPr>
          <a:xfrm rot="10800000" flipV="1">
            <a:off x="4095304" y="3786190"/>
            <a:ext cx="976762" cy="280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字方塊 64"/>
          <p:cNvSpPr txBox="1"/>
          <p:nvPr/>
        </p:nvSpPr>
        <p:spPr>
          <a:xfrm>
            <a:off x="4162895" y="3392879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X17</a:t>
            </a:r>
            <a:endParaRPr lang="zh-TW" altLang="en-US" sz="2400" dirty="0"/>
          </a:p>
        </p:txBody>
      </p:sp>
      <p:sp>
        <p:nvSpPr>
          <p:cNvPr id="66" name="橢圓 65"/>
          <p:cNvSpPr/>
          <p:nvPr/>
        </p:nvSpPr>
        <p:spPr>
          <a:xfrm>
            <a:off x="3947660" y="37456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7" name="直線接點 66"/>
          <p:cNvCxnSpPr>
            <a:stCxn id="60" idx="6"/>
            <a:endCxn id="61" idx="5"/>
          </p:cNvCxnSpPr>
          <p:nvPr/>
        </p:nvCxnSpPr>
        <p:spPr>
          <a:xfrm flipV="1">
            <a:off x="3594876" y="3148507"/>
            <a:ext cx="475709" cy="316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/>
          <p:cNvCxnSpPr/>
          <p:nvPr/>
        </p:nvCxnSpPr>
        <p:spPr>
          <a:xfrm rot="16200000" flipV="1">
            <a:off x="4512641" y="3240649"/>
            <a:ext cx="1085454" cy="333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/>
          <p:cNvCxnSpPr/>
          <p:nvPr/>
        </p:nvCxnSpPr>
        <p:spPr>
          <a:xfrm rot="16200000" flipV="1">
            <a:off x="1988717" y="3106374"/>
            <a:ext cx="762769" cy="253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橢圓 74"/>
          <p:cNvSpPr/>
          <p:nvPr/>
        </p:nvSpPr>
        <p:spPr>
          <a:xfrm>
            <a:off x="2000232" y="1785926"/>
            <a:ext cx="5929354" cy="23574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橢圓 54"/>
          <p:cNvSpPr/>
          <p:nvPr/>
        </p:nvSpPr>
        <p:spPr>
          <a:xfrm>
            <a:off x="6087980" y="3209556"/>
            <a:ext cx="648072" cy="64807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X1</a:t>
            </a:r>
            <a:endParaRPr lang="zh-TW" altLang="en-US" sz="2000" b="1" dirty="0"/>
          </a:p>
        </p:txBody>
      </p:sp>
      <p:cxnSp>
        <p:nvCxnSpPr>
          <p:cNvPr id="56" name="直線接點 55"/>
          <p:cNvCxnSpPr>
            <a:stCxn id="55" idx="6"/>
          </p:cNvCxnSpPr>
          <p:nvPr/>
        </p:nvCxnSpPr>
        <p:spPr>
          <a:xfrm flipV="1">
            <a:off x="6736052" y="3531185"/>
            <a:ext cx="697135" cy="24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字方塊 58"/>
          <p:cNvSpPr txBox="1"/>
          <p:nvPr/>
        </p:nvSpPr>
        <p:spPr>
          <a:xfrm>
            <a:off x="5500694" y="3107931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X11</a:t>
            </a:r>
            <a:endParaRPr lang="zh-TW" altLang="en-US" sz="2400" dirty="0"/>
          </a:p>
        </p:txBody>
      </p:sp>
      <p:sp>
        <p:nvSpPr>
          <p:cNvPr id="64" name="文字方塊 63"/>
          <p:cNvSpPr txBox="1"/>
          <p:nvPr/>
        </p:nvSpPr>
        <p:spPr>
          <a:xfrm>
            <a:off x="6792421" y="3107931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X12</a:t>
            </a:r>
            <a:endParaRPr lang="zh-TW" altLang="en-US" sz="2400" dirty="0"/>
          </a:p>
        </p:txBody>
      </p:sp>
      <p:cxnSp>
        <p:nvCxnSpPr>
          <p:cNvPr id="68" name="直線接點 67"/>
          <p:cNvCxnSpPr/>
          <p:nvPr/>
        </p:nvCxnSpPr>
        <p:spPr>
          <a:xfrm flipV="1">
            <a:off x="5429256" y="3561476"/>
            <a:ext cx="638560" cy="10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/>
          <p:cNvCxnSpPr/>
          <p:nvPr/>
        </p:nvCxnSpPr>
        <p:spPr>
          <a:xfrm rot="16200000" flipV="1">
            <a:off x="4983931" y="3126551"/>
            <a:ext cx="857255" cy="333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/>
          <p:cNvCxnSpPr/>
          <p:nvPr/>
        </p:nvCxnSpPr>
        <p:spPr>
          <a:xfrm rot="16200000" flipV="1">
            <a:off x="7002160" y="3108586"/>
            <a:ext cx="808137" cy="202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472518" cy="1143000"/>
          </a:xfrm>
        </p:spPr>
        <p:txBody>
          <a:bodyPr>
            <a:noAutofit/>
          </a:bodyPr>
          <a:lstStyle/>
          <a:p>
            <a:pPr algn="l"/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Q8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：兩燈輪動</a:t>
            </a:r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閃爍</a:t>
            </a:r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電路練習</a:t>
            </a:r>
            <a:endParaRPr lang="zh-TW" altLang="en-US" sz="5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說明：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1.NFB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→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ON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，按一下綠色開關，綠燈亮。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啟動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T1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限時電力電驛。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經過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5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秒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【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啟動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T2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限時電力電驛，停止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T1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限時電力電驛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】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綠燈熄，紅燈亮。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經過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5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秒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【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啟動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T1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限時電力電驛，停止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T2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限時電力電驛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】 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，紅燈熄，綠燈亮。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5.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持續每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5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秒鐘輪動一次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紅、綠燈閃爍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6.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按一下紅色開關，燈全熄。</a:t>
            </a: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29388" y="621166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  <a:hlinkClick r:id="rId2"/>
              </a:rPr>
              <a:t>電路圖參考連結</a:t>
            </a:r>
            <a:endParaRPr lang="zh-TW" altLang="en-US" sz="28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r>
              <a:rPr lang="zh-TW" altLang="en-US" sz="10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考試題目</a:t>
            </a:r>
            <a:endParaRPr lang="zh-TW" altLang="en-US" sz="10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DSC016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781" t="4104" r="12670" b="5927"/>
          <a:stretch>
            <a:fillRect/>
          </a:stretch>
        </p:blipFill>
        <p:spPr>
          <a:xfrm>
            <a:off x="1142976" y="1142984"/>
            <a:ext cx="7031003" cy="4714908"/>
          </a:xfrm>
        </p:spPr>
      </p:pic>
      <p:sp>
        <p:nvSpPr>
          <p:cNvPr id="5" name="矩形 4"/>
          <p:cNvSpPr/>
          <p:nvPr/>
        </p:nvSpPr>
        <p:spPr>
          <a:xfrm>
            <a:off x="1571604" y="1000108"/>
            <a:ext cx="2286016" cy="20717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071934" y="1000108"/>
            <a:ext cx="1857388" cy="20717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000760" y="1000108"/>
            <a:ext cx="1857388" cy="20717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071802" y="3786190"/>
            <a:ext cx="2143140" cy="20717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357818" y="3786190"/>
            <a:ext cx="2143140" cy="20717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圖說文字 9"/>
          <p:cNvSpPr/>
          <p:nvPr/>
        </p:nvSpPr>
        <p:spPr>
          <a:xfrm>
            <a:off x="285720" y="357166"/>
            <a:ext cx="1071570" cy="2214578"/>
          </a:xfrm>
          <a:prstGeom prst="wedgeRoundRectCallout">
            <a:avLst>
              <a:gd name="adj1" fmla="val 91166"/>
              <a:gd name="adj2" fmla="val -83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電源區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3143240" y="71438"/>
            <a:ext cx="2214578" cy="857232"/>
          </a:xfrm>
          <a:prstGeom prst="wedgeRoundRectCallout">
            <a:avLst>
              <a:gd name="adj1" fmla="val 30091"/>
              <a:gd name="adj2" fmla="val 8361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開關區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5929322" y="71438"/>
            <a:ext cx="2928958" cy="857232"/>
          </a:xfrm>
          <a:prstGeom prst="wedgeRoundRectCallout">
            <a:avLst>
              <a:gd name="adj1" fmla="val -23242"/>
              <a:gd name="adj2" fmla="val 8805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指示燈區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圓角矩形圖說文字 12"/>
          <p:cNvSpPr/>
          <p:nvPr/>
        </p:nvSpPr>
        <p:spPr>
          <a:xfrm>
            <a:off x="1857356" y="5929330"/>
            <a:ext cx="2928958" cy="857232"/>
          </a:xfrm>
          <a:prstGeom prst="wedgeRoundRectCallout">
            <a:avLst>
              <a:gd name="adj1" fmla="val 29441"/>
              <a:gd name="adj2" fmla="val -8083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電力電驛區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圓角矩形圖說文字 14"/>
          <p:cNvSpPr/>
          <p:nvPr/>
        </p:nvSpPr>
        <p:spPr>
          <a:xfrm>
            <a:off x="4929190" y="5929330"/>
            <a:ext cx="2928958" cy="857232"/>
          </a:xfrm>
          <a:prstGeom prst="wedgeRoundRectCallout">
            <a:avLst>
              <a:gd name="adj1" fmla="val 2124"/>
              <a:gd name="adj2" fmla="val -7639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限時電驛區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28728" y="3786190"/>
            <a:ext cx="1500198" cy="1785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圖說文字 16"/>
          <p:cNvSpPr/>
          <p:nvPr/>
        </p:nvSpPr>
        <p:spPr>
          <a:xfrm>
            <a:off x="285720" y="3071810"/>
            <a:ext cx="1071570" cy="3500438"/>
          </a:xfrm>
          <a:prstGeom prst="wedgeRoundRectCallout">
            <a:avLst>
              <a:gd name="adj1" fmla="val 66277"/>
              <a:gd name="adj2" fmla="val -301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接點對照表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785918" y="3214686"/>
            <a:ext cx="6429420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7858148" y="3857628"/>
            <a:ext cx="1071570" cy="1857388"/>
          </a:xfrm>
          <a:prstGeom prst="wedgeRoundRectCallout">
            <a:avLst>
              <a:gd name="adj1" fmla="val -91944"/>
              <a:gd name="adj2" fmla="val -6190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線槽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考試說明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1285860"/>
            <a:ext cx="8572560" cy="535785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此測驗為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個人測驗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34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時間限制為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15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分鐘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34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必須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依序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完成，只要有錯，評分即結束，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一旦短路，即為零分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34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測試過程需全程錄影，並將影片上傳至</a:t>
            </a: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YouTube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，再將影片網址上傳到</a:t>
            </a: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E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化教學系統。</a:t>
            </a:r>
            <a:endParaRPr lang="en-US" altLang="zh-TW" sz="34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5.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考試時，可攜帶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自繪電路圖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，但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不可標註接點，接線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，或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其他有助於接線的資訊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。違者以作弊論，考試零分並依校規處分。</a:t>
            </a:r>
            <a:endParaRPr lang="zh-TW" altLang="en-US" sz="34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1433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考試題目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動作說明：請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依序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完成</a:t>
            </a: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程序未成功考試即結束</a:t>
            </a: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)</a:t>
            </a:r>
          </a:p>
          <a:p>
            <a:pPr>
              <a:buNone/>
            </a:pP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1.NFB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→</a:t>
            </a: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ON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紅燈亮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【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紅燈沒亮即為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0</a:t>
            </a:r>
            <a:r>
              <a:rPr lang="zh-TW" altLang="en-US" sz="3400" dirty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分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】</a:t>
            </a:r>
          </a:p>
          <a:p>
            <a:pPr>
              <a:buNone/>
            </a:pP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按一下「</a:t>
            </a:r>
            <a:r>
              <a:rPr lang="zh-TW" altLang="en-US" sz="3400" dirty="0" smtClean="0">
                <a:solidFill>
                  <a:srgbClr val="008000"/>
                </a:solidFill>
                <a:latin typeface="華康超明體" pitchFamily="49" charset="-120"/>
                <a:ea typeface="華康超明體" pitchFamily="49" charset="-120"/>
              </a:rPr>
              <a:t>綠色開關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」，</a:t>
            </a:r>
            <a:r>
              <a:rPr lang="zh-TW" altLang="en-US" sz="3400" dirty="0" smtClean="0">
                <a:solidFill>
                  <a:srgbClr val="008000"/>
                </a:solidFill>
                <a:latin typeface="華康超明體" pitchFamily="49" charset="-120"/>
                <a:ea typeface="華康超明體" pitchFamily="49" charset="-120"/>
              </a:rPr>
              <a:t>綠燈亮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20%</a:t>
            </a:r>
            <a:b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</a:br>
            <a:r>
              <a:rPr lang="en-US" altLang="zh-TW" sz="34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4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rPr>
              <a:t>開關放掉後，綠燈不能熄掉</a:t>
            </a:r>
            <a:r>
              <a:rPr lang="en-US" altLang="zh-TW" sz="34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</a:p>
          <a:p>
            <a:pPr>
              <a:buNone/>
            </a:pPr>
            <a:r>
              <a:rPr lang="zh-TW" altLang="en-US" sz="3400" dirty="0">
                <a:latin typeface="華康超明體" pitchFamily="49" charset="-120"/>
                <a:ea typeface="華康超明體" pitchFamily="49" charset="-120"/>
              </a:rPr>
              <a:t> 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 經過</a:t>
            </a: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5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秒鐘後，</a:t>
            </a:r>
            <a:r>
              <a:rPr lang="zh-TW" altLang="en-US" sz="3400" dirty="0" smtClean="0">
                <a:solidFill>
                  <a:srgbClr val="008000"/>
                </a:solidFill>
                <a:latin typeface="華康超明體" pitchFamily="49" charset="-120"/>
                <a:ea typeface="華康超明體" pitchFamily="49" charset="-120"/>
              </a:rPr>
              <a:t>綠燈熄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20%</a:t>
            </a:r>
          </a:p>
          <a:p>
            <a:pPr>
              <a:buNone/>
            </a:pP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按一下「</a:t>
            </a:r>
            <a:r>
              <a:rPr lang="zh-TW" altLang="en-US" sz="3400" dirty="0" smtClean="0">
                <a:solidFill>
                  <a:srgbClr val="FFC000"/>
                </a:solidFill>
                <a:latin typeface="華康超明體" pitchFamily="49" charset="-120"/>
                <a:ea typeface="華康超明體" pitchFamily="49" charset="-120"/>
              </a:rPr>
              <a:t>黃色開關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」，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紅燈熄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20%</a:t>
            </a:r>
            <a:b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</a:br>
            <a:r>
              <a:rPr lang="en-US" altLang="zh-TW" sz="34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4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rPr>
              <a:t>開關放掉後，紅燈不能亮</a:t>
            </a:r>
            <a:r>
              <a:rPr lang="en-US" altLang="zh-TW" sz="34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endParaRPr lang="en-US" altLang="zh-TW" sz="34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sz="3400" dirty="0">
                <a:latin typeface="華康超明體" pitchFamily="49" charset="-120"/>
                <a:ea typeface="華康超明體" pitchFamily="49" charset="-120"/>
              </a:rPr>
              <a:t> 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 經過</a:t>
            </a: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5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秒鐘後，</a:t>
            </a:r>
            <a:r>
              <a:rPr lang="zh-TW" altLang="en-US" sz="3400" dirty="0" smtClean="0">
                <a:solidFill>
                  <a:srgbClr val="FFC000"/>
                </a:solidFill>
                <a:latin typeface="華康超明體" pitchFamily="49" charset="-120"/>
                <a:ea typeface="華康超明體" pitchFamily="49" charset="-120"/>
              </a:rPr>
              <a:t>黃燈亮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20%</a:t>
            </a:r>
          </a:p>
          <a:p>
            <a:pPr>
              <a:buNone/>
            </a:pPr>
            <a:r>
              <a:rPr lang="en-US" altLang="zh-TW" sz="3400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按一下「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紅色開關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」，</a:t>
            </a:r>
            <a:r>
              <a:rPr lang="zh-TW" altLang="en-US" sz="3400" dirty="0" smtClean="0">
                <a:solidFill>
                  <a:srgbClr val="FFC000"/>
                </a:solidFill>
                <a:latin typeface="華康超明體" pitchFamily="49" charset="-120"/>
                <a:ea typeface="華康超明體" pitchFamily="49" charset="-120"/>
              </a:rPr>
              <a:t>黃燈熄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紅燈亮</a:t>
            </a:r>
            <a:r>
              <a:rPr lang="zh-TW" altLang="en-US" sz="34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20%</a:t>
            </a:r>
          </a:p>
          <a:p>
            <a:pPr>
              <a:buNone/>
            </a:pP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注意：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→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→</a:t>
            </a:r>
            <a:r>
              <a:rPr lang="en-US" altLang="zh-TW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4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的動作未達成即</a:t>
            </a:r>
            <a:r>
              <a:rPr lang="zh-TW" altLang="en-US" sz="3400" dirty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不</a:t>
            </a:r>
            <a:r>
              <a:rPr lang="zh-TW" altLang="en-US" sz="3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給分評分結束</a:t>
            </a:r>
            <a:endParaRPr lang="zh-TW" altLang="en-US" sz="3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考試程序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187624"/>
            <a:ext cx="8784976" cy="548173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裝置並調整手機</a:t>
            </a:r>
            <a:endParaRPr lang="en-US" altLang="zh-TW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「</a:t>
            </a: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預備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」→開啟手機錄影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「</a:t>
            </a: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開始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」→開始操作，計時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15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分鐘。提早完成者請關閉手機</a:t>
            </a:r>
            <a:r>
              <a:rPr lang="zh-TW" altLang="en-US" smtClean="0">
                <a:latin typeface="華康超明體" pitchFamily="49" charset="-120"/>
                <a:ea typeface="華康超明體" pitchFamily="49" charset="-120"/>
              </a:rPr>
              <a:t>錄影</a:t>
            </a:r>
            <a:r>
              <a:rPr lang="zh-TW" altLang="en-US" smtClean="0">
                <a:latin typeface="華康超明體" pitchFamily="49" charset="-120"/>
                <a:ea typeface="華康超明體" pitchFamily="49" charset="-120"/>
              </a:rPr>
              <a:t>。</a:t>
            </a:r>
            <a:r>
              <a:rPr lang="en-US" altLang="zh-TW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考試時間不可自行送電測試</a:t>
            </a:r>
            <a:r>
              <a:rPr lang="en-US" altLang="zh-TW" smtClean="0">
                <a:latin typeface="華康超明體" pitchFamily="49" charset="-120"/>
                <a:ea typeface="華康超明體" pitchFamily="49" charset="-120"/>
              </a:rPr>
              <a:t>)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   ***************************************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「</a:t>
            </a: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時間到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」→請停止操作，並關閉手機錄影。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5.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依號碼「</a:t>
            </a: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測試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」→開啟手機錄影，並依序完成測試，結束時請關閉手機。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6.</a:t>
            </a:r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測試結束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→取下手機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下一位測試同學開始裝置手機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，拆下導線 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下一位測試同學整直導線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認識</a:t>
            </a:r>
            <a: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電源與保險絲</a:t>
            </a:r>
            <a:endParaRPr lang="zh-TW" altLang="en-US" sz="10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DSC01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999" r="12008"/>
          <a:stretch>
            <a:fillRect/>
          </a:stretch>
        </p:blipFill>
        <p:spPr>
          <a:xfrm>
            <a:off x="1000100" y="472472"/>
            <a:ext cx="7433304" cy="58140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注意事項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1497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使用前請務必使用短路測試器測看看保險絲是否正常，如果燒毀，則由上個班的同學負賠償責任。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如果未測試，在開始使用後，保險絲燒毀，則由使用者負責賠償。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收工時，請務必再次測試保險絲，以釐清責任。如果由下一個班級發現保險絲已燒毀，除須負責賠償外，並加扣工配成績</a:t>
            </a: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5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分。</a:t>
            </a:r>
            <a:endParaRPr lang="zh-TW" altLang="en-US" sz="4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認識</a:t>
            </a:r>
            <a: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開關接線</a:t>
            </a:r>
            <a:endParaRPr lang="zh-TW" altLang="en-US" sz="10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55504</TotalTime>
  <Words>2602</Words>
  <Application>Microsoft Office PowerPoint</Application>
  <PresentationFormat>如螢幕大小 (4:3)</PresentationFormat>
  <Paragraphs>419</Paragraphs>
  <Slides>52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58" baseType="lpstr">
      <vt:lpstr>華康超明體</vt:lpstr>
      <vt:lpstr>新細明體</vt:lpstr>
      <vt:lpstr>Arial</vt:lpstr>
      <vt:lpstr>Calibri</vt:lpstr>
      <vt:lpstr>Impact</vt:lpstr>
      <vt:lpstr>Office 佈景主題</vt:lpstr>
      <vt:lpstr>工業配線 基礎接線練習</vt:lpstr>
      <vt:lpstr>檢查導線數量</vt:lpstr>
      <vt:lpstr>練習前注意事項</vt:lpstr>
      <vt:lpstr>認識 配線板</vt:lpstr>
      <vt:lpstr>PowerPoint 簡報</vt:lpstr>
      <vt:lpstr>認識 電源與保險絲</vt:lpstr>
      <vt:lpstr>PowerPoint 簡報</vt:lpstr>
      <vt:lpstr>注意事項</vt:lpstr>
      <vt:lpstr>認識 開關接線</vt:lpstr>
      <vt:lpstr>PowerPoint 簡報</vt:lpstr>
      <vt:lpstr>認識 指示燈 接線標示</vt:lpstr>
      <vt:lpstr>PowerPoint 簡報</vt:lpstr>
      <vt:lpstr>接線注意事項</vt:lpstr>
      <vt:lpstr>接點接線注意事項</vt:lpstr>
      <vt:lpstr>接點接線注意事項</vt:lpstr>
      <vt:lpstr>認識指示燈的接法</vt:lpstr>
      <vt:lpstr>認識開關的接法(一)</vt:lpstr>
      <vt:lpstr>認識開關的接法(二)</vt:lpstr>
      <vt:lpstr>認識開關的接法(三)</vt:lpstr>
      <vt:lpstr>練習 開關與指示燈接線</vt:lpstr>
      <vt:lpstr>Q1：一個開關控制一個燈</vt:lpstr>
      <vt:lpstr>Q2：三個開關(並聯)控制一     個燈</vt:lpstr>
      <vt:lpstr>Q3：三個開關控制三個燈</vt:lpstr>
      <vt:lpstr>Q4：三個開關(串聯)控制一     個燈</vt:lpstr>
      <vt:lpstr>挑戰題一</vt:lpstr>
      <vt:lpstr>挑戰題二</vt:lpstr>
      <vt:lpstr>認識 電力電驛接線</vt:lpstr>
      <vt:lpstr>PowerPoint 簡報</vt:lpstr>
      <vt:lpstr>PowerPoint 簡報</vt:lpstr>
      <vt:lpstr>認識電力電驛的接法</vt:lpstr>
      <vt:lpstr>認識電力電驛的接法</vt:lpstr>
      <vt:lpstr>認識自保持電路的接法</vt:lpstr>
      <vt:lpstr>認識自保持電路的接法</vt:lpstr>
      <vt:lpstr>Q5：自保持電路練習</vt:lpstr>
      <vt:lpstr>認識復歸電路的接法</vt:lpstr>
      <vt:lpstr>認識復歸電路的接法</vt:lpstr>
      <vt:lpstr>認識復歸電路的接法</vt:lpstr>
      <vt:lpstr>Q6：復歸電路練習一</vt:lpstr>
      <vt:lpstr>Q7：復歸電路練習二</vt:lpstr>
      <vt:lpstr>挑戰題三</vt:lpstr>
      <vt:lpstr>認識 限時電驛 接線</vt:lpstr>
      <vt:lpstr>PowerPoint 簡報</vt:lpstr>
      <vt:lpstr>PowerPoint 簡報</vt:lpstr>
      <vt:lpstr>認識限時電驛的接法</vt:lpstr>
      <vt:lpstr>認識限時電驛的接法</vt:lpstr>
      <vt:lpstr>限時電驛+保持電路的接法</vt:lpstr>
      <vt:lpstr>限時電驛+自保持電路的接法</vt:lpstr>
      <vt:lpstr>Q8：兩燈輪動(閃爍)電路練習</vt:lpstr>
      <vt:lpstr>考試題目</vt:lpstr>
      <vt:lpstr>考試說明</vt:lpstr>
      <vt:lpstr>考試題目</vt:lpstr>
      <vt:lpstr>考試程序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基礎接線練習</dc:title>
  <dc:creator>gghh</dc:creator>
  <cp:lastModifiedBy>USER</cp:lastModifiedBy>
  <cp:revision>55</cp:revision>
  <dcterms:created xsi:type="dcterms:W3CDTF">2018-08-29T03:02:51Z</dcterms:created>
  <dcterms:modified xsi:type="dcterms:W3CDTF">2022-01-03T00:24:18Z</dcterms:modified>
</cp:coreProperties>
</file>