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0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6" r:id="rId11"/>
    <p:sldId id="265" r:id="rId12"/>
    <p:sldId id="263" r:id="rId13"/>
    <p:sldId id="269" r:id="rId14"/>
    <p:sldId id="273" r:id="rId15"/>
    <p:sldId id="272" r:id="rId16"/>
    <p:sldId id="274" r:id="rId17"/>
    <p:sldId id="275" r:id="rId18"/>
    <p:sldId id="276" r:id="rId19"/>
    <p:sldId id="277" r:id="rId20"/>
    <p:sldId id="279" r:id="rId21"/>
    <p:sldId id="270" r:id="rId22"/>
    <p:sldId id="271" r:id="rId23"/>
    <p:sldId id="278" r:id="rId24"/>
    <p:sldId id="280" r:id="rId25"/>
    <p:sldId id="281" r:id="rId26"/>
    <p:sldId id="282" r:id="rId27"/>
    <p:sldId id="286" r:id="rId28"/>
    <p:sldId id="287" r:id="rId29"/>
    <p:sldId id="296" r:id="rId30"/>
    <p:sldId id="292" r:id="rId31"/>
    <p:sldId id="293" r:id="rId32"/>
    <p:sldId id="294" r:id="rId33"/>
    <p:sldId id="295" r:id="rId34"/>
    <p:sldId id="291" r:id="rId35"/>
    <p:sldId id="284" r:id="rId36"/>
    <p:sldId id="289" r:id="rId37"/>
    <p:sldId id="290" r:id="rId38"/>
    <p:sldId id="285" r:id="rId39"/>
    <p:sldId id="283" r:id="rId40"/>
    <p:sldId id="297" r:id="rId41"/>
    <p:sldId id="298" r:id="rId42"/>
    <p:sldId id="288" r:id="rId43"/>
    <p:sldId id="299" r:id="rId44"/>
    <p:sldId id="303" r:id="rId45"/>
    <p:sldId id="306" r:id="rId46"/>
    <p:sldId id="307" r:id="rId47"/>
    <p:sldId id="304" r:id="rId48"/>
    <p:sldId id="308" r:id="rId49"/>
    <p:sldId id="309" r:id="rId50"/>
    <p:sldId id="310" r:id="rId5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8676-3794-47C6-85E2-BA87E897BA13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4DD7A-5922-4ECC-BFBB-45E7E41BE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8A90F-6922-4FCF-99F0-62C911AB1519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8F04-B41C-4A43-AEC0-B751D2A1D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163.30.123.17/PJETS2/manager/SCP_IRS.aspx?CP_id=933&amp;CO_id=99&amp;CON_id=668&amp;TCP_id=231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01122" cy="3500462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創新教學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en-US" altLang="zh-TW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化教學平台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在教學上的應用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以</a:t>
            </a:r>
            <a:r>
              <a:rPr lang="zh-TW" altLang="en-US" sz="6000" dirty="0">
                <a:solidFill>
                  <a:srgbClr val="FF3300"/>
                </a:solidFill>
                <a:latin typeface="華康超明體" pitchFamily="49" charset="-120"/>
                <a:ea typeface="華康超明體" pitchFamily="49" charset="-120"/>
              </a:rPr>
              <a:t>生活科技科教學</a:t>
            </a:r>
            <a:r>
              <a:rPr lang="zh-TW" altLang="en-US" sz="6000" dirty="0">
                <a:latin typeface="華康超明體" pitchFamily="49" charset="-120"/>
                <a:ea typeface="華康超明體" pitchFamily="49" charset="-120"/>
              </a:rPr>
              <a:t>為例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71451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編製：陳培文</a:t>
            </a:r>
            <a:endParaRPr lang="en-US" altLang="zh-TW" sz="4000" dirty="0" smtClean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2018.10.5</a:t>
            </a:r>
            <a:endParaRPr lang="zh-TW" altLang="en-US" sz="4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老師的教學</a:t>
            </a:r>
            <a: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latin typeface="華康超明體" pitchFamily="49" charset="-120"/>
                <a:ea typeface="華康超明體" pitchFamily="49" charset="-120"/>
              </a:rPr>
              <a:t>與</a:t>
            </a:r>
            <a: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solidFill>
                  <a:srgbClr val="FF3300"/>
                </a:solidFill>
                <a:latin typeface="華康超明體" pitchFamily="49" charset="-120"/>
                <a:ea typeface="華康超明體" pitchFamily="49" charset="-120"/>
              </a:rPr>
              <a:t>學生的學習</a:t>
            </a:r>
            <a: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latin typeface="華康超明體" pitchFamily="49" charset="-120"/>
                <a:ea typeface="華康超明體" pitchFamily="49" charset="-120"/>
              </a:rPr>
              <a:t>誰比較重要？</a:t>
            </a:r>
            <a:endParaRPr lang="zh-TW" altLang="en-US" sz="10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教學？學習？誰重要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名師？明師？教導與指導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學生該「如何」學習？考試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引導教學還是學生自主學習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教學成效？學習成就？分數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越高代表教學成效好？還是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學習成就高？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學習的觀念與態度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>
                <a:latin typeface="華康超明體" pitchFamily="49" charset="-120"/>
                <a:ea typeface="華康超明體" pitchFamily="49" charset="-120"/>
              </a:rPr>
              <a:t>學習是自己的事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>
                <a:latin typeface="華康超明體" pitchFamily="49" charset="-120"/>
                <a:ea typeface="華康超明體" pitchFamily="49" charset="-120"/>
              </a:rPr>
              <a:t>學習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在上課之前就應該開始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做好準備再進教室上課學習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測驗是在發現自己目前的學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習不足與修正。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發現學習問題時該怎麼辦？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en-US" altLang="zh-TW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化教學平台</a:t>
            </a:r>
            <a: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>
                <a:latin typeface="華康超明體" pitchFamily="49" charset="-120"/>
                <a:ea typeface="華康超明體" pitchFamily="49" charset="-120"/>
              </a:rPr>
              <a:t>在教學與學習上的應用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16"/>
          <p:cNvSpPr/>
          <p:nvPr/>
        </p:nvSpPr>
        <p:spPr>
          <a:xfrm>
            <a:off x="285720" y="3929066"/>
            <a:ext cx="6286544" cy="1714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直接在網址列輸入</a:t>
            </a:r>
            <a:endParaRPr lang="en-US" altLang="zh-TW" sz="3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/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http://163.30.123.17/ PJETS2/</a:t>
            </a:r>
          </a:p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按確認或搜尋即可進入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化教學平台</a:t>
            </a:r>
            <a:endParaRPr lang="en-US" altLang="zh-TW" sz="3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000892" y="2214554"/>
            <a:ext cx="1857388" cy="33575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此時會出現一個要求</a:t>
            </a:r>
            <a:endParaRPr lang="en-US" altLang="zh-TW" sz="3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「認證」</a:t>
            </a:r>
            <a:endParaRPr lang="en-US" altLang="zh-TW" sz="3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的網頁</a:t>
            </a:r>
            <a:endParaRPr lang="en-US" altLang="zh-TW" sz="3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/>
            <a:r>
              <a:rPr lang="zh-TW" altLang="en-US" sz="300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，不用管他。</a:t>
            </a:r>
            <a:endParaRPr lang="zh-TW" altLang="en-US" sz="3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00034" y="2071678"/>
            <a:ext cx="1643074" cy="1714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開啟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WIFI</a:t>
            </a:r>
          </a:p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設定</a:t>
            </a:r>
            <a:endParaRPr lang="zh-TW" altLang="en-US" sz="3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1714512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</a:rPr>
              <a:t>如何使用自己的手機</a:t>
            </a:r>
            <a:r>
              <a:rPr lang="en-US" altLang="zh-TW" sz="5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5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</a:rPr>
              <a:t>透過學校熱點上</a:t>
            </a:r>
            <a:r>
              <a:rPr lang="en-US" altLang="zh-TW" sz="5000" dirty="0" smtClean="0"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</a:rPr>
              <a:t>化教學平台</a:t>
            </a:r>
            <a:endParaRPr lang="zh-TW" altLang="en-US" sz="5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643174" y="2071678"/>
            <a:ext cx="1643074" cy="1714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endParaRPr lang="en-US" altLang="zh-TW" sz="3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/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PJHS</a:t>
            </a:r>
          </a:p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熱點</a:t>
            </a:r>
            <a:endParaRPr lang="en-US" altLang="zh-TW" sz="3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786314" y="2071678"/>
            <a:ext cx="1643074" cy="1714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開啟</a:t>
            </a:r>
            <a:endParaRPr lang="en-US" altLang="zh-TW" sz="3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/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GOOGLE</a:t>
            </a:r>
          </a:p>
          <a:p>
            <a:pPr algn="ctr"/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瀏覽器</a:t>
            </a:r>
            <a:endParaRPr lang="en-US" altLang="zh-TW" sz="3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2143108" y="2571744"/>
            <a:ext cx="571504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4286248" y="2571744"/>
            <a:ext cx="571504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6429388" y="2571744"/>
            <a:ext cx="571504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10800000">
            <a:off x="6429388" y="4429132"/>
            <a:ext cx="571504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214282" y="5715016"/>
            <a:ext cx="8715436" cy="9286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進到</a:t>
            </a:r>
            <a:r>
              <a:rPr lang="en-US" altLang="zh-TW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化教學平台後，點選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右上角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的   ，再選擇「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加到主畫面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」，就可以在</a:t>
            </a:r>
            <a:r>
              <a:rPr lang="zh-TW" altLang="en-US" sz="300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主畫面建立「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捷徑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</a:t>
            </a:r>
            <a:endParaRPr lang="en-US" altLang="zh-TW" sz="3000" dirty="0" smtClean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8071" t="6053" r="1196" b="91193"/>
          <a:stretch>
            <a:fillRect/>
          </a:stretch>
        </p:blipFill>
        <p:spPr bwMode="auto">
          <a:xfrm>
            <a:off x="6643702" y="5754704"/>
            <a:ext cx="218074" cy="4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25536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請先登錄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化教學平台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2842" y="1397000"/>
          <a:ext cx="8858316" cy="503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6"/>
                <a:gridCol w="1428760"/>
                <a:gridCol w="1357322"/>
                <a:gridCol w="1643074"/>
                <a:gridCol w="1428760"/>
                <a:gridCol w="1357324"/>
              </a:tblGrid>
              <a:tr h="7189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姓名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帳號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密碼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姓名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帳號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tx1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密碼</a:t>
                      </a:r>
                      <a:endParaRPr lang="zh-TW" altLang="en-US" sz="3600" dirty="0">
                        <a:solidFill>
                          <a:schemeClr val="tx1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189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張立杰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50101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50101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余有勝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50107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50107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</a:tr>
              <a:tr h="7189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杜沛倫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50102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50102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謝宜廷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50108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50108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</a:tr>
              <a:tr h="7189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盧昱燊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50103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50103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劉泰佑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50109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50109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</a:tr>
              <a:tr h="7189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張智超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50104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50104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何淑萍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50110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50110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</a:tr>
              <a:tr h="7189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李宜玲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50105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0000FF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50105</a:t>
                      </a:r>
                      <a:endParaRPr lang="zh-TW" altLang="en-US" sz="3600" dirty="0">
                        <a:solidFill>
                          <a:srgbClr val="0000FF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李國華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50111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50111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</a:tr>
              <a:tr h="7189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張沁全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50106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rgbClr val="FF3300"/>
                          </a:solidFill>
                          <a:latin typeface="華康超明體" pitchFamily="49" charset="-120"/>
                          <a:ea typeface="華康超明體" pitchFamily="49" charset="-120"/>
                        </a:rPr>
                        <a:t>50106</a:t>
                      </a:r>
                      <a:endParaRPr lang="zh-TW" altLang="en-US" sz="3600" dirty="0">
                        <a:solidFill>
                          <a:srgbClr val="FF3300"/>
                        </a:solidFill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華康超明體" pitchFamily="49" charset="-120"/>
                        <a:ea typeface="華康超明體" pitchFamily="49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18" t="18055" r="24219" b="47222"/>
          <a:stretch>
            <a:fillRect/>
          </a:stretch>
        </p:blipFill>
        <p:spPr bwMode="auto">
          <a:xfrm>
            <a:off x="214282" y="1785926"/>
            <a:ext cx="867543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19444" r="82031" b="51389"/>
          <a:stretch>
            <a:fillRect/>
          </a:stretch>
        </p:blipFill>
        <p:spPr bwMode="auto">
          <a:xfrm>
            <a:off x="285719" y="285728"/>
            <a:ext cx="344263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500034" y="1285860"/>
            <a:ext cx="1857388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17969" t="19444" r="12499" b="51389"/>
          <a:stretch>
            <a:fillRect/>
          </a:stretch>
        </p:blipFill>
        <p:spPr bwMode="auto">
          <a:xfrm>
            <a:off x="61169" y="3857628"/>
            <a:ext cx="908283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7429520" y="4786322"/>
            <a:ext cx="1857388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5" idx="5"/>
          </p:cNvCxnSpPr>
          <p:nvPr/>
        </p:nvCxnSpPr>
        <p:spPr>
          <a:xfrm rot="16200000" flipH="1">
            <a:off x="3429736" y="429347"/>
            <a:ext cx="3084091" cy="57727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19444" r="82031" b="51389"/>
          <a:stretch>
            <a:fillRect/>
          </a:stretch>
        </p:blipFill>
        <p:spPr bwMode="auto">
          <a:xfrm>
            <a:off x="285719" y="285728"/>
            <a:ext cx="344263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500034" y="1285860"/>
            <a:ext cx="1857388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17969" t="19444" r="12499" b="51389"/>
          <a:stretch>
            <a:fillRect/>
          </a:stretch>
        </p:blipFill>
        <p:spPr bwMode="auto">
          <a:xfrm>
            <a:off x="61169" y="3857628"/>
            <a:ext cx="908283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7429520" y="4786322"/>
            <a:ext cx="1857388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5" idx="5"/>
          </p:cNvCxnSpPr>
          <p:nvPr/>
        </p:nvCxnSpPr>
        <p:spPr>
          <a:xfrm rot="16200000" flipH="1">
            <a:off x="3429736" y="429347"/>
            <a:ext cx="3084091" cy="57727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請進入「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列印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二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」教學單元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187" t="62500" r="29687" b="18055"/>
          <a:stretch>
            <a:fillRect/>
          </a:stretch>
        </p:blipFill>
        <p:spPr bwMode="auto">
          <a:xfrm>
            <a:off x="71438" y="2876413"/>
            <a:ext cx="8929718" cy="183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7429520" y="3332363"/>
            <a:ext cx="1857388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請先下載簡報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6667" r="47656" b="29166"/>
          <a:stretch>
            <a:fillRect/>
          </a:stretch>
        </p:blipFill>
        <p:spPr bwMode="auto">
          <a:xfrm>
            <a:off x="928662" y="2428868"/>
            <a:ext cx="7215206" cy="419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4071934" y="2500306"/>
            <a:ext cx="1928826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928662" y="6072206"/>
            <a:ext cx="3929090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343" t="41666" r="71875" b="40278"/>
          <a:stretch>
            <a:fillRect/>
          </a:stretch>
        </p:blipFill>
        <p:spPr bwMode="auto">
          <a:xfrm>
            <a:off x="1000100" y="1357298"/>
            <a:ext cx="235745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1571604" y="1500174"/>
            <a:ext cx="857256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39063" t="15278" r="39062" b="75000"/>
          <a:stretch>
            <a:fillRect/>
          </a:stretch>
        </p:blipFill>
        <p:spPr bwMode="auto">
          <a:xfrm>
            <a:off x="4214810" y="1285860"/>
            <a:ext cx="371477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橢圓 9"/>
          <p:cNvSpPr/>
          <p:nvPr/>
        </p:nvSpPr>
        <p:spPr>
          <a:xfrm>
            <a:off x="4143372" y="1643050"/>
            <a:ext cx="1285884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8" idx="6"/>
            <a:endCxn id="10" idx="2"/>
          </p:cNvCxnSpPr>
          <p:nvPr/>
        </p:nvCxnSpPr>
        <p:spPr>
          <a:xfrm>
            <a:off x="2428860" y="1750207"/>
            <a:ext cx="1714512" cy="142876"/>
          </a:xfrm>
          <a:prstGeom prst="straightConnector1">
            <a:avLst/>
          </a:prstGeom>
          <a:ln w="762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5" idx="0"/>
          </p:cNvCxnSpPr>
          <p:nvPr/>
        </p:nvCxnSpPr>
        <p:spPr>
          <a:xfrm rot="16200000" flipH="1">
            <a:off x="4697016" y="2160975"/>
            <a:ext cx="357190" cy="321471"/>
          </a:xfrm>
          <a:prstGeom prst="straightConnector1">
            <a:avLst/>
          </a:prstGeom>
          <a:ln w="762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endCxn id="6" idx="0"/>
          </p:cNvCxnSpPr>
          <p:nvPr/>
        </p:nvCxnSpPr>
        <p:spPr>
          <a:xfrm rot="5400000">
            <a:off x="2411001" y="3482579"/>
            <a:ext cx="3071833" cy="2107420"/>
          </a:xfrm>
          <a:prstGeom prst="straightConnector1">
            <a:avLst/>
          </a:prstGeom>
          <a:ln w="762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課程區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課程說明、課程檔案、課程影音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968" t="30556" r="3125" b="19444"/>
          <a:stretch>
            <a:fillRect/>
          </a:stretch>
        </p:blipFill>
        <p:spPr bwMode="auto">
          <a:xfrm>
            <a:off x="214282" y="2643182"/>
            <a:ext cx="88186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學習進度與內容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於開學前將整個學習的學習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進度與學習內容建置於教學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平台。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學生可提早準備上課需求。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學生可了解教師上課進度與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教學內容。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教學簡報與影音下載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提供教學簡報、相關參考檔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案、教學影音檔案供學生下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載參考學習。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提供學生隨時上網了解學習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進度與需求，不會受到上課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時間的限制。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我的教學策略與期望</a:t>
            </a:r>
            <a:endParaRPr lang="zh-TW" altLang="en-US" sz="6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zh-TW" altLang="en-US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學生自主學習：</a:t>
            </a:r>
            <a:endParaRPr lang="en-US" altLang="zh-TW" sz="48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開放教學簡報、提供教學影片、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提供教學相關資訊。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學生能在上課前，先行觀看上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課資料與相關資訊。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提高學生學習興趣，降低學生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學習阻礙。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作業區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作業上傳區、指定作業區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7969" t="15278" r="3125" b="8333"/>
          <a:stretch>
            <a:fillRect/>
          </a:stretch>
        </p:blipFill>
        <p:spPr bwMode="auto">
          <a:xfrm>
            <a:off x="214282" y="2000240"/>
            <a:ext cx="86582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作業上傳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作業繳交數位化。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學習成果多元化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學習心得</a:t>
            </a: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  報告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zh-TW" altLang="en-US" sz="48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作品檔案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zh-TW" altLang="en-US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成果照片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</a:t>
            </a:r>
            <a:r>
              <a:rPr lang="zh-TW" altLang="en-US" sz="48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影音作業網址連結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zh-TW" altLang="en-US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貢獻度</a:t>
            </a: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  自評互評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指定作業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92500"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課前自主學習：透過技能操作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教學影片的自主學習，在上課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前先行觀看學習。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可透過系統紀錄了解學生觀看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狀況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觀看次數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提供題庫，提升學生相關知識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學習。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試著點看指定教學影片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請進入「</a:t>
            </a:r>
            <a:r>
              <a:rPr lang="en-US" sz="4800" dirty="0" smtClean="0">
                <a:latin typeface="華康超明體" pitchFamily="49" charset="-120"/>
                <a:ea typeface="華康超明體" pitchFamily="49" charset="-120"/>
              </a:rPr>
              <a:t> 3D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列印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二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」單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元「課程內容」 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在指定作業區，任意選擇一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個技能教學影片觀看。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試著傳個檔案到平台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請進入「木工焊接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一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」單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元「課程內容」。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請在「作業上傳區」上傳一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個檔案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可從「下載」資料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夾選擇檔案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765175"/>
            <a:ext cx="8424862" cy="5327650"/>
          </a:xfrm>
        </p:spPr>
        <p:txBody>
          <a:bodyPr/>
          <a:lstStyle/>
          <a:p>
            <a:pPr eaLnBrk="1" hangingPunct="1"/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團體作品評分</a:t>
            </a:r>
            <a:b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貢獻度評量表</a:t>
            </a:r>
            <a:b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計分說明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教師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都是從</a:t>
            </a:r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當學生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開始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在你的學生時期，你最喜歡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800" dirty="0">
                <a:latin typeface="華康超明體" pitchFamily="49" charset="-120"/>
                <a:ea typeface="華康超明體" pitchFamily="49" charset="-120"/>
              </a:rPr>
              <a:t>　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的老師是哪一科的老師？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你喜歡的是老師的教學風格？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800" dirty="0">
                <a:latin typeface="華康超明體" pitchFamily="49" charset="-120"/>
                <a:ea typeface="華康超明體" pitchFamily="49" charset="-120"/>
              </a:rPr>
              <a:t> 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教學方法？教學內容？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你會想像他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她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一樣嗎？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700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團體作品給分標準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8313" y="1916112"/>
            <a:ext cx="835183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4200" dirty="0">
                <a:latin typeface="華康超明體" pitchFamily="49" charset="-120"/>
                <a:ea typeface="華康超明體" pitchFamily="49" charset="-120"/>
              </a:rPr>
              <a:t>    </a:t>
            </a:r>
            <a:r>
              <a:rPr kumimoji="0" lang="zh-TW" altLang="en-US" sz="4200" dirty="0">
                <a:latin typeface="華康超明體" pitchFamily="49" charset="-120"/>
                <a:ea typeface="華康超明體" pitchFamily="49" charset="-120"/>
              </a:rPr>
              <a:t>在團體作品製作過程中，因每個人的</a:t>
            </a:r>
            <a:r>
              <a:rPr kumimoji="0" lang="zh-TW" altLang="en-US" sz="42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能力</a:t>
            </a:r>
            <a:r>
              <a:rPr kumimoji="0" lang="zh-TW" altLang="en-US" sz="4200" dirty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kumimoji="0" lang="zh-TW" altLang="en-US" sz="42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態度</a:t>
            </a:r>
            <a:r>
              <a:rPr kumimoji="0" lang="zh-TW" altLang="en-US" sz="4200" dirty="0">
                <a:latin typeface="華康超明體" pitchFamily="49" charset="-120"/>
                <a:ea typeface="華康超明體" pitchFamily="49" charset="-120"/>
              </a:rPr>
              <a:t>及</a:t>
            </a:r>
            <a:r>
              <a:rPr kumimoji="0" lang="zh-TW" altLang="en-US" sz="42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負責之領域</a:t>
            </a:r>
            <a:r>
              <a:rPr kumimoji="0" lang="zh-TW" altLang="en-US" sz="4200" dirty="0">
                <a:latin typeface="華康超明體" pitchFamily="49" charset="-120"/>
                <a:ea typeface="華康超明體" pitchFamily="49" charset="-120"/>
              </a:rPr>
              <a:t>不同，對該小組的</a:t>
            </a:r>
            <a:r>
              <a:rPr kumimoji="0" lang="zh-TW" altLang="en-US" sz="42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貢獻度</a:t>
            </a:r>
            <a:r>
              <a:rPr kumimoji="0" lang="zh-TW" altLang="en-US" sz="4200" dirty="0">
                <a:latin typeface="華康超明體" pitchFamily="49" charset="-120"/>
                <a:ea typeface="華康超明體" pitchFamily="49" charset="-120"/>
              </a:rPr>
              <a:t>絕對不會相同。雖然每個人的他人表現的觀察或有不同，但應不會有太大的差異。因此在團體作品中，我們將採</a:t>
            </a:r>
            <a:r>
              <a:rPr kumimoji="0" lang="zh-TW" altLang="en-US" sz="42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貢獻度自評方式</a:t>
            </a:r>
            <a:r>
              <a:rPr kumimoji="0" lang="zh-TW" altLang="en-US" sz="4200" dirty="0">
                <a:latin typeface="華康超明體" pitchFamily="49" charset="-120"/>
                <a:ea typeface="華康超明體" pitchFamily="49" charset="-120"/>
              </a:rPr>
              <a:t>給予評分。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1008063"/>
          </a:xfrm>
        </p:spPr>
        <p:txBody>
          <a:bodyPr/>
          <a:lstStyle/>
          <a:p>
            <a:pPr eaLnBrk="1" hangingPunct="1"/>
            <a:r>
              <a:rPr lang="zh-TW" altLang="en-US" sz="5600" smtClean="0">
                <a:solidFill>
                  <a:srgbClr val="FF3300"/>
                </a:solidFill>
                <a:latin typeface="華康超明體" pitchFamily="49" charset="-120"/>
                <a:ea typeface="華康超明體" pitchFamily="49" charset="-120"/>
              </a:rPr>
              <a:t>貢獻度自評表給分規範</a:t>
            </a:r>
          </a:p>
        </p:txBody>
      </p:sp>
      <p:sp>
        <p:nvSpPr>
          <p:cNvPr id="4099" name="Rectangle 74"/>
          <p:cNvSpPr>
            <a:spLocks noChangeArrowheads="1"/>
          </p:cNvSpPr>
          <p:nvPr/>
        </p:nvSpPr>
        <p:spPr bwMode="auto">
          <a:xfrm>
            <a:off x="250825" y="1417638"/>
            <a:ext cx="86423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該組得分最高者，可取得最高分，其餘</a:t>
            </a:r>
            <a:r>
              <a:rPr lang="en-US" altLang="zh-TW" sz="3600" dirty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3600" dirty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　組員將根據總分之高低，換算其得分，</a:t>
            </a:r>
            <a:r>
              <a:rPr lang="en-US" altLang="zh-TW" sz="3600" dirty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3600" dirty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　請務必依每個人之表現給分。</a:t>
            </a:r>
          </a:p>
          <a:p>
            <a:r>
              <a:rPr kumimoji="0"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給分不得有相同者</a:t>
            </a: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，採用</a:t>
            </a:r>
            <a:r>
              <a:rPr lang="en-US" altLang="zh-TW" sz="3600" dirty="0"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化教學平台上</a:t>
            </a:r>
            <a:r>
              <a:rPr lang="en-US" altLang="zh-TW" sz="3600" dirty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3600" dirty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　網登錄給分，並且必須給予</a:t>
            </a:r>
            <a:r>
              <a:rPr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25</a:t>
            </a:r>
            <a:r>
              <a:rPr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字以內的</a:t>
            </a:r>
            <a:r>
              <a:rPr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　評語</a:t>
            </a: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，評語須說明給分之標準及優缺點。 </a:t>
            </a:r>
          </a:p>
          <a:p>
            <a:r>
              <a:rPr kumimoji="0"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kumimoji="0" lang="zh-TW" altLang="en-US" sz="3600" dirty="0">
                <a:latin typeface="華康超明體" pitchFamily="49" charset="-120"/>
                <a:ea typeface="華康超明體" pitchFamily="49" charset="-120"/>
              </a:rPr>
              <a:t>登</a:t>
            </a: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錄分數時間期限僅開放</a:t>
            </a:r>
            <a:r>
              <a:rPr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兩天</a:t>
            </a: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，兩天內</a:t>
            </a:r>
            <a:r>
              <a:rPr lang="en-US" altLang="zh-TW" sz="3600" dirty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3600" dirty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　無故未登錄者，視同放棄評分權。</a:t>
            </a:r>
            <a:r>
              <a:rPr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若整</a:t>
            </a:r>
            <a:r>
              <a:rPr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　組皆未登錄者，該組成績以零分計算</a:t>
            </a: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496300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7000" smtClean="0">
                <a:solidFill>
                  <a:srgbClr val="FF3300"/>
                </a:solidFill>
                <a:latin typeface="華康超明體" pitchFamily="49" charset="-120"/>
                <a:ea typeface="華康超明體" pitchFamily="49" charset="-120"/>
              </a:rPr>
              <a:t>貢獻度轉換成績計算</a:t>
            </a:r>
          </a:p>
        </p:txBody>
      </p:sp>
      <p:graphicFrame>
        <p:nvGraphicFramePr>
          <p:cNvPr id="51274" name="Group 74"/>
          <p:cNvGraphicFramePr>
            <a:graphicFrameLocks noGrp="1"/>
          </p:cNvGraphicFramePr>
          <p:nvPr/>
        </p:nvGraphicFramePr>
        <p:xfrm>
          <a:off x="539750" y="1341438"/>
          <a:ext cx="7993063" cy="4389120"/>
        </p:xfrm>
        <a:graphic>
          <a:graphicData uri="http://schemas.openxmlformats.org/drawingml/2006/table">
            <a:tbl>
              <a:tblPr/>
              <a:tblGrid>
                <a:gridCol w="814388"/>
                <a:gridCol w="1487487"/>
                <a:gridCol w="1422400"/>
                <a:gridCol w="1422400"/>
                <a:gridCol w="1423988"/>
                <a:gridCol w="1422400"/>
              </a:tblGrid>
              <a:tr h="180975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             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被評分者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華康中圓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                 座號與姓名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評分者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華康中圓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座號與姓名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小叮噹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大  雄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胖  虎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ㄚ  福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Impact" pitchFamily="34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小叮噹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13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Impact" pitchFamily="34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大  雄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25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Impact" pitchFamily="34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胖  虎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37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Impact" pitchFamily="34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ㄚ  福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總   分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小組得分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80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Impact" pitchFamily="34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4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中圓體" pitchFamily="49" charset="-120"/>
                          <a:cs typeface="Times New Roman" pitchFamily="18" charset="0"/>
                        </a:rPr>
                        <a:t>此單元個人分數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圓體" pitchFamily="49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mpact" pitchFamily="34" charset="0"/>
                          <a:ea typeface="華康中圓體" pitchFamily="49" charset="-120"/>
                          <a:cs typeface="Times New Roman" pitchFamily="18" charset="0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90" name="Text Box 362"/>
          <p:cNvSpPr txBox="1">
            <a:spLocks noChangeArrowheads="1"/>
          </p:cNvSpPr>
          <p:nvPr/>
        </p:nvSpPr>
        <p:spPr bwMode="auto">
          <a:xfrm>
            <a:off x="495300" y="5805488"/>
            <a:ext cx="818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30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個人得分</a:t>
            </a:r>
            <a:r>
              <a:rPr lang="en-US" altLang="zh-TW" sz="30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=</a:t>
            </a:r>
            <a:r>
              <a:rPr lang="zh-TW" altLang="en-US" sz="30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小組得分</a:t>
            </a:r>
            <a:r>
              <a:rPr lang="en-US" altLang="zh-TW" sz="30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X(</a:t>
            </a:r>
            <a:r>
              <a:rPr lang="zh-TW" altLang="en-US" sz="30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個人總分</a:t>
            </a:r>
            <a:r>
              <a:rPr lang="en-US" altLang="zh-TW" sz="30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/</a:t>
            </a:r>
            <a:r>
              <a:rPr lang="zh-TW" altLang="en-US" sz="30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最高總分</a:t>
            </a:r>
            <a:r>
              <a:rPr lang="en-US" altLang="zh-TW" sz="30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)</a:t>
            </a:r>
          </a:p>
          <a:p>
            <a:pPr algn="ctr"/>
            <a:r>
              <a:rPr kumimoji="0" lang="zh-TW" altLang="en-US" sz="30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要注意分數差距，不是越高分的人得分越高喔！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333375"/>
            <a:ext cx="8786812" cy="1008063"/>
          </a:xfrm>
        </p:spPr>
        <p:txBody>
          <a:bodyPr/>
          <a:lstStyle/>
          <a:p>
            <a:pPr eaLnBrk="1" hangingPunct="1"/>
            <a:r>
              <a:rPr lang="zh-TW" altLang="en-US" sz="5600" smtClean="0">
                <a:solidFill>
                  <a:srgbClr val="FF3300"/>
                </a:solidFill>
                <a:latin typeface="華康超明體" pitchFamily="49" charset="-120"/>
                <a:ea typeface="華康超明體" pitchFamily="49" charset="-120"/>
              </a:rPr>
              <a:t>貢獻度自評表給分注意事項</a:t>
            </a:r>
          </a:p>
        </p:txBody>
      </p:sp>
      <p:sp>
        <p:nvSpPr>
          <p:cNvPr id="6147" name="Rectangle 74"/>
          <p:cNvSpPr>
            <a:spLocks noChangeArrowheads="1"/>
          </p:cNvSpPr>
          <p:nvPr/>
        </p:nvSpPr>
        <p:spPr bwMode="auto">
          <a:xfrm>
            <a:off x="250825" y="1417638"/>
            <a:ext cx="86423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如果每一個人都很認真地為團隊付出，</a:t>
            </a:r>
            <a:r>
              <a:rPr lang="en-US" altLang="zh-TW" sz="3600" dirty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3600" dirty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3600" dirty="0">
                <a:latin typeface="華康超明體" pitchFamily="49" charset="-120"/>
                <a:ea typeface="華康超明體" pitchFamily="49" charset="-120"/>
              </a:rPr>
              <a:t>　給分時請盡量不要</a:t>
            </a:r>
            <a:r>
              <a:rPr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拉開太大的差距。</a:t>
            </a:r>
            <a:endParaRPr lang="zh-TW" altLang="en-US" sz="3600" dirty="0">
              <a:latin typeface="華康超明體" pitchFamily="49" charset="-120"/>
              <a:ea typeface="華康超明體" pitchFamily="49" charset="-120"/>
            </a:endParaRPr>
          </a:p>
          <a:p>
            <a:r>
              <a:rPr kumimoji="0"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kumimoji="0" lang="zh-TW" altLang="en-US" sz="3600" dirty="0">
                <a:latin typeface="華康超明體" pitchFamily="49" charset="-120"/>
                <a:ea typeface="華康超明體" pitchFamily="49" charset="-120"/>
              </a:rPr>
              <a:t>如果有人</a:t>
            </a:r>
            <a:r>
              <a:rPr kumimoji="0"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不努力、不配合，</a:t>
            </a:r>
            <a:r>
              <a:rPr kumimoji="0" lang="zh-TW" altLang="en-US" sz="3600" dirty="0">
                <a:latin typeface="華康超明體" pitchFamily="49" charset="-120"/>
                <a:ea typeface="華康超明體" pitchFamily="49" charset="-120"/>
              </a:rPr>
              <a:t>可給予</a:t>
            </a:r>
            <a:r>
              <a:rPr kumimoji="0"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應得</a:t>
            </a:r>
            <a:r>
              <a:rPr kumimoji="0"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kumimoji="0"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kumimoji="0"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　的分數</a:t>
            </a:r>
            <a:r>
              <a:rPr kumimoji="0"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(</a:t>
            </a:r>
            <a:r>
              <a:rPr kumimoji="0"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低分</a:t>
            </a:r>
            <a:r>
              <a:rPr kumimoji="0"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)</a:t>
            </a:r>
            <a:r>
              <a:rPr kumimoji="0"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kumimoji="0" lang="zh-TW" altLang="en-US" sz="3600" dirty="0">
                <a:latin typeface="華康超明體" pitchFamily="49" charset="-120"/>
                <a:ea typeface="華康超明體" pitchFamily="49" charset="-120"/>
              </a:rPr>
              <a:t>其他人的分數</a:t>
            </a:r>
            <a:r>
              <a:rPr kumimoji="0"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差異不要</a:t>
            </a:r>
            <a:r>
              <a:rPr kumimoji="0"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kumimoji="0"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kumimoji="0"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　太大。</a:t>
            </a:r>
            <a:endParaRPr kumimoji="0" lang="en-US" altLang="zh-TW" sz="36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kumimoji="0"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kumimoji="0" lang="zh-TW" altLang="en-US" sz="3600" dirty="0">
                <a:latin typeface="華康超明體" pitchFamily="49" charset="-120"/>
                <a:ea typeface="華康超明體" pitchFamily="49" charset="-120"/>
              </a:rPr>
              <a:t>如果不付出又故意將別人的分數打低，</a:t>
            </a:r>
            <a:r>
              <a:rPr kumimoji="0" lang="en-US" altLang="zh-TW" sz="3600" dirty="0">
                <a:latin typeface="華康超明體" pitchFamily="49" charset="-120"/>
                <a:ea typeface="華康超明體" pitchFamily="49" charset="-120"/>
              </a:rPr>
              <a:t/>
            </a:r>
            <a:br>
              <a:rPr kumimoji="0" lang="en-US" altLang="zh-TW" sz="3600" dirty="0">
                <a:latin typeface="華康超明體" pitchFamily="49" charset="-120"/>
                <a:ea typeface="華康超明體" pitchFamily="49" charset="-120"/>
              </a:rPr>
            </a:br>
            <a:r>
              <a:rPr kumimoji="0" lang="zh-TW" altLang="en-US" sz="3600" dirty="0">
                <a:latin typeface="華康超明體" pitchFamily="49" charset="-120"/>
                <a:ea typeface="華康超明體" pitchFamily="49" charset="-120"/>
              </a:rPr>
              <a:t>　把自己的分數打高，</a:t>
            </a:r>
            <a:r>
              <a:rPr kumimoji="0"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則取消其評分。</a:t>
            </a:r>
            <a:endParaRPr kumimoji="0" lang="en-US" altLang="zh-TW" sz="36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kumimoji="0" lang="en-US" altLang="zh-TW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kumimoji="0" lang="zh-TW" altLang="en-US" sz="3600" dirty="0">
                <a:latin typeface="華康超明體" pitchFamily="49" charset="-120"/>
                <a:ea typeface="華康超明體" pitchFamily="49" charset="-120"/>
              </a:rPr>
              <a:t>評分差距越大，分數的差距就會越大，</a:t>
            </a:r>
            <a:r>
              <a:rPr kumimoji="0" lang="en-US" altLang="zh-TW" sz="3600" dirty="0">
                <a:latin typeface="華康超明體" pitchFamily="49" charset="-120"/>
                <a:ea typeface="華康超明體" pitchFamily="49" charset="-120"/>
              </a:rPr>
              <a:t/>
            </a:r>
            <a:br>
              <a:rPr kumimoji="0" lang="en-US" altLang="zh-TW" sz="3600" dirty="0">
                <a:latin typeface="華康超明體" pitchFamily="49" charset="-120"/>
                <a:ea typeface="華康超明體" pitchFamily="49" charset="-120"/>
              </a:rPr>
            </a:br>
            <a:r>
              <a:rPr kumimoji="0" lang="zh-TW" altLang="en-US" sz="3600" dirty="0">
                <a:latin typeface="華康超明體" pitchFamily="49" charset="-120"/>
                <a:ea typeface="華康超明體" pitchFamily="49" charset="-120"/>
              </a:rPr>
              <a:t>　評分時請務必謹慎，</a:t>
            </a:r>
            <a:r>
              <a:rPr kumimoji="0" lang="zh-TW" altLang="en-US" sz="36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送出後不可更改。</a:t>
            </a:r>
            <a:endParaRPr lang="zh-TW" altLang="en-US" sz="36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試著做做看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貢獻度自評互評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21484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請進入「室內配線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三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」單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元「課程內容」。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請在「作業上傳區」點選「室內配線貢獻度評量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_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中央大學」填寫分數與評與。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我的教學策略與期望</a:t>
            </a:r>
            <a:endParaRPr lang="zh-TW" altLang="en-US" sz="6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97207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zh-TW" altLang="en-US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透過「作業上傳區」，我希望能</a:t>
            </a:r>
            <a:endParaRPr lang="en-US" altLang="zh-TW" sz="48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讓學習成果多元化。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學生自行規畫學習歷程檔案內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容資料。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透過貢獻度自評互評，達成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「情意」教學目標。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我的教學策略與期望</a:t>
            </a:r>
            <a:endParaRPr lang="zh-TW" altLang="en-US" sz="6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07209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zh-TW" altLang="en-US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透過「指定作業區」，我希望能</a:t>
            </a:r>
            <a:endParaRPr lang="en-US" altLang="zh-TW" sz="48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改進技能學習教學方法。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人人都有一位數位教學教師。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學習不受時間與場域限制。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學生可透過自己的手機自主學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習。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我的教學策略與期望</a:t>
            </a:r>
            <a:endParaRPr lang="zh-TW" altLang="en-US" sz="6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214446"/>
            <a:ext cx="8786874" cy="564355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zh-TW" altLang="en-US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透過「指定作業區」，我希望能</a:t>
            </a:r>
            <a:endParaRPr lang="en-US" altLang="zh-TW" sz="48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差異化學習：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學生可根據學生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的學習差異與能力，自行規畫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學習進度與數量。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6.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學生在現場操作時，也能透過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影片教學，邊看邊學，自行掌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控學習速度與進度。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課後練習區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214423"/>
            <a:ext cx="8786874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題庫線上測驗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969" t="20833" r="35937" b="63889"/>
          <a:stretch>
            <a:fillRect/>
          </a:stretch>
        </p:blipFill>
        <p:spPr bwMode="auto">
          <a:xfrm>
            <a:off x="500034" y="2285992"/>
            <a:ext cx="804651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142844" y="4000504"/>
            <a:ext cx="8786874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超明體" pitchFamily="49" charset="-120"/>
                <a:ea typeface="華康超明體" pitchFamily="49" charset="-120"/>
                <a:cs typeface="+mn-cs"/>
              </a:rPr>
              <a:t>IRS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超明體" pitchFamily="49" charset="-120"/>
                <a:ea typeface="華康超明體" pitchFamily="49" charset="-120"/>
                <a:cs typeface="+mn-cs"/>
              </a:rPr>
              <a:t>及時反饋系統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超明體" pitchFamily="49" charset="-120"/>
              <a:ea typeface="華康超明體" pitchFamily="49" charset="-120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7969" t="27778" r="34375" b="55555"/>
          <a:stretch>
            <a:fillRect/>
          </a:stretch>
        </p:blipFill>
        <p:spPr bwMode="auto">
          <a:xfrm>
            <a:off x="571472" y="5000636"/>
            <a:ext cx="79891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課後練習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透過「線上測驗」強化學生「認知」學習。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透過「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IRS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」立即回饋系統，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了解學生課前準備狀況，並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能針對學生準備不足部分進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行說明及教學。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當老師的第一步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你的教學目標？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你的教學設計？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你的教學方法？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你的教學策略？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你的教學成果？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試著做一次線上測驗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請進入「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列印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二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」單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元「課程內容」。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請在「課後練習區」選擇「第三章營建科技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_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中央大學」進行線上測驗。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試著做一次</a:t>
            </a:r>
            <a:r>
              <a:rPr lang="en-US" altLang="zh-TW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IRS</a:t>
            </a:r>
            <a:r>
              <a:rPr lang="zh-TW" altLang="en-US" sz="6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測驗</a:t>
            </a:r>
            <a:endParaRPr lang="zh-TW" altLang="en-US" sz="6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請進入「木工焊接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一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」單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元「課程內容」。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請在「課後練習區」選擇「</a:t>
            </a:r>
            <a:r>
              <a:rPr lang="en-US" sz="4800" b="1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 IRS(501) 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」進行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IRS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測驗。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請點選「</a:t>
            </a:r>
            <a:r>
              <a:rPr lang="zh-TW" altLang="en-US" sz="48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藍色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」的日期時間，會出現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1-5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的按鈕，即可作答。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我的教學策略與期望</a:t>
            </a:r>
            <a:endParaRPr lang="zh-TW" altLang="en-US" sz="6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改進技能學習教學方法。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人人都有一位數位教學教師。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學習不受時間與場域限制。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學生可透過自己的手機自主學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習。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48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差異化學習：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可根據學生的學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習效能，自行規畫學習進度與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數量。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765175"/>
            <a:ext cx="8424862" cy="5327650"/>
          </a:xfrm>
        </p:spPr>
        <p:txBody>
          <a:bodyPr/>
          <a:lstStyle/>
          <a:p>
            <a:pPr eaLnBrk="1" hangingPunct="1"/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觀課課程與</a:t>
            </a:r>
            <a:r>
              <a:rPr lang="en-US" altLang="zh-TW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觀課重點說明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列印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一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教學方式：講述、操作示範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教學內容：教授網路建模軟體</a:t>
            </a:r>
            <a:r>
              <a:rPr lang="en-US" altLang="zh-TW" dirty="0" err="1" smtClean="0">
                <a:latin typeface="華康超明體" pitchFamily="49" charset="-120"/>
                <a:ea typeface="華康超明體" pitchFamily="49" charset="-120"/>
              </a:rPr>
              <a:t>TinkerCad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，並透過示範操作，讓學生學會簡易設計技巧。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設備：兩人共同使用一台筆電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交代作業，並於下周前完成，準備列印。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下週課前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預習：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教學影片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)</a:t>
            </a:r>
            <a:endParaRPr lang="zh-TW" altLang="en-US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  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09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匯出模型、</a:t>
            </a:r>
            <a:r>
              <a:rPr lang="en-US" altLang="zh-TW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切片軟體操作說明、認識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印表機、如何更換列印材料、如何列印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模型、拆下列印完成的模型、如何掛上金屬環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扣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  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題庫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第三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章營建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科技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6.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觀課重點：學生學習態度、學生問題解決、教學時間掌控。 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木工焊接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一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教學方式：以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IRS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測驗了解學生課前準備狀況，並將各組學生在行分為木工與焊接兩組，立即進行操作練習。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教學內容：在學生先行觀看教學影片後，讓學生能立即進入實際操作，並針對個人問題逐一指導。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測驗：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木工與焊接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IRS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測驗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設備：線鋸機、鑽床、電烙鐵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作業：上傳名牌鑰匙圈作品照片檔。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6.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指定作業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：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題庫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sym typeface="Wingdings" pitchFamily="2" charset="2"/>
              </a:rPr>
              <a:t>)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第四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章運輸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科技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7.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觀課重點：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IRS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在教學上的應用，學生分組操作、學生安全規範、學生問題解決、技能領域教學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橋樑建築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一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5007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教學方式：講述教學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建築與橋梁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、操作示範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橋梁設計軟體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教學內容：利用簡報簡單講述建築與橋樑的知識，並透過橋梁設計軟體的示範操作，讓學生練習軟體的應用。說明下週考試規定，以及團體作業操作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在木工焊接三單元課程的指定作業中已放置橋梁操作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01-05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以及工具操作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04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的教學影片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測驗：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第五章傳播科技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設備：筆電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每組一台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、雷射印表機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列印小組設計圖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作業：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木工鑰匙圈作品照片上傳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6.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觀課重點：學生分組操作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觀課前的準備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觀看上課前一週與上課當週的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E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化教學平台內容，以便了解課程教學進行的方式。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對相關課程教學，擬出觀課的重點，以及想探討的問題。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觀課中的工作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觀察教師上課的方式，記錄其優點與缺點。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對課程進行中，紀錄有疑惑的問題。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觀察學生的學習狀況，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記錄其優點與缺點。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觀課後的任務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與指導教授或授課教師討論觀課時發現的優點、缺點、問題。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列出自己授課時，應加強或避免的教學注意事項。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寫一篇觀課心得。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教學目標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課綱的指標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學生的需求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教師的期望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對未來的影響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zh-TW" altLang="en-US" sz="12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報告結束</a:t>
            </a:r>
            <a:r>
              <a:rPr lang="en-US" altLang="zh-TW" sz="12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2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2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謝謝聆聽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6000" dirty="0" smtClean="0">
                <a:solidFill>
                  <a:srgbClr val="FF3300"/>
                </a:solidFill>
                <a:latin typeface="華康超明體" pitchFamily="49" charset="-120"/>
                <a:ea typeface="華康超明體" pitchFamily="49" charset="-120"/>
              </a:rPr>
              <a:t>再來就看你們的表現囉</a:t>
            </a:r>
            <a:endParaRPr lang="zh-TW" altLang="en-US" sz="6000" dirty="0">
              <a:solidFill>
                <a:srgbClr val="FF33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教學設計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教科書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>
                <a:latin typeface="華康超明體" pitchFamily="49" charset="-120"/>
                <a:ea typeface="華康超明體" pitchFamily="49" charset="-120"/>
              </a:rPr>
              <a:t>參考書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循「序」漸進？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進度？教完？教會？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時間的控制？時間不夠用？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教學方法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教學方法的運用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老師「講」的好→講光抄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這個會考→背多分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「技能」教學該如何教？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「情意」在課程中的融入？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教學策略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學生會想學嗎？引起動機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獎勵？懲罰？刺激學習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分組教學？競爭與合作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800" dirty="0">
                <a:latin typeface="華康超明體" pitchFamily="49" charset="-120"/>
                <a:ea typeface="華康超明體" pitchFamily="49" charset="-120"/>
              </a:rPr>
              <a:t>自主學習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？學生主動學習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5.</a:t>
            </a:r>
            <a:r>
              <a:rPr lang="zh-TW" altLang="en-US" sz="4800" dirty="0">
                <a:latin typeface="華康超明體" pitchFamily="49" charset="-120"/>
                <a:ea typeface="華康超明體" pitchFamily="49" charset="-120"/>
              </a:rPr>
              <a:t>考試越多越好？評量的應用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教學成果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/>
          </a:bodyPr>
          <a:lstStyle/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1.90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分與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60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分誰的進步比較多？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只有考試才能看出學生的學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習成效？多元評量的運用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800" dirty="0">
                <a:latin typeface="華康超明體" pitchFamily="49" charset="-120"/>
                <a:ea typeface="華康超明體" pitchFamily="49" charset="-120"/>
              </a:rPr>
              <a:t>成功與失敗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？學習的過程</a:t>
            </a:r>
            <a:endParaRPr lang="en-US" altLang="zh-TW" sz="48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>
              <a:buNone/>
            </a:pP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4800" dirty="0">
                <a:latin typeface="華康超明體" pitchFamily="49" charset="-120"/>
                <a:ea typeface="華康超明體" pitchFamily="49" charset="-120"/>
              </a:rPr>
              <a:t>學習的結果應該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符合一致的標</a:t>
            </a:r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  準</a:t>
            </a:r>
            <a:r>
              <a:rPr lang="zh-TW" altLang="en-US" sz="4800" dirty="0">
                <a:latin typeface="華康超明體" pitchFamily="49" charset="-120"/>
                <a:ea typeface="華康超明體" pitchFamily="49" charset="-120"/>
              </a:rPr>
              <a:t>？差異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化教學與學習</a:t>
            </a:r>
            <a:endParaRPr lang="zh-TW" altLang="en-US" sz="4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1653</Words>
  <Application>Microsoft Office PowerPoint</Application>
  <PresentationFormat>如螢幕大小 (4:3)</PresentationFormat>
  <Paragraphs>280</Paragraphs>
  <Slides>50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1" baseType="lpstr">
      <vt:lpstr>Office 佈景主題</vt:lpstr>
      <vt:lpstr>創新教學-E化教學平台在教學上的應用 以生活科技科教學為例</vt:lpstr>
      <vt:lpstr>請先下載簡報</vt:lpstr>
      <vt:lpstr>教師-都是從當學生開始</vt:lpstr>
      <vt:lpstr>當老師的第一步</vt:lpstr>
      <vt:lpstr>教學目標</vt:lpstr>
      <vt:lpstr>教學設計</vt:lpstr>
      <vt:lpstr>教學方法</vt:lpstr>
      <vt:lpstr>教學策略</vt:lpstr>
      <vt:lpstr>教學成果</vt:lpstr>
      <vt:lpstr>老師的教學 與 學生的學習 誰比較重要？</vt:lpstr>
      <vt:lpstr>教學？學習？誰重要</vt:lpstr>
      <vt:lpstr>學習的觀念與態度</vt:lpstr>
      <vt:lpstr>E化教學平台 在教學與學習上的應用</vt:lpstr>
      <vt:lpstr>如何使用自己的手機 透過學校熱點上E化教學平台</vt:lpstr>
      <vt:lpstr>請先登錄E化教學平台</vt:lpstr>
      <vt:lpstr>投影片 16</vt:lpstr>
      <vt:lpstr>投影片 17</vt:lpstr>
      <vt:lpstr>投影片 18</vt:lpstr>
      <vt:lpstr>投影片 19</vt:lpstr>
      <vt:lpstr>課程區</vt:lpstr>
      <vt:lpstr>學習進度與內容</vt:lpstr>
      <vt:lpstr>教學簡報與影音下載</vt:lpstr>
      <vt:lpstr>我的教學策略與期望</vt:lpstr>
      <vt:lpstr>作業區</vt:lpstr>
      <vt:lpstr>作業上傳</vt:lpstr>
      <vt:lpstr>指定作業</vt:lpstr>
      <vt:lpstr>試著點看指定教學影片</vt:lpstr>
      <vt:lpstr>試著傳個檔案到平台</vt:lpstr>
      <vt:lpstr>團體作品評分 貢獻度評量表 計分說明</vt:lpstr>
      <vt:lpstr>團體作品給分標準</vt:lpstr>
      <vt:lpstr>貢獻度自評表給分規範</vt:lpstr>
      <vt:lpstr>貢獻度轉換成績計算</vt:lpstr>
      <vt:lpstr>貢獻度自評表給分注意事項</vt:lpstr>
      <vt:lpstr>試著做做看 貢獻度自評互評</vt:lpstr>
      <vt:lpstr>我的教學策略與期望</vt:lpstr>
      <vt:lpstr>我的教學策略與期望</vt:lpstr>
      <vt:lpstr>我的教學策略與期望</vt:lpstr>
      <vt:lpstr>課後練習區</vt:lpstr>
      <vt:lpstr>課後練習</vt:lpstr>
      <vt:lpstr>試著做一次線上測驗</vt:lpstr>
      <vt:lpstr>試著做一次IRS測驗</vt:lpstr>
      <vt:lpstr>我的教學策略與期望</vt:lpstr>
      <vt:lpstr>觀課課程與 觀課重點說明</vt:lpstr>
      <vt:lpstr>3D列印(一)</vt:lpstr>
      <vt:lpstr>木工焊接(一)</vt:lpstr>
      <vt:lpstr>橋樑建築(一)</vt:lpstr>
      <vt:lpstr>觀課前的準備</vt:lpstr>
      <vt:lpstr>觀課中的工作</vt:lpstr>
      <vt:lpstr>觀課後的任務</vt:lpstr>
      <vt:lpstr>報告結束 謝謝聆聽 再來就看你們的表現囉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創新教學-E化教學平台在教學上的應用以生活科技科教學為例</dc:title>
  <dc:creator>ASUS</dc:creator>
  <cp:lastModifiedBy>USER</cp:lastModifiedBy>
  <cp:revision>16</cp:revision>
  <dcterms:created xsi:type="dcterms:W3CDTF">2018-10-04T11:07:37Z</dcterms:created>
  <dcterms:modified xsi:type="dcterms:W3CDTF">2018-10-05T03:58:41Z</dcterms:modified>
</cp:coreProperties>
</file>