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1241" y="-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B74A7-E120-458F-A5AD-1A2E3E029137}" type="datetimeFigureOut">
              <a:rPr lang="zh-TW" altLang="en-US" smtClean="0"/>
              <a:pPr/>
              <a:t>2018/8/30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152B9-6C24-4931-93A3-136440B2688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B74A7-E120-458F-A5AD-1A2E3E029137}" type="datetimeFigureOut">
              <a:rPr lang="zh-TW" altLang="en-US" smtClean="0"/>
              <a:pPr/>
              <a:t>2018/8/30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152B9-6C24-4931-93A3-136440B2688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B74A7-E120-458F-A5AD-1A2E3E029137}" type="datetimeFigureOut">
              <a:rPr lang="zh-TW" altLang="en-US" smtClean="0"/>
              <a:pPr/>
              <a:t>2018/8/30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152B9-6C24-4931-93A3-136440B2688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B74A7-E120-458F-A5AD-1A2E3E029137}" type="datetimeFigureOut">
              <a:rPr lang="zh-TW" altLang="en-US" smtClean="0"/>
              <a:pPr/>
              <a:t>2018/8/30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152B9-6C24-4931-93A3-136440B2688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B74A7-E120-458F-A5AD-1A2E3E029137}" type="datetimeFigureOut">
              <a:rPr lang="zh-TW" altLang="en-US" smtClean="0"/>
              <a:pPr/>
              <a:t>2018/8/30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152B9-6C24-4931-93A3-136440B2688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B74A7-E120-458F-A5AD-1A2E3E029137}" type="datetimeFigureOut">
              <a:rPr lang="zh-TW" altLang="en-US" smtClean="0"/>
              <a:pPr/>
              <a:t>2018/8/30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152B9-6C24-4931-93A3-136440B2688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B74A7-E120-458F-A5AD-1A2E3E029137}" type="datetimeFigureOut">
              <a:rPr lang="zh-TW" altLang="en-US" smtClean="0"/>
              <a:pPr/>
              <a:t>2018/8/30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152B9-6C24-4931-93A3-136440B2688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B74A7-E120-458F-A5AD-1A2E3E029137}" type="datetimeFigureOut">
              <a:rPr lang="zh-TW" altLang="en-US" smtClean="0"/>
              <a:pPr/>
              <a:t>2018/8/30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152B9-6C24-4931-93A3-136440B2688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B74A7-E120-458F-A5AD-1A2E3E029137}" type="datetimeFigureOut">
              <a:rPr lang="zh-TW" altLang="en-US" smtClean="0"/>
              <a:pPr/>
              <a:t>2018/8/30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152B9-6C24-4931-93A3-136440B2688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B74A7-E120-458F-A5AD-1A2E3E029137}" type="datetimeFigureOut">
              <a:rPr lang="zh-TW" altLang="en-US" smtClean="0"/>
              <a:pPr/>
              <a:t>2018/8/30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152B9-6C24-4931-93A3-136440B2688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B74A7-E120-458F-A5AD-1A2E3E029137}" type="datetimeFigureOut">
              <a:rPr lang="zh-TW" altLang="en-US" smtClean="0"/>
              <a:pPr/>
              <a:t>2018/8/30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152B9-6C24-4931-93A3-136440B2688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0B74A7-E120-458F-A5AD-1A2E3E029137}" type="datetimeFigureOut">
              <a:rPr lang="zh-TW" altLang="en-US" smtClean="0"/>
              <a:pPr/>
              <a:t>2018/8/30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C152B9-6C24-4931-93A3-136440B2688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zh-TW" altLang="en-US" sz="10000" dirty="0" smtClean="0">
                <a:latin typeface="華康超明體" pitchFamily="49" charset="-120"/>
                <a:ea typeface="華康超明體" pitchFamily="49" charset="-120"/>
              </a:rPr>
              <a:t>簡易手機架</a:t>
            </a:r>
            <a:endParaRPr lang="zh-TW" altLang="en-US" sz="10000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428604"/>
            <a:ext cx="8401080" cy="585791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步驟一</a:t>
            </a:r>
            <a:endParaRPr lang="en-US" altLang="zh-TW" sz="4000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選擇一個</a:t>
            </a:r>
            <a:r>
              <a:rPr lang="en-US" altLang="zh-TW" sz="4000" dirty="0" smtClean="0">
                <a:latin typeface="華康超明體" pitchFamily="49" charset="-120"/>
                <a:ea typeface="華康超明體" pitchFamily="49" charset="-120"/>
              </a:rPr>
              <a:t>20mmX20mmX20mm</a:t>
            </a:r>
            <a:r>
              <a:rPr lang="zh-TW" altLang="en-US" sz="4000" dirty="0">
                <a:latin typeface="華康超明體" pitchFamily="49" charset="-120"/>
                <a:ea typeface="華康超明體" pitchFamily="49" charset="-120"/>
              </a:rPr>
              <a:t>的</a:t>
            </a: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正立方體</a:t>
            </a:r>
            <a:endParaRPr lang="zh-TW" altLang="en-US" sz="4000" dirty="0">
              <a:latin typeface="華康超明體" pitchFamily="49" charset="-120"/>
              <a:ea typeface="華康超明體" pitchFamily="49" charset="-12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8860" y="2143116"/>
            <a:ext cx="3929090" cy="392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85791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zh-TW" altLang="en-US" sz="4000" dirty="0">
                <a:latin typeface="華康超明體" pitchFamily="49" charset="-120"/>
                <a:ea typeface="華康超明體" pitchFamily="49" charset="-120"/>
              </a:rPr>
              <a:t>步驟二</a:t>
            </a:r>
            <a:endParaRPr lang="en-US" altLang="zh-TW" sz="4000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en-US" altLang="zh-TW" sz="4000" dirty="0" smtClean="0">
                <a:latin typeface="華康超明體" pitchFamily="49" charset="-120"/>
                <a:ea typeface="華康超明體" pitchFamily="49" charset="-120"/>
              </a:rPr>
              <a:t>1.</a:t>
            </a: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選擇一個</a:t>
            </a:r>
            <a:r>
              <a:rPr lang="en-US" altLang="zh-TW" sz="4000" dirty="0" smtClean="0">
                <a:latin typeface="華康超明體" pitchFamily="49" charset="-120"/>
                <a:ea typeface="華康超明體" pitchFamily="49" charset="-120"/>
              </a:rPr>
              <a:t>【</a:t>
            </a: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圓形屋頂</a:t>
            </a:r>
            <a:r>
              <a:rPr lang="en-US" altLang="zh-TW" sz="4000" dirty="0" smtClean="0">
                <a:latin typeface="華康超明體" pitchFamily="49" charset="-120"/>
                <a:ea typeface="華康超明體" pitchFamily="49" charset="-120"/>
              </a:rPr>
              <a:t>】</a:t>
            </a:r>
          </a:p>
          <a:p>
            <a:pPr>
              <a:buNone/>
            </a:pPr>
            <a:r>
              <a:rPr lang="en-US" altLang="zh-TW" sz="4000" dirty="0" smtClean="0">
                <a:latin typeface="華康超明體" pitchFamily="49" charset="-120"/>
                <a:ea typeface="華康超明體" pitchFamily="49" charset="-120"/>
              </a:rPr>
              <a:t>2.</a:t>
            </a: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利用旋轉的功能</a:t>
            </a:r>
            <a:endParaRPr lang="en-US" altLang="zh-TW" sz="4000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zh-TW" altLang="en-US" sz="4000" dirty="0">
                <a:latin typeface="華康超明體" pitchFamily="49" charset="-120"/>
                <a:ea typeface="華康超明體" pitchFamily="49" charset="-120"/>
              </a:rPr>
              <a:t> </a:t>
            </a: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 將物件轉成如圖</a:t>
            </a:r>
            <a:endParaRPr lang="en-US" altLang="zh-TW" sz="4000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zh-TW" altLang="en-US" sz="4000" dirty="0">
                <a:latin typeface="華康超明體" pitchFamily="49" charset="-120"/>
                <a:ea typeface="華康超明體" pitchFamily="49" charset="-120"/>
              </a:rPr>
              <a:t> </a:t>
            </a: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 的方向</a:t>
            </a:r>
            <a:endParaRPr lang="en-US" altLang="zh-TW" sz="4000" dirty="0" smtClean="0">
              <a:latin typeface="華康超明體" pitchFamily="49" charset="-120"/>
              <a:ea typeface="華康超明體" pitchFamily="49" charset="-120"/>
            </a:endParaRPr>
          </a:p>
          <a:p>
            <a:pPr>
              <a:buNone/>
            </a:pPr>
            <a:r>
              <a:rPr lang="en-US" altLang="zh-TW" sz="4000" dirty="0" smtClean="0">
                <a:latin typeface="華康超明體" pitchFamily="49" charset="-120"/>
                <a:ea typeface="華康超明體" pitchFamily="49" charset="-120"/>
              </a:rPr>
              <a:t>3.</a:t>
            </a: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將大小調成</a:t>
            </a:r>
            <a:r>
              <a:rPr lang="en-US" altLang="zh-TW" sz="4000" dirty="0" smtClean="0">
                <a:latin typeface="華康超明體" pitchFamily="49" charset="-120"/>
                <a:ea typeface="華康超明體" pitchFamily="49" charset="-120"/>
              </a:rPr>
              <a:t>20mmX5mm</a:t>
            </a:r>
          </a:p>
          <a:p>
            <a:pPr>
              <a:buNone/>
            </a:pPr>
            <a:r>
              <a:rPr lang="en-US" altLang="zh-TW" sz="4000" dirty="0" smtClean="0">
                <a:latin typeface="華康超明體" pitchFamily="49" charset="-120"/>
                <a:ea typeface="華康超明體" pitchFamily="49" charset="-120"/>
              </a:rPr>
              <a:t>4.</a:t>
            </a: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將高度調成</a:t>
            </a:r>
            <a:r>
              <a:rPr lang="en-US" altLang="zh-TW" sz="4000" dirty="0" smtClean="0">
                <a:latin typeface="華康超明體" pitchFamily="49" charset="-120"/>
                <a:ea typeface="華康超明體" pitchFamily="49" charset="-120"/>
              </a:rPr>
              <a:t>20mm</a:t>
            </a:r>
            <a:endParaRPr lang="zh-TW" altLang="en-US" sz="4000" dirty="0">
              <a:latin typeface="華康超明體" pitchFamily="49" charset="-120"/>
              <a:ea typeface="華康超明體" pitchFamily="49" charset="-12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43570" y="1285860"/>
            <a:ext cx="2928926" cy="36612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85791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步驟三</a:t>
            </a:r>
            <a:endParaRPr lang="en-US" altLang="zh-TW" sz="4000" dirty="0" smtClean="0">
              <a:latin typeface="華康超明體" pitchFamily="49" charset="-120"/>
              <a:ea typeface="華康超明體" pitchFamily="49" charset="-120"/>
            </a:endParaRPr>
          </a:p>
          <a:p>
            <a:pPr marL="0">
              <a:buNone/>
            </a:pP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利用</a:t>
            </a:r>
            <a:r>
              <a:rPr lang="en-US" altLang="zh-TW" sz="4000" dirty="0" smtClean="0">
                <a:latin typeface="華康超明體" pitchFamily="49" charset="-120"/>
                <a:ea typeface="華康超明體" pitchFamily="49" charset="-120"/>
              </a:rPr>
              <a:t>【</a:t>
            </a: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對齊功能</a:t>
            </a:r>
            <a:r>
              <a:rPr lang="en-US" altLang="zh-TW" sz="4000" dirty="0" smtClean="0">
                <a:latin typeface="華康超明體" pitchFamily="49" charset="-120"/>
                <a:ea typeface="華康超明體" pitchFamily="49" charset="-120"/>
              </a:rPr>
              <a:t>】</a:t>
            </a: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與</a:t>
            </a:r>
            <a:r>
              <a:rPr lang="en-US" altLang="zh-TW" sz="4000" dirty="0" smtClean="0">
                <a:latin typeface="華康超明體" pitchFamily="49" charset="-120"/>
                <a:ea typeface="華康超明體" pitchFamily="49" charset="-120"/>
              </a:rPr>
              <a:t>【</a:t>
            </a: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方向鍵移動</a:t>
            </a:r>
            <a:r>
              <a:rPr lang="en-US" altLang="zh-TW" sz="4000" dirty="0" smtClean="0">
                <a:latin typeface="華康超明體" pitchFamily="49" charset="-120"/>
                <a:ea typeface="華康超明體" pitchFamily="49" charset="-120"/>
              </a:rPr>
              <a:t>】</a:t>
            </a: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，讓圓形屋頂與正立方體接在一起。</a:t>
            </a:r>
            <a:endParaRPr lang="zh-TW" altLang="en-US" sz="4000" dirty="0">
              <a:latin typeface="華康超明體" pitchFamily="49" charset="-120"/>
              <a:ea typeface="華康超明體" pitchFamily="49" charset="-12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8860" y="2643182"/>
            <a:ext cx="4034817" cy="3735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85791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步驟四</a:t>
            </a:r>
            <a:endParaRPr lang="en-US" altLang="zh-TW" sz="4000" dirty="0" smtClean="0">
              <a:latin typeface="華康超明體" pitchFamily="49" charset="-120"/>
              <a:ea typeface="華康超明體" pitchFamily="49" charset="-120"/>
            </a:endParaRPr>
          </a:p>
          <a:p>
            <a:pPr marL="0">
              <a:buNone/>
            </a:pP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選擇透明正方體，並調整為</a:t>
            </a:r>
            <a:r>
              <a:rPr lang="en-US" altLang="zh-TW" sz="4000" dirty="0" smtClean="0">
                <a:latin typeface="華康超明體" pitchFamily="49" charset="-120"/>
                <a:ea typeface="華康超明體" pitchFamily="49" charset="-120"/>
              </a:rPr>
              <a:t>120mmX15mm</a:t>
            </a: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，高度為</a:t>
            </a:r>
            <a:r>
              <a:rPr lang="en-US" altLang="zh-TW" sz="4000" dirty="0" smtClean="0">
                <a:latin typeface="華康超明體" pitchFamily="49" charset="-120"/>
                <a:ea typeface="華康超明體" pitchFamily="49" charset="-120"/>
              </a:rPr>
              <a:t>20mm</a:t>
            </a: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。</a:t>
            </a:r>
            <a:endParaRPr lang="zh-TW" altLang="en-US" sz="4000" dirty="0">
              <a:latin typeface="華康超明體" pitchFamily="49" charset="-120"/>
              <a:ea typeface="華康超明體" pitchFamily="49" charset="-12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2524940"/>
            <a:ext cx="3116241" cy="39758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2500306"/>
            <a:ext cx="3071834" cy="4017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85791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步驟五</a:t>
            </a:r>
            <a:endParaRPr lang="en-US" altLang="zh-TW" sz="4000" dirty="0" smtClean="0">
              <a:latin typeface="華康超明體" pitchFamily="49" charset="-120"/>
              <a:ea typeface="華康超明體" pitchFamily="49" charset="-120"/>
            </a:endParaRPr>
          </a:p>
          <a:p>
            <a:pPr marL="0">
              <a:buNone/>
            </a:pP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將透明長方體，旋轉</a:t>
            </a:r>
            <a:r>
              <a:rPr lang="en-US" altLang="zh-TW" sz="4000" dirty="0" smtClean="0">
                <a:latin typeface="華康超明體" pitchFamily="49" charset="-120"/>
                <a:ea typeface="華康超明體" pitchFamily="49" charset="-120"/>
              </a:rPr>
              <a:t>22.5</a:t>
            </a: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度。</a:t>
            </a:r>
            <a:endParaRPr lang="zh-TW" altLang="en-US" sz="4000" dirty="0">
              <a:latin typeface="華康超明體" pitchFamily="49" charset="-120"/>
              <a:ea typeface="華康超明體" pitchFamily="49" charset="-12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14612" y="2000240"/>
            <a:ext cx="3643338" cy="4402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85791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步驟六</a:t>
            </a:r>
            <a:endParaRPr lang="en-US" altLang="zh-TW" sz="4000" dirty="0" smtClean="0">
              <a:latin typeface="華康超明體" pitchFamily="49" charset="-120"/>
              <a:ea typeface="華康超明體" pitchFamily="49" charset="-120"/>
            </a:endParaRPr>
          </a:p>
          <a:p>
            <a:pPr marL="0">
              <a:buNone/>
            </a:pP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將「圓形屋頂」、「正立方體」及「透明長方體」組合再一起。</a:t>
            </a:r>
            <a:endParaRPr lang="zh-TW" altLang="en-US" sz="4000" dirty="0">
              <a:latin typeface="華康超明體" pitchFamily="49" charset="-120"/>
              <a:ea typeface="華康超明體" pitchFamily="49" charset="-12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28992" y="2500306"/>
            <a:ext cx="5118323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圓角矩形圖說文字 4"/>
          <p:cNvSpPr/>
          <p:nvPr/>
        </p:nvSpPr>
        <p:spPr>
          <a:xfrm>
            <a:off x="785786" y="2571744"/>
            <a:ext cx="2428892" cy="1785950"/>
          </a:xfrm>
          <a:prstGeom prst="wedgeRoundRectCallout">
            <a:avLst>
              <a:gd name="adj1" fmla="val 101014"/>
              <a:gd name="adj2" fmla="val 70835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大約在</a:t>
            </a:r>
            <a:endParaRPr lang="en-US" altLang="zh-TW" sz="4000" dirty="0" smtClean="0">
              <a:latin typeface="華康超明體" pitchFamily="49" charset="-120"/>
              <a:ea typeface="華康超明體" pitchFamily="49" charset="-120"/>
            </a:endParaRPr>
          </a:p>
          <a:p>
            <a:pPr algn="ctr"/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中間位置</a:t>
            </a:r>
            <a:endParaRPr lang="zh-TW" altLang="en-US" sz="4000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6" name="圓角矩形圖說文字 5"/>
          <p:cNvSpPr/>
          <p:nvPr/>
        </p:nvSpPr>
        <p:spPr>
          <a:xfrm>
            <a:off x="785786" y="4643446"/>
            <a:ext cx="2428892" cy="1785950"/>
          </a:xfrm>
          <a:prstGeom prst="wedgeRoundRectCallout">
            <a:avLst>
              <a:gd name="adj1" fmla="val 184187"/>
              <a:gd name="adj2" fmla="val 11301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離底部要</a:t>
            </a:r>
            <a:r>
              <a:rPr lang="zh-TW" altLang="en-US" sz="4000" dirty="0">
                <a:latin typeface="華康超明體" pitchFamily="49" charset="-120"/>
                <a:ea typeface="華康超明體" pitchFamily="49" charset="-120"/>
              </a:rPr>
              <a:t>大於</a:t>
            </a:r>
            <a:r>
              <a:rPr lang="en-US" altLang="zh-TW" sz="4000" dirty="0" smtClean="0">
                <a:latin typeface="華康超明體" pitchFamily="49" charset="-120"/>
                <a:ea typeface="華康超明體" pitchFamily="49" charset="-120"/>
              </a:rPr>
              <a:t>5mm</a:t>
            </a:r>
            <a:endParaRPr lang="zh-TW" altLang="en-US" sz="4000" dirty="0"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85791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步驟</a:t>
            </a:r>
            <a:r>
              <a:rPr lang="zh-TW" altLang="en-US" sz="4000" dirty="0">
                <a:latin typeface="華康超明體" pitchFamily="49" charset="-120"/>
                <a:ea typeface="華康超明體" pitchFamily="49" charset="-120"/>
              </a:rPr>
              <a:t>七</a:t>
            </a:r>
            <a:endParaRPr lang="en-US" altLang="zh-TW" sz="4000" dirty="0" smtClean="0">
              <a:latin typeface="華康超明體" pitchFamily="49" charset="-120"/>
              <a:ea typeface="華康超明體" pitchFamily="49" charset="-120"/>
            </a:endParaRPr>
          </a:p>
          <a:p>
            <a:pPr marL="0">
              <a:buNone/>
            </a:pP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選擇一個正立方體，並調整為</a:t>
            </a:r>
            <a:r>
              <a:rPr lang="en-US" altLang="zh-TW" sz="4000" dirty="0" smtClean="0">
                <a:latin typeface="華康超明體" pitchFamily="49" charset="-120"/>
                <a:ea typeface="華康超明體" pitchFamily="49" charset="-120"/>
              </a:rPr>
              <a:t>100mmX5mm</a:t>
            </a: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，</a:t>
            </a:r>
            <a:r>
              <a:rPr lang="zh-TW" altLang="en-US" sz="4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高度調整為</a:t>
            </a:r>
            <a:r>
              <a:rPr lang="en-US" altLang="zh-TW" sz="4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15mm</a:t>
            </a: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。</a:t>
            </a:r>
            <a:endParaRPr lang="zh-TW" altLang="en-US" sz="4000" dirty="0">
              <a:latin typeface="華康超明體" pitchFamily="49" charset="-120"/>
              <a:ea typeface="華康超明體" pitchFamily="49" charset="-12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3500438"/>
            <a:ext cx="8000995" cy="3143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圓角矩形圖說文字 6"/>
          <p:cNvSpPr/>
          <p:nvPr/>
        </p:nvSpPr>
        <p:spPr>
          <a:xfrm>
            <a:off x="4357686" y="2500306"/>
            <a:ext cx="2428892" cy="1071570"/>
          </a:xfrm>
          <a:prstGeom prst="wedgeRoundRectCallout">
            <a:avLst>
              <a:gd name="adj1" fmla="val -52200"/>
              <a:gd name="adj2" fmla="val 10715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高度</a:t>
            </a:r>
            <a:r>
              <a:rPr lang="en-US" altLang="zh-TW" sz="4000" dirty="0" smtClean="0">
                <a:latin typeface="華康超明體" pitchFamily="49" charset="-120"/>
                <a:ea typeface="華康超明體" pitchFamily="49" charset="-120"/>
              </a:rPr>
              <a:t>15mm</a:t>
            </a:r>
            <a:endParaRPr lang="zh-TW" altLang="en-US" sz="4000" dirty="0">
              <a:latin typeface="華康超明體" pitchFamily="49" charset="-120"/>
              <a:ea typeface="華康超明體" pitchFamily="49" charset="-12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85791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步驟八</a:t>
            </a:r>
            <a:endParaRPr lang="en-US" altLang="zh-TW" sz="4000" dirty="0" smtClean="0">
              <a:latin typeface="華康超明體" pitchFamily="49" charset="-120"/>
              <a:ea typeface="華康超明體" pitchFamily="49" charset="-120"/>
            </a:endParaRPr>
          </a:p>
          <a:p>
            <a:pPr marL="0">
              <a:buNone/>
            </a:pP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利用「對齊功能」，並以「</a:t>
            </a:r>
            <a:r>
              <a:rPr lang="zh-TW" altLang="en-US" sz="4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正立方體為主</a:t>
            </a: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」，讓長方體與正立方體組合完成。</a:t>
            </a:r>
            <a:endParaRPr lang="zh-TW" altLang="en-US" sz="4000" dirty="0">
              <a:latin typeface="華康超明體" pitchFamily="49" charset="-120"/>
              <a:ea typeface="華康超明體" pitchFamily="49" charset="-12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3571876"/>
            <a:ext cx="7768106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橢圓 5"/>
          <p:cNvSpPr/>
          <p:nvPr/>
        </p:nvSpPr>
        <p:spPr>
          <a:xfrm>
            <a:off x="714348" y="5357826"/>
            <a:ext cx="1357322" cy="121444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85791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步驟九</a:t>
            </a:r>
            <a:endParaRPr lang="en-US" altLang="zh-TW" sz="4000" dirty="0" smtClean="0">
              <a:latin typeface="華康超明體" pitchFamily="49" charset="-120"/>
              <a:ea typeface="華康超明體" pitchFamily="49" charset="-120"/>
            </a:endParaRPr>
          </a:p>
          <a:p>
            <a:pPr marL="0">
              <a:buNone/>
            </a:pP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選擇文字的第一字，並將大小調整為</a:t>
            </a:r>
            <a:r>
              <a:rPr lang="en-US" altLang="zh-TW" sz="4000" dirty="0" smtClean="0">
                <a:latin typeface="華康超明體" pitchFamily="49" charset="-120"/>
                <a:ea typeface="華康超明體" pitchFamily="49" charset="-120"/>
              </a:rPr>
              <a:t>50mmX20mm</a:t>
            </a: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，高度為</a:t>
            </a:r>
            <a:r>
              <a:rPr lang="en-US" altLang="zh-TW" sz="4000" dirty="0" smtClean="0">
                <a:latin typeface="華康超明體" pitchFamily="49" charset="-120"/>
                <a:ea typeface="華康超明體" pitchFamily="49" charset="-120"/>
              </a:rPr>
              <a:t>20mm</a:t>
            </a: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。</a:t>
            </a:r>
            <a:endParaRPr lang="zh-TW" altLang="en-US" sz="4000" dirty="0">
              <a:latin typeface="華康超明體" pitchFamily="49" charset="-120"/>
              <a:ea typeface="華康超明體" pitchFamily="49" charset="-120"/>
            </a:endParaRP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14612" y="2439073"/>
            <a:ext cx="3357586" cy="43168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85791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步驟十</a:t>
            </a:r>
            <a:endParaRPr lang="en-US" altLang="zh-TW" sz="4000" dirty="0" smtClean="0">
              <a:latin typeface="華康超明體" pitchFamily="49" charset="-120"/>
              <a:ea typeface="華康超明體" pitchFamily="49" charset="-120"/>
            </a:endParaRPr>
          </a:p>
          <a:p>
            <a:pPr marL="0">
              <a:buNone/>
            </a:pP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利用「對齊功能」，並以「</a:t>
            </a:r>
            <a:r>
              <a:rPr lang="zh-TW" altLang="en-US" sz="4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正立方體為主</a:t>
            </a: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」，讓長方體與文字組合完成。</a:t>
            </a:r>
            <a:endParaRPr lang="zh-TW" altLang="en-US" sz="4000" dirty="0">
              <a:latin typeface="華康超明體" pitchFamily="49" charset="-120"/>
              <a:ea typeface="華康超明體" pitchFamily="49" charset="-120"/>
            </a:endParaRP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3143248"/>
            <a:ext cx="8136789" cy="364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橢圓 5"/>
          <p:cNvSpPr/>
          <p:nvPr/>
        </p:nvSpPr>
        <p:spPr>
          <a:xfrm>
            <a:off x="714348" y="5572140"/>
            <a:ext cx="1357322" cy="121444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85918" y="3185664"/>
            <a:ext cx="6767560" cy="31722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85791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步驟十一</a:t>
            </a:r>
            <a:endParaRPr lang="en-US" altLang="zh-TW" sz="4000" dirty="0" smtClean="0">
              <a:latin typeface="華康超明體" pitchFamily="49" charset="-120"/>
              <a:ea typeface="華康超明體" pitchFamily="49" charset="-120"/>
            </a:endParaRPr>
          </a:p>
          <a:p>
            <a:pPr marL="0">
              <a:buNone/>
            </a:pP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利用「方向鍵」左右移動，讓文字與透明長方體，</a:t>
            </a:r>
            <a:r>
              <a:rPr lang="zh-TW" altLang="en-US" sz="4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有一點點重疊</a:t>
            </a: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。</a:t>
            </a:r>
            <a:endParaRPr lang="zh-TW" altLang="en-US" sz="4000" dirty="0">
              <a:latin typeface="華康超明體" pitchFamily="49" charset="-120"/>
              <a:ea typeface="華康超明體" pitchFamily="49" charset="-120"/>
            </a:endParaRPr>
          </a:p>
        </p:txBody>
      </p:sp>
      <p:sp>
        <p:nvSpPr>
          <p:cNvPr id="6" name="橢圓 5"/>
          <p:cNvSpPr/>
          <p:nvPr/>
        </p:nvSpPr>
        <p:spPr>
          <a:xfrm>
            <a:off x="3214678" y="3286124"/>
            <a:ext cx="1357322" cy="121444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85791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步驟十二</a:t>
            </a:r>
            <a:endParaRPr lang="en-US" altLang="zh-TW" sz="4000" dirty="0" smtClean="0">
              <a:latin typeface="華康超明體" pitchFamily="49" charset="-120"/>
              <a:ea typeface="華康超明體" pitchFamily="49" charset="-120"/>
            </a:endParaRPr>
          </a:p>
          <a:p>
            <a:pPr marL="0">
              <a:buNone/>
            </a:pP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用滑鼠同時選取「圓形屋頂」、「正立方體」、「長方體」及「透明長方體」，並執行「群組」功能。</a:t>
            </a:r>
            <a:endParaRPr lang="zh-TW" altLang="en-US" sz="4000" dirty="0">
              <a:latin typeface="華康超明體" pitchFamily="49" charset="-120"/>
              <a:ea typeface="華康超明體" pitchFamily="49" charset="-120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3357562"/>
            <a:ext cx="3714776" cy="3323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92690" y="3357562"/>
            <a:ext cx="3651276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85791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步驟十三</a:t>
            </a:r>
            <a:endParaRPr lang="en-US" altLang="zh-TW" sz="4000" dirty="0" smtClean="0">
              <a:latin typeface="華康超明體" pitchFamily="49" charset="-120"/>
              <a:ea typeface="華康超明體" pitchFamily="49" charset="-120"/>
            </a:endParaRPr>
          </a:p>
          <a:p>
            <a:pPr marL="0">
              <a:buNone/>
            </a:pP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用滑鼠同時選取「全部」，並執行「群組」功能。</a:t>
            </a:r>
            <a:endParaRPr lang="zh-TW" altLang="en-US" sz="4000" dirty="0">
              <a:latin typeface="華康超明體" pitchFamily="49" charset="-120"/>
              <a:ea typeface="華康超明體" pitchFamily="49" charset="-120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4142" y="2516792"/>
            <a:ext cx="7796948" cy="41983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85791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步驟十四</a:t>
            </a:r>
            <a:endParaRPr lang="en-US" altLang="zh-TW" sz="4000" dirty="0" smtClean="0">
              <a:latin typeface="華康超明體" pitchFamily="49" charset="-120"/>
              <a:ea typeface="華康超明體" pitchFamily="49" charset="-120"/>
            </a:endParaRPr>
          </a:p>
          <a:p>
            <a:pPr marL="0">
              <a:buNone/>
            </a:pP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將其他的字串文字</a:t>
            </a:r>
            <a:r>
              <a:rPr lang="en-US" altLang="zh-TW" sz="4000" dirty="0" smtClean="0">
                <a:latin typeface="華康超明體" pitchFamily="49" charset="-120"/>
                <a:ea typeface="華康超明體" pitchFamily="49" charset="-120"/>
              </a:rPr>
              <a:t>(</a:t>
            </a:r>
            <a:r>
              <a:rPr lang="zh-TW" altLang="en-US" sz="4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不要太多字，約</a:t>
            </a:r>
            <a:r>
              <a:rPr lang="en-US" altLang="zh-TW" sz="4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3-5</a:t>
            </a:r>
            <a:r>
              <a:rPr lang="zh-TW" altLang="en-US" sz="4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個字為宜</a:t>
            </a:r>
            <a:r>
              <a:rPr lang="en-US" altLang="zh-TW" sz="4000" dirty="0" smtClean="0">
                <a:latin typeface="華康超明體" pitchFamily="49" charset="-120"/>
                <a:ea typeface="華康超明體" pitchFamily="49" charset="-120"/>
              </a:rPr>
              <a:t>)</a:t>
            </a: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，放在適當位置，並利用</a:t>
            </a:r>
            <a:r>
              <a:rPr lang="en-US" altLang="zh-TW" sz="4000" dirty="0" smtClean="0">
                <a:latin typeface="華康超明體" pitchFamily="49" charset="-120"/>
                <a:ea typeface="華康超明體" pitchFamily="49" charset="-120"/>
              </a:rPr>
              <a:t>【</a:t>
            </a: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對齊功能</a:t>
            </a:r>
            <a:r>
              <a:rPr lang="en-US" altLang="zh-TW" sz="4000" dirty="0" smtClean="0">
                <a:latin typeface="華康超明體" pitchFamily="49" charset="-120"/>
                <a:ea typeface="華康超明體" pitchFamily="49" charset="-120"/>
              </a:rPr>
              <a:t>】</a:t>
            </a: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，</a:t>
            </a:r>
            <a:r>
              <a:rPr lang="zh-TW" altLang="en-US" sz="4000" dirty="0" smtClean="0">
                <a:solidFill>
                  <a:srgbClr val="FF0000"/>
                </a:solidFill>
                <a:latin typeface="華康超明體" pitchFamily="49" charset="-120"/>
                <a:ea typeface="華康超明體" pitchFamily="49" charset="-120"/>
              </a:rPr>
              <a:t>讓底部對齊，字串也不可超過底部的右側</a:t>
            </a: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。</a:t>
            </a:r>
            <a:endParaRPr lang="zh-TW" altLang="en-US" sz="4000" dirty="0">
              <a:latin typeface="華康超明體" pitchFamily="49" charset="-120"/>
              <a:ea typeface="華康超明體" pitchFamily="49" charset="-120"/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3660837"/>
            <a:ext cx="7358114" cy="3054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橢圓 4"/>
          <p:cNvSpPr/>
          <p:nvPr/>
        </p:nvSpPr>
        <p:spPr>
          <a:xfrm>
            <a:off x="214282" y="5357826"/>
            <a:ext cx="1357322" cy="121444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85791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步驟十五</a:t>
            </a:r>
            <a:endParaRPr lang="en-US" altLang="zh-TW" sz="4000" dirty="0" smtClean="0">
              <a:latin typeface="華康超明體" pitchFamily="49" charset="-120"/>
              <a:ea typeface="華康超明體" pitchFamily="49" charset="-120"/>
            </a:endParaRPr>
          </a:p>
          <a:p>
            <a:pPr marL="0">
              <a:buNone/>
            </a:pP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用滑鼠同時選取「全部」，並執行「群組」功能，完成簡易手機架。</a:t>
            </a:r>
            <a:endParaRPr lang="zh-TW" altLang="en-US" sz="4000" dirty="0">
              <a:latin typeface="華康超明體" pitchFamily="49" charset="-120"/>
              <a:ea typeface="華康超明體" pitchFamily="49" charset="-120"/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2786058"/>
            <a:ext cx="8072493" cy="358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857916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特殊狀況處理</a:t>
            </a:r>
            <a:endParaRPr lang="en-US" altLang="zh-TW" sz="4000" dirty="0" smtClean="0">
              <a:latin typeface="華康超明體" pitchFamily="49" charset="-120"/>
              <a:ea typeface="華康超明體" pitchFamily="49" charset="-120"/>
            </a:endParaRPr>
          </a:p>
          <a:p>
            <a:pPr marL="0">
              <a:buNone/>
            </a:pP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當文字中有如「</a:t>
            </a:r>
            <a:r>
              <a:rPr lang="en-US" altLang="zh-TW" sz="4000" dirty="0" err="1" smtClean="0">
                <a:latin typeface="華康超明體" pitchFamily="49" charset="-120"/>
                <a:ea typeface="華康超明體" pitchFamily="49" charset="-120"/>
              </a:rPr>
              <a:t>i</a:t>
            </a: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」、「</a:t>
            </a:r>
            <a:r>
              <a:rPr lang="en-US" altLang="zh-TW" sz="4000" dirty="0" smtClean="0">
                <a:latin typeface="華康超明體" pitchFamily="49" charset="-120"/>
                <a:ea typeface="華康超明體" pitchFamily="49" charset="-120"/>
              </a:rPr>
              <a:t>j</a:t>
            </a: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」有分離狀況時。</a:t>
            </a:r>
            <a:endParaRPr lang="zh-TW" altLang="en-US" sz="4000" dirty="0">
              <a:latin typeface="華康超明體" pitchFamily="49" charset="-120"/>
              <a:ea typeface="華康超明體" pitchFamily="49" charset="-120"/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4673" y="2928934"/>
            <a:ext cx="7125940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857916"/>
          </a:xfrm>
        </p:spPr>
        <p:txBody>
          <a:bodyPr>
            <a:normAutofit/>
          </a:bodyPr>
          <a:lstStyle/>
          <a:p>
            <a:pPr marL="0">
              <a:buNone/>
            </a:pP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特殊狀況處理</a:t>
            </a:r>
            <a:endParaRPr lang="en-US" altLang="zh-TW" sz="4000" dirty="0" smtClean="0">
              <a:latin typeface="華康超明體" pitchFamily="49" charset="-120"/>
              <a:ea typeface="華康超明體" pitchFamily="49" charset="-120"/>
            </a:endParaRPr>
          </a:p>
          <a:p>
            <a:pPr marL="0">
              <a:buNone/>
            </a:pP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請利用長方體將分離的地方連在一起，寬度不要超過圓點寬度，高度設為</a:t>
            </a:r>
            <a:r>
              <a:rPr lang="en-US" altLang="zh-TW" sz="4000" dirty="0" smtClean="0">
                <a:latin typeface="華康超明體" pitchFamily="49" charset="-120"/>
                <a:ea typeface="華康超明體" pitchFamily="49" charset="-120"/>
              </a:rPr>
              <a:t>15mm</a:t>
            </a: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，再用</a:t>
            </a:r>
            <a:r>
              <a:rPr lang="en-US" altLang="zh-TW" sz="4000" dirty="0" smtClean="0">
                <a:latin typeface="華康超明體" pitchFamily="49" charset="-120"/>
                <a:ea typeface="華康超明體" pitchFamily="49" charset="-120"/>
              </a:rPr>
              <a:t>【</a:t>
            </a: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群組</a:t>
            </a:r>
            <a:r>
              <a:rPr lang="en-US" altLang="zh-TW" sz="4000" dirty="0" smtClean="0">
                <a:latin typeface="華康超明體" pitchFamily="49" charset="-120"/>
                <a:ea typeface="華康超明體" pitchFamily="49" charset="-120"/>
              </a:rPr>
              <a:t>】</a:t>
            </a: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將全部</a:t>
            </a:r>
            <a:r>
              <a:rPr lang="zh-TW" altLang="en-US" sz="4000" dirty="0">
                <a:latin typeface="華康超明體" pitchFamily="49" charset="-120"/>
                <a:ea typeface="華康超明體" pitchFamily="49" charset="-120"/>
              </a:rPr>
              <a:t>組合</a:t>
            </a:r>
            <a:r>
              <a:rPr lang="zh-TW" altLang="en-US" sz="4000" dirty="0" smtClean="0">
                <a:latin typeface="華康超明體" pitchFamily="49" charset="-120"/>
                <a:ea typeface="華康超明體" pitchFamily="49" charset="-120"/>
              </a:rPr>
              <a:t>即可。</a:t>
            </a:r>
            <a:endParaRPr lang="zh-TW" altLang="en-US" sz="4000" dirty="0">
              <a:latin typeface="華康超明體" pitchFamily="49" charset="-120"/>
              <a:ea typeface="華康超明體" pitchFamily="49" charset="-120"/>
            </a:endParaRP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3795121"/>
            <a:ext cx="2604424" cy="28485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14678" y="3857628"/>
            <a:ext cx="5778540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</TotalTime>
  <Words>406</Words>
  <Application>Microsoft Office PowerPoint</Application>
  <PresentationFormat>如螢幕大小 (4:3)</PresentationFormat>
  <Paragraphs>44</Paragraphs>
  <Slides>18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18</vt:i4>
      </vt:variant>
    </vt:vector>
  </HeadingPairs>
  <TitlesOfParts>
    <vt:vector size="19" baseType="lpstr">
      <vt:lpstr>Office 佈景主題</vt:lpstr>
      <vt:lpstr>簡易手機架</vt:lpstr>
      <vt:lpstr>投影片 2</vt:lpstr>
      <vt:lpstr>投影片 3</vt:lpstr>
      <vt:lpstr>投影片 4</vt:lpstr>
      <vt:lpstr>投影片 5</vt:lpstr>
      <vt:lpstr>投影片 6</vt:lpstr>
      <vt:lpstr>投影片 7</vt:lpstr>
      <vt:lpstr>投影片 8</vt:lpstr>
      <vt:lpstr>投影片 9</vt:lpstr>
      <vt:lpstr>投影片 10</vt:lpstr>
      <vt:lpstr>投影片 11</vt:lpstr>
      <vt:lpstr>投影片 12</vt:lpstr>
      <vt:lpstr>投影片 13</vt:lpstr>
      <vt:lpstr>投影片 14</vt:lpstr>
      <vt:lpstr>投影片 15</vt:lpstr>
      <vt:lpstr>投影片 16</vt:lpstr>
      <vt:lpstr>投影片 17</vt:lpstr>
      <vt:lpstr>投影片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簡易手機架</dc:title>
  <dc:creator>ASUS</dc:creator>
  <cp:lastModifiedBy>ASUS</cp:lastModifiedBy>
  <cp:revision>7</cp:revision>
  <dcterms:created xsi:type="dcterms:W3CDTF">2018-08-29T13:27:20Z</dcterms:created>
  <dcterms:modified xsi:type="dcterms:W3CDTF">2018-08-29T16:52:38Z</dcterms:modified>
</cp:coreProperties>
</file>