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s/slide56.xml" ContentType="application/vnd.openxmlformats-officedocument.presentationml.slide+xml"/>
  <Override PartName="/ppt/slides/slide5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slides/slide5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19" r:id="rId2"/>
    <p:sldId id="256" r:id="rId3"/>
    <p:sldId id="277" r:id="rId4"/>
    <p:sldId id="257" r:id="rId5"/>
    <p:sldId id="258" r:id="rId6"/>
    <p:sldId id="259" r:id="rId7"/>
    <p:sldId id="260" r:id="rId8"/>
    <p:sldId id="261" r:id="rId9"/>
    <p:sldId id="262" r:id="rId10"/>
    <p:sldId id="275" r:id="rId11"/>
    <p:sldId id="263" r:id="rId12"/>
    <p:sldId id="265" r:id="rId13"/>
    <p:sldId id="278" r:id="rId14"/>
    <p:sldId id="266" r:id="rId15"/>
    <p:sldId id="267" r:id="rId16"/>
    <p:sldId id="279" r:id="rId17"/>
    <p:sldId id="268" r:id="rId18"/>
    <p:sldId id="269" r:id="rId19"/>
    <p:sldId id="270" r:id="rId20"/>
    <p:sldId id="271" r:id="rId21"/>
    <p:sldId id="280" r:id="rId22"/>
    <p:sldId id="272" r:id="rId23"/>
    <p:sldId id="281" r:id="rId24"/>
    <p:sldId id="282" r:id="rId25"/>
    <p:sldId id="283" r:id="rId26"/>
    <p:sldId id="314" r:id="rId27"/>
    <p:sldId id="273" r:id="rId28"/>
    <p:sldId id="274" r:id="rId29"/>
    <p:sldId id="284" r:id="rId30"/>
    <p:sldId id="285" r:id="rId31"/>
    <p:sldId id="286" r:id="rId32"/>
    <p:sldId id="287" r:id="rId33"/>
    <p:sldId id="264" r:id="rId34"/>
    <p:sldId id="288" r:id="rId35"/>
    <p:sldId id="289" r:id="rId36"/>
    <p:sldId id="290" r:id="rId37"/>
    <p:sldId id="291" r:id="rId38"/>
    <p:sldId id="292" r:id="rId39"/>
    <p:sldId id="293" r:id="rId40"/>
    <p:sldId id="315" r:id="rId41"/>
    <p:sldId id="303" r:id="rId42"/>
    <p:sldId id="304" r:id="rId43"/>
    <p:sldId id="305" r:id="rId44"/>
    <p:sldId id="307" r:id="rId45"/>
    <p:sldId id="308" r:id="rId46"/>
    <p:sldId id="309" r:id="rId47"/>
    <p:sldId id="310" r:id="rId48"/>
    <p:sldId id="311" r:id="rId49"/>
    <p:sldId id="312" r:id="rId50"/>
    <p:sldId id="313" r:id="rId51"/>
    <p:sldId id="294" r:id="rId52"/>
    <p:sldId id="316" r:id="rId53"/>
    <p:sldId id="317" r:id="rId54"/>
    <p:sldId id="295" r:id="rId55"/>
    <p:sldId id="296" r:id="rId56"/>
    <p:sldId id="298" r:id="rId57"/>
    <p:sldId id="297" r:id="rId58"/>
    <p:sldId id="299" r:id="rId59"/>
    <p:sldId id="320" r:id="rId60"/>
    <p:sldId id="321" r:id="rId61"/>
    <p:sldId id="322" r:id="rId62"/>
    <p:sldId id="323" r:id="rId63"/>
    <p:sldId id="318" r:id="rId64"/>
  </p:sldIdLst>
  <p:sldSz cx="9144000" cy="6858000" type="screen4x3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FFFF99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636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FCBD65-4AD5-4F8A-8A86-C03E9C9F0A8B}" type="datetimeFigureOut">
              <a:rPr lang="zh-TW" altLang="en-US" smtClean="0"/>
              <a:pPr/>
              <a:t>2018/3/29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CF6A25-9E41-47D0-A9B5-6175025BE683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FCBD65-4AD5-4F8A-8A86-C03E9C9F0A8B}" type="datetimeFigureOut">
              <a:rPr lang="zh-TW" altLang="en-US" smtClean="0"/>
              <a:pPr/>
              <a:t>2018/3/29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CF6A25-9E41-47D0-A9B5-6175025BE683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FCBD65-4AD5-4F8A-8A86-C03E9C9F0A8B}" type="datetimeFigureOut">
              <a:rPr lang="zh-TW" altLang="en-US" smtClean="0"/>
              <a:pPr/>
              <a:t>2018/3/29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CF6A25-9E41-47D0-A9B5-6175025BE683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FCBD65-4AD5-4F8A-8A86-C03E9C9F0A8B}" type="datetimeFigureOut">
              <a:rPr lang="zh-TW" altLang="en-US" smtClean="0"/>
              <a:pPr/>
              <a:t>2018/3/29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CF6A25-9E41-47D0-A9B5-6175025BE683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FCBD65-4AD5-4F8A-8A86-C03E9C9F0A8B}" type="datetimeFigureOut">
              <a:rPr lang="zh-TW" altLang="en-US" smtClean="0"/>
              <a:pPr/>
              <a:t>2018/3/29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CF6A25-9E41-47D0-A9B5-6175025BE683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FCBD65-4AD5-4F8A-8A86-C03E9C9F0A8B}" type="datetimeFigureOut">
              <a:rPr lang="zh-TW" altLang="en-US" smtClean="0"/>
              <a:pPr/>
              <a:t>2018/3/29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CF6A25-9E41-47D0-A9B5-6175025BE683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FCBD65-4AD5-4F8A-8A86-C03E9C9F0A8B}" type="datetimeFigureOut">
              <a:rPr lang="zh-TW" altLang="en-US" smtClean="0"/>
              <a:pPr/>
              <a:t>2018/3/29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CF6A25-9E41-47D0-A9B5-6175025BE683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FCBD65-4AD5-4F8A-8A86-C03E9C9F0A8B}" type="datetimeFigureOut">
              <a:rPr lang="zh-TW" altLang="en-US" smtClean="0"/>
              <a:pPr/>
              <a:t>2018/3/29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CF6A25-9E41-47D0-A9B5-6175025BE683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FCBD65-4AD5-4F8A-8A86-C03E9C9F0A8B}" type="datetimeFigureOut">
              <a:rPr lang="zh-TW" altLang="en-US" smtClean="0"/>
              <a:pPr/>
              <a:t>2018/3/29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CF6A25-9E41-47D0-A9B5-6175025BE683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FCBD65-4AD5-4F8A-8A86-C03E9C9F0A8B}" type="datetimeFigureOut">
              <a:rPr lang="zh-TW" altLang="en-US" smtClean="0"/>
              <a:pPr/>
              <a:t>2018/3/29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CF6A25-9E41-47D0-A9B5-6175025BE683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FCBD65-4AD5-4F8A-8A86-C03E9C9F0A8B}" type="datetimeFigureOut">
              <a:rPr lang="zh-TW" altLang="en-US" smtClean="0"/>
              <a:pPr/>
              <a:t>2018/3/29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CF6A25-9E41-47D0-A9B5-6175025BE683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FCBD65-4AD5-4F8A-8A86-C03E9C9F0A8B}" type="datetimeFigureOut">
              <a:rPr lang="zh-TW" altLang="en-US" smtClean="0"/>
              <a:pPr/>
              <a:t>2018/3/29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CF6A25-9E41-47D0-A9B5-6175025BE683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hyperlink" Target="http://163.30.123.17/PJETS2/manager/BCB_Show.aspx?FD=BFiles402&amp;FN=BFiles402.mp4" TargetMode="External"/><Relationship Id="rId2" Type="http://schemas.openxmlformats.org/officeDocument/2006/relationships/hyperlink" Target="http://163.30.123.17/PJETS2/manager/BCB_Show.aspx?FD=BFiles400&amp;FN=BFiles400.mp4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163.30.123.17/PJETS2/manager/BCB_Show.aspx?FD=BFiles313&amp;FN=BFiles313.MP4" TargetMode="External"/><Relationship Id="rId4" Type="http://schemas.openxmlformats.org/officeDocument/2006/relationships/hyperlink" Target="http://163.30.123.17/PJETS2/manager/BCB_Show.aspx?FD=BFiles403&amp;FN=BFiles403.mp4" TargetMode="Externa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6858000"/>
          </a:xfrm>
        </p:spPr>
        <p:txBody>
          <a:bodyPr>
            <a:noAutofit/>
          </a:bodyPr>
          <a:lstStyle/>
          <a:p>
            <a:r>
              <a:rPr lang="zh-TW" altLang="en-US" sz="9000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>歡   迎</a:t>
            </a:r>
            <a:r>
              <a:rPr lang="en-US" altLang="zh-TW" sz="9000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/>
            </a:r>
            <a:br>
              <a:rPr lang="en-US" altLang="zh-TW" sz="9000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</a:br>
            <a:r>
              <a:rPr lang="zh-TW" altLang="en-US" sz="9000" dirty="0" smtClean="0">
                <a:latin typeface="華康超明體" pitchFamily="49" charset="-120"/>
                <a:ea typeface="華康超明體" pitchFamily="49" charset="-120"/>
              </a:rPr>
              <a:t>香港保良局</a:t>
            </a:r>
            <a:r>
              <a:rPr lang="en-US" altLang="zh-TW" sz="9000" dirty="0" smtClean="0">
                <a:latin typeface="華康超明體" pitchFamily="49" charset="-120"/>
                <a:ea typeface="華康超明體" pitchFamily="49" charset="-120"/>
              </a:rPr>
              <a:t/>
            </a:r>
            <a:br>
              <a:rPr lang="en-US" altLang="zh-TW" sz="9000" dirty="0" smtClean="0">
                <a:latin typeface="華康超明體" pitchFamily="49" charset="-120"/>
                <a:ea typeface="華康超明體" pitchFamily="49" charset="-120"/>
              </a:rPr>
            </a:br>
            <a:r>
              <a:rPr lang="zh-TW" altLang="en-US" sz="9000" dirty="0" smtClean="0">
                <a:latin typeface="華康超明體" pitchFamily="49" charset="-120"/>
                <a:ea typeface="華康超明體" pitchFamily="49" charset="-120"/>
              </a:rPr>
              <a:t>李城璧中學</a:t>
            </a:r>
            <a:r>
              <a:rPr lang="en-US" altLang="zh-TW" sz="9000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/>
            </a:r>
            <a:br>
              <a:rPr lang="en-US" altLang="zh-TW" sz="9000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</a:br>
            <a:r>
              <a:rPr lang="zh-TW" altLang="en-US" sz="9000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>蒞校教育交流</a:t>
            </a:r>
            <a:r>
              <a:rPr lang="en-US" altLang="zh-TW" sz="9000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/>
            </a:r>
            <a:br>
              <a:rPr lang="en-US" altLang="zh-TW" sz="9000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</a:br>
            <a:r>
              <a:rPr lang="en-US" altLang="zh-TW" sz="80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3D</a:t>
            </a:r>
            <a:r>
              <a:rPr lang="zh-TW" altLang="en-US" sz="80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列印皂章製作</a:t>
            </a:r>
            <a:endParaRPr lang="zh-TW" altLang="en-US" sz="8000" dirty="0">
              <a:solidFill>
                <a:srgbClr val="FF0000"/>
              </a:solidFill>
              <a:latin typeface="華康超明體" pitchFamily="49" charset="-120"/>
              <a:ea typeface="華康超明體" pitchFamily="49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857233"/>
            <a:ext cx="7772400" cy="2743218"/>
          </a:xfrm>
        </p:spPr>
        <p:txBody>
          <a:bodyPr>
            <a:noAutofit/>
          </a:bodyPr>
          <a:lstStyle/>
          <a:p>
            <a:r>
              <a:rPr lang="en-US" altLang="zh-TW" sz="10000" dirty="0" smtClean="0">
                <a:latin typeface="華康超明體" pitchFamily="49" charset="-120"/>
                <a:ea typeface="華康超明體" pitchFamily="49" charset="-120"/>
              </a:rPr>
              <a:t>3D</a:t>
            </a:r>
            <a:r>
              <a:rPr lang="zh-TW" altLang="en-US" sz="10000" dirty="0" smtClean="0">
                <a:latin typeface="華康超明體" pitchFamily="49" charset="-120"/>
                <a:ea typeface="華康超明體" pitchFamily="49" charset="-120"/>
              </a:rPr>
              <a:t>列印</a:t>
            </a:r>
            <a:r>
              <a:rPr lang="en-US" altLang="zh-TW" sz="10000" dirty="0" smtClean="0">
                <a:latin typeface="華康超明體" pitchFamily="49" charset="-120"/>
                <a:ea typeface="華康超明體" pitchFamily="49" charset="-120"/>
              </a:rPr>
              <a:t/>
            </a:r>
            <a:br>
              <a:rPr lang="en-US" altLang="zh-TW" sz="10000" dirty="0" smtClean="0">
                <a:latin typeface="華康超明體" pitchFamily="49" charset="-120"/>
                <a:ea typeface="華康超明體" pitchFamily="49" charset="-120"/>
              </a:rPr>
            </a:br>
            <a:r>
              <a:rPr lang="zh-TW" altLang="en-US" sz="10000" dirty="0" smtClean="0">
                <a:latin typeface="華康超明體" pitchFamily="49" charset="-120"/>
                <a:ea typeface="華康超明體" pitchFamily="49" charset="-120"/>
              </a:rPr>
              <a:t>皂章製作</a:t>
            </a:r>
            <a:endParaRPr lang="zh-TW" altLang="en-US" sz="10000" dirty="0">
              <a:latin typeface="華康超明體" pitchFamily="49" charset="-120"/>
              <a:ea typeface="華康超明體" pitchFamily="49" charset="-120"/>
            </a:endParaRP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4429132"/>
            <a:ext cx="6400800" cy="1928826"/>
          </a:xfrm>
        </p:spPr>
        <p:txBody>
          <a:bodyPr/>
          <a:lstStyle/>
          <a:p>
            <a:r>
              <a:rPr lang="en-US" altLang="zh-TW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>2018.3.29</a:t>
            </a:r>
            <a:r>
              <a:rPr lang="zh-TW" altLang="en-US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> 香港保良局李城璧中學</a:t>
            </a:r>
            <a:endParaRPr lang="en-US" altLang="zh-TW" dirty="0" smtClean="0">
              <a:solidFill>
                <a:srgbClr val="0000FF"/>
              </a:solidFill>
              <a:latin typeface="華康超明體" pitchFamily="49" charset="-120"/>
              <a:ea typeface="華康超明體" pitchFamily="49" charset="-120"/>
            </a:endParaRPr>
          </a:p>
          <a:p>
            <a:r>
              <a:rPr lang="zh-TW" altLang="en-US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>教學交流簡報</a:t>
            </a:r>
            <a:endParaRPr lang="en-US" altLang="zh-TW" dirty="0" smtClean="0">
              <a:solidFill>
                <a:srgbClr val="0000FF"/>
              </a:solidFill>
              <a:latin typeface="華康超明體" pitchFamily="49" charset="-120"/>
              <a:ea typeface="華康超明體" pitchFamily="49" charset="-120"/>
            </a:endParaRPr>
          </a:p>
          <a:p>
            <a:r>
              <a:rPr lang="zh-TW" altLang="en-US" dirty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>編製人：</a:t>
            </a:r>
            <a:r>
              <a:rPr lang="zh-TW" altLang="en-US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>陳培文</a:t>
            </a:r>
            <a:endParaRPr lang="en-US" altLang="zh-TW" dirty="0" smtClean="0">
              <a:solidFill>
                <a:srgbClr val="0000FF"/>
              </a:solidFill>
              <a:latin typeface="華康超明體" pitchFamily="49" charset="-120"/>
              <a:ea typeface="華康超明體" pitchFamily="49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214290"/>
            <a:ext cx="8229600" cy="5911873"/>
          </a:xfrm>
        </p:spPr>
        <p:txBody>
          <a:bodyPr anchor="ctr">
            <a:normAutofit/>
          </a:bodyPr>
          <a:lstStyle/>
          <a:p>
            <a:pPr algn="ctr">
              <a:buNone/>
            </a:pPr>
            <a:r>
              <a:rPr lang="zh-TW" altLang="en-US" sz="10000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>製作皂章</a:t>
            </a:r>
            <a:endParaRPr lang="en-US" altLang="zh-TW" sz="10000" dirty="0" smtClean="0">
              <a:solidFill>
                <a:srgbClr val="0000FF"/>
              </a:solidFill>
              <a:latin typeface="華康超明體" pitchFamily="49" charset="-120"/>
              <a:ea typeface="華康超明體" pitchFamily="49" charset="-120"/>
            </a:endParaRPr>
          </a:p>
          <a:p>
            <a:pPr algn="ctr">
              <a:buNone/>
            </a:pPr>
            <a:r>
              <a:rPr lang="zh-TW" altLang="en-US" sz="10000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>文字圖檔</a:t>
            </a:r>
            <a:endParaRPr lang="zh-TW" altLang="en-US" sz="10000" dirty="0">
              <a:solidFill>
                <a:srgbClr val="0000FF"/>
              </a:solidFill>
              <a:latin typeface="華康超明體" pitchFamily="49" charset="-120"/>
              <a:ea typeface="華康超明體" pitchFamily="49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6000" dirty="0" smtClean="0">
                <a:latin typeface="華康超明體" pitchFamily="49" charset="-120"/>
                <a:ea typeface="華康超明體" pitchFamily="49" charset="-120"/>
              </a:rPr>
              <a:t>開啟「天空字體」網站</a:t>
            </a:r>
            <a:endParaRPr lang="zh-TW" altLang="en-US" sz="6000" dirty="0">
              <a:latin typeface="華康超明體" pitchFamily="49" charset="-120"/>
              <a:ea typeface="華康超明體" pitchFamily="49" charset="-120"/>
            </a:endParaRP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642910" y="2071678"/>
            <a:ext cx="8001056" cy="32861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橢圓 4"/>
          <p:cNvSpPr/>
          <p:nvPr/>
        </p:nvSpPr>
        <p:spPr>
          <a:xfrm>
            <a:off x="1285852" y="4429132"/>
            <a:ext cx="1857388" cy="1000132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6" name="圓角矩形圖說文字 5"/>
          <p:cNvSpPr/>
          <p:nvPr/>
        </p:nvSpPr>
        <p:spPr>
          <a:xfrm>
            <a:off x="3428992" y="5429264"/>
            <a:ext cx="4000528" cy="1000132"/>
          </a:xfrm>
          <a:prstGeom prst="wedgeRoundRectCallout">
            <a:avLst>
              <a:gd name="adj1" fmla="val -60289"/>
              <a:gd name="adj2" fmla="val -86615"/>
              <a:gd name="adj3" fmla="val 16667"/>
            </a:avLst>
          </a:prstGeom>
          <a:solidFill>
            <a:srgbClr val="FFFF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3200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>在</a:t>
            </a:r>
            <a:r>
              <a:rPr lang="en-US" altLang="zh-TW" sz="3200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>GOOGLE</a:t>
            </a:r>
            <a:r>
              <a:rPr lang="zh-TW" altLang="en-US" sz="3200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>瀏覽器中輸入「</a:t>
            </a:r>
            <a:r>
              <a:rPr lang="zh-TW" altLang="en-US" sz="32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天空字體</a:t>
            </a:r>
            <a:r>
              <a:rPr lang="zh-TW" altLang="en-US" sz="3200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>」搜尋</a:t>
            </a:r>
            <a:endParaRPr lang="zh-TW" altLang="en-US" sz="3200" dirty="0">
              <a:solidFill>
                <a:srgbClr val="0000FF"/>
              </a:solidFill>
              <a:latin typeface="華康超明體" pitchFamily="49" charset="-120"/>
              <a:ea typeface="華康超明體" pitchFamily="49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6000" dirty="0" smtClean="0">
                <a:latin typeface="華康超明體" pitchFamily="49" charset="-120"/>
                <a:ea typeface="華康超明體" pitchFamily="49" charset="-120"/>
              </a:rPr>
              <a:t>開啟「天空字體」網站</a:t>
            </a:r>
            <a:endParaRPr lang="zh-TW" altLang="en-US" sz="6000" dirty="0">
              <a:latin typeface="華康超明體" pitchFamily="49" charset="-120"/>
              <a:ea typeface="華康超明體" pitchFamily="49" charset="-120"/>
            </a:endParaRPr>
          </a:p>
        </p:txBody>
      </p:sp>
      <p:sp>
        <p:nvSpPr>
          <p:cNvPr id="4" name="內容版面配置區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3214686"/>
            <a:ext cx="8768373" cy="23574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橢圓 5"/>
          <p:cNvSpPr/>
          <p:nvPr/>
        </p:nvSpPr>
        <p:spPr>
          <a:xfrm>
            <a:off x="500034" y="3000372"/>
            <a:ext cx="7143800" cy="1000132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7" name="圓角矩形圖說文字 6"/>
          <p:cNvSpPr/>
          <p:nvPr/>
        </p:nvSpPr>
        <p:spPr>
          <a:xfrm>
            <a:off x="3071802" y="1785926"/>
            <a:ext cx="4000528" cy="1000132"/>
          </a:xfrm>
          <a:prstGeom prst="wedgeRoundRectCallout">
            <a:avLst>
              <a:gd name="adj1" fmla="val -32262"/>
              <a:gd name="adj2" fmla="val 106037"/>
              <a:gd name="adj3" fmla="val 16667"/>
            </a:avLst>
          </a:prstGeom>
          <a:solidFill>
            <a:srgbClr val="FFFF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3200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>點選連結進入網頁</a:t>
            </a:r>
            <a:endParaRPr lang="zh-TW" altLang="en-US" sz="3200" dirty="0">
              <a:solidFill>
                <a:srgbClr val="0000FF"/>
              </a:solidFill>
              <a:latin typeface="華康超明體" pitchFamily="49" charset="-120"/>
              <a:ea typeface="華康超明體" pitchFamily="49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6000" dirty="0" smtClean="0">
                <a:latin typeface="華康超明體" pitchFamily="49" charset="-120"/>
                <a:ea typeface="華康超明體" pitchFamily="49" charset="-120"/>
              </a:rPr>
              <a:t>進入「天空字體」網站</a:t>
            </a:r>
            <a:endParaRPr lang="zh-TW" altLang="en-US" sz="6000" dirty="0">
              <a:latin typeface="華康超明體" pitchFamily="49" charset="-120"/>
              <a:ea typeface="華康超明體" pitchFamily="49" charset="-120"/>
            </a:endParaRPr>
          </a:p>
        </p:txBody>
      </p:sp>
      <p:sp>
        <p:nvSpPr>
          <p:cNvPr id="4" name="內容版面配置區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1928802"/>
            <a:ext cx="8266398" cy="2857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6000" dirty="0" smtClean="0">
                <a:latin typeface="華康超明體" pitchFamily="49" charset="-120"/>
                <a:ea typeface="華康超明體" pitchFamily="49" charset="-120"/>
              </a:rPr>
              <a:t>輸入皂章文字</a:t>
            </a:r>
            <a:endParaRPr lang="zh-TW" altLang="en-US" sz="6000" dirty="0">
              <a:latin typeface="華康超明體" pitchFamily="49" charset="-120"/>
              <a:ea typeface="華康超明體" pitchFamily="49" charset="-120"/>
            </a:endParaRPr>
          </a:p>
        </p:txBody>
      </p:sp>
      <p:sp>
        <p:nvSpPr>
          <p:cNvPr id="4" name="內容版面配置區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786050" y="1571612"/>
            <a:ext cx="5922930" cy="46434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橢圓 4"/>
          <p:cNvSpPr/>
          <p:nvPr/>
        </p:nvSpPr>
        <p:spPr>
          <a:xfrm>
            <a:off x="2643174" y="2857496"/>
            <a:ext cx="1285884" cy="785818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6" name="圓角矩形圖說文字 5"/>
          <p:cNvSpPr/>
          <p:nvPr/>
        </p:nvSpPr>
        <p:spPr>
          <a:xfrm>
            <a:off x="285720" y="2500306"/>
            <a:ext cx="2071702" cy="2643206"/>
          </a:xfrm>
          <a:prstGeom prst="wedgeRoundRectCallout">
            <a:avLst>
              <a:gd name="adj1" fmla="val 66241"/>
              <a:gd name="adj2" fmla="val -17014"/>
              <a:gd name="adj3" fmla="val 16667"/>
            </a:avLst>
          </a:prstGeom>
          <a:solidFill>
            <a:srgbClr val="FFFF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3200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>在文字方框中輸入個人的名字</a:t>
            </a:r>
            <a:r>
              <a:rPr lang="en-US" altLang="zh-TW" sz="32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(</a:t>
            </a:r>
            <a:r>
              <a:rPr lang="zh-TW" altLang="en-US" sz="32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原則上兩個字</a:t>
            </a:r>
            <a:r>
              <a:rPr lang="en-US" altLang="zh-TW" sz="32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)</a:t>
            </a:r>
            <a:endParaRPr lang="zh-TW" altLang="en-US" sz="3200" dirty="0">
              <a:solidFill>
                <a:srgbClr val="FF0000"/>
              </a:solidFill>
              <a:latin typeface="華康超明體" pitchFamily="49" charset="-120"/>
              <a:ea typeface="華康超明體" pitchFamily="49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6000" dirty="0" smtClean="0">
                <a:latin typeface="華康超明體" pitchFamily="49" charset="-120"/>
                <a:ea typeface="華康超明體" pitchFamily="49" charset="-120"/>
              </a:rPr>
              <a:t>選擇字型</a:t>
            </a:r>
            <a:endParaRPr lang="zh-TW" altLang="en-US" sz="6000" dirty="0">
              <a:latin typeface="華康超明體" pitchFamily="49" charset="-120"/>
              <a:ea typeface="華康超明體" pitchFamily="49" charset="-120"/>
            </a:endParaRPr>
          </a:p>
        </p:txBody>
      </p:sp>
      <p:sp>
        <p:nvSpPr>
          <p:cNvPr id="4" name="內容版面配置區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10" y="1571612"/>
            <a:ext cx="7929618" cy="49292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橢圓 4"/>
          <p:cNvSpPr/>
          <p:nvPr/>
        </p:nvSpPr>
        <p:spPr>
          <a:xfrm>
            <a:off x="2214546" y="5286388"/>
            <a:ext cx="1714512" cy="571504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6" name="圓角矩形圖說文字 5"/>
          <p:cNvSpPr/>
          <p:nvPr/>
        </p:nvSpPr>
        <p:spPr>
          <a:xfrm>
            <a:off x="1500134" y="2714620"/>
            <a:ext cx="7358146" cy="2357454"/>
          </a:xfrm>
          <a:prstGeom prst="wedgeRoundRectCallout">
            <a:avLst>
              <a:gd name="adj1" fmla="val -23272"/>
              <a:gd name="adj2" fmla="val 64104"/>
              <a:gd name="adj3" fmla="val 16667"/>
            </a:avLst>
          </a:prstGeom>
          <a:solidFill>
            <a:srgbClr val="FFFF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sz="3200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>選擇字型建議：</a:t>
            </a:r>
            <a:endParaRPr lang="en-US" altLang="zh-TW" sz="3200" dirty="0" smtClean="0">
              <a:solidFill>
                <a:srgbClr val="0000FF"/>
              </a:solidFill>
              <a:latin typeface="華康超明體" pitchFamily="49" charset="-120"/>
              <a:ea typeface="華康超明體" pitchFamily="49" charset="-120"/>
            </a:endParaRPr>
          </a:p>
          <a:p>
            <a:r>
              <a:rPr lang="en-US" altLang="zh-TW" sz="32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1.</a:t>
            </a:r>
            <a:r>
              <a:rPr lang="zh-TW" altLang="en-US" sz="3200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>要能顯現皂章文字</a:t>
            </a:r>
            <a:endParaRPr lang="en-US" altLang="zh-TW" sz="3200" dirty="0" smtClean="0">
              <a:solidFill>
                <a:srgbClr val="0000FF"/>
              </a:solidFill>
              <a:latin typeface="華康超明體" pitchFamily="49" charset="-120"/>
              <a:ea typeface="華康超明體" pitchFamily="49" charset="-120"/>
            </a:endParaRPr>
          </a:p>
          <a:p>
            <a:r>
              <a:rPr lang="en-US" altLang="zh-TW" sz="32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2.</a:t>
            </a:r>
            <a:r>
              <a:rPr lang="zh-TW" altLang="en-US" sz="3200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>字體要細，太粗不容易因清晰的字樣</a:t>
            </a:r>
            <a:endParaRPr lang="en-US" altLang="zh-TW" sz="3200" dirty="0" smtClean="0">
              <a:solidFill>
                <a:srgbClr val="0000FF"/>
              </a:solidFill>
              <a:latin typeface="華康超明體" pitchFamily="49" charset="-120"/>
              <a:ea typeface="華康超明體" pitchFamily="49" charset="-120"/>
            </a:endParaRPr>
          </a:p>
          <a:p>
            <a:r>
              <a:rPr lang="en-US" altLang="zh-TW" sz="32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3.</a:t>
            </a:r>
            <a:r>
              <a:rPr lang="zh-TW" altLang="en-US" sz="3200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>如果沒有想法，建議使用</a:t>
            </a:r>
            <a:r>
              <a:rPr lang="zh-TW" altLang="en-US" sz="32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細圓體</a:t>
            </a:r>
            <a:r>
              <a:rPr lang="zh-TW" altLang="en-US" sz="3200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>字</a:t>
            </a:r>
            <a:endParaRPr lang="zh-TW" altLang="en-US" sz="3200" dirty="0">
              <a:solidFill>
                <a:srgbClr val="0000FF"/>
              </a:solidFill>
              <a:latin typeface="華康超明體" pitchFamily="49" charset="-120"/>
              <a:ea typeface="華康超明體" pitchFamily="49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6000" dirty="0" smtClean="0">
                <a:latin typeface="華康超明體" pitchFamily="49" charset="-120"/>
                <a:ea typeface="華康超明體" pitchFamily="49" charset="-120"/>
              </a:rPr>
              <a:t>生成新的文字</a:t>
            </a:r>
            <a:endParaRPr lang="zh-TW" altLang="en-US" sz="6000" dirty="0">
              <a:latin typeface="華康超明體" pitchFamily="49" charset="-120"/>
              <a:ea typeface="華康超明體" pitchFamily="49" charset="-120"/>
            </a:endParaRP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85720" y="2652253"/>
            <a:ext cx="8618280" cy="34199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橢圓 4"/>
          <p:cNvSpPr/>
          <p:nvPr/>
        </p:nvSpPr>
        <p:spPr>
          <a:xfrm>
            <a:off x="6929454" y="2928934"/>
            <a:ext cx="1714512" cy="571504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6" name="圓角矩形圖說文字 5"/>
          <p:cNvSpPr/>
          <p:nvPr/>
        </p:nvSpPr>
        <p:spPr>
          <a:xfrm>
            <a:off x="1357290" y="1285860"/>
            <a:ext cx="6143668" cy="1428760"/>
          </a:xfrm>
          <a:prstGeom prst="wedgeRoundRectCallout">
            <a:avLst>
              <a:gd name="adj1" fmla="val 45758"/>
              <a:gd name="adj2" fmla="val 83966"/>
              <a:gd name="adj3" fmla="val 16667"/>
            </a:avLst>
          </a:prstGeom>
          <a:solidFill>
            <a:srgbClr val="FFFF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sz="3200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>如果重新輸入新的文字，只要按</a:t>
            </a:r>
            <a:r>
              <a:rPr lang="zh-TW" altLang="en-US" sz="32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「</a:t>
            </a:r>
            <a:r>
              <a:rPr lang="en-US" altLang="zh-TW" sz="3200" dirty="0" err="1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SkyFont</a:t>
            </a:r>
            <a:r>
              <a:rPr lang="zh-TW" altLang="en-US" sz="32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生成」</a:t>
            </a:r>
            <a:r>
              <a:rPr lang="zh-TW" altLang="en-US" sz="3200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>按鈕即可顯現。</a:t>
            </a:r>
            <a:endParaRPr lang="zh-TW" altLang="en-US" sz="3200" dirty="0">
              <a:solidFill>
                <a:srgbClr val="0000FF"/>
              </a:solidFill>
              <a:latin typeface="華康超明體" pitchFamily="49" charset="-120"/>
              <a:ea typeface="華康超明體" pitchFamily="49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6000" dirty="0" smtClean="0">
                <a:latin typeface="華康超明體" pitchFamily="49" charset="-120"/>
                <a:ea typeface="華康超明體" pitchFamily="49" charset="-120"/>
              </a:rPr>
              <a:t>輸出文字圖片檔</a:t>
            </a:r>
            <a:endParaRPr lang="zh-TW" altLang="en-US" sz="6000" dirty="0">
              <a:latin typeface="華康超明體" pitchFamily="49" charset="-120"/>
              <a:ea typeface="華康超明體" pitchFamily="49" charset="-120"/>
            </a:endParaRPr>
          </a:p>
        </p:txBody>
      </p:sp>
      <p:pic>
        <p:nvPicPr>
          <p:cNvPr id="3075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142976" y="1428736"/>
            <a:ext cx="6929486" cy="4311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橢圓 5"/>
          <p:cNvSpPr/>
          <p:nvPr/>
        </p:nvSpPr>
        <p:spPr>
          <a:xfrm>
            <a:off x="5500694" y="4357694"/>
            <a:ext cx="2143140" cy="571504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7" name="圓角矩形圖說文字 6"/>
          <p:cNvSpPr/>
          <p:nvPr/>
        </p:nvSpPr>
        <p:spPr>
          <a:xfrm>
            <a:off x="2714612" y="5786454"/>
            <a:ext cx="5143536" cy="785818"/>
          </a:xfrm>
          <a:prstGeom prst="wedgeRoundRectCallout">
            <a:avLst>
              <a:gd name="adj1" fmla="val 24231"/>
              <a:gd name="adj2" fmla="val -162603"/>
              <a:gd name="adj3" fmla="val 16667"/>
            </a:avLst>
          </a:prstGeom>
          <a:solidFill>
            <a:srgbClr val="FFFF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sz="3200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>點選</a:t>
            </a:r>
            <a:r>
              <a:rPr lang="zh-TW" altLang="en-US" sz="32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「保存整體圖片」</a:t>
            </a:r>
            <a:r>
              <a:rPr lang="zh-TW" altLang="en-US" sz="3200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>按鈕</a:t>
            </a:r>
            <a:endParaRPr lang="zh-TW" altLang="en-US" sz="3200" dirty="0">
              <a:solidFill>
                <a:srgbClr val="0000FF"/>
              </a:solidFill>
              <a:latin typeface="華康超明體" pitchFamily="49" charset="-120"/>
              <a:ea typeface="華康超明體" pitchFamily="49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6000" dirty="0" smtClean="0">
                <a:latin typeface="華康超明體" pitchFamily="49" charset="-120"/>
                <a:ea typeface="華康超明體" pitchFamily="49" charset="-120"/>
              </a:rPr>
              <a:t>輸出文字圖片檔</a:t>
            </a:r>
            <a:endParaRPr lang="zh-TW" altLang="en-US" sz="6000" dirty="0">
              <a:latin typeface="華康超明體" pitchFamily="49" charset="-120"/>
              <a:ea typeface="華康超明體" pitchFamily="49" charset="-120"/>
            </a:endParaRPr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142976" y="1285860"/>
            <a:ext cx="6897969" cy="47863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橢圓 4"/>
          <p:cNvSpPr/>
          <p:nvPr/>
        </p:nvSpPr>
        <p:spPr>
          <a:xfrm>
            <a:off x="5643570" y="4286256"/>
            <a:ext cx="2143140" cy="571504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6" name="圓角矩形圖說文字 5"/>
          <p:cNvSpPr/>
          <p:nvPr/>
        </p:nvSpPr>
        <p:spPr>
          <a:xfrm>
            <a:off x="2714612" y="5786454"/>
            <a:ext cx="5143536" cy="785818"/>
          </a:xfrm>
          <a:prstGeom prst="wedgeRoundRectCallout">
            <a:avLst>
              <a:gd name="adj1" fmla="val 24231"/>
              <a:gd name="adj2" fmla="val -162603"/>
              <a:gd name="adj3" fmla="val 16667"/>
            </a:avLst>
          </a:prstGeom>
          <a:solidFill>
            <a:srgbClr val="FFFF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sz="3200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>點選</a:t>
            </a:r>
            <a:r>
              <a:rPr lang="zh-TW" altLang="en-US" sz="32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「保存網路</a:t>
            </a:r>
            <a:r>
              <a:rPr lang="en-US" altLang="zh-TW" sz="32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JPG</a:t>
            </a:r>
            <a:r>
              <a:rPr lang="zh-TW" altLang="en-US" sz="32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」</a:t>
            </a:r>
            <a:r>
              <a:rPr lang="zh-TW" altLang="en-US" sz="3200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>按鈕</a:t>
            </a:r>
            <a:endParaRPr lang="zh-TW" altLang="en-US" sz="3200" dirty="0">
              <a:solidFill>
                <a:srgbClr val="0000FF"/>
              </a:solidFill>
              <a:latin typeface="華康超明體" pitchFamily="49" charset="-120"/>
              <a:ea typeface="華康超明體" pitchFamily="49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6000" dirty="0" smtClean="0">
                <a:latin typeface="華康超明體" pitchFamily="49" charset="-120"/>
                <a:ea typeface="華康超明體" pitchFamily="49" charset="-120"/>
              </a:rPr>
              <a:t>儲存文字圖片檔</a:t>
            </a:r>
            <a:endParaRPr lang="zh-TW" altLang="en-US" sz="6000" dirty="0">
              <a:latin typeface="華康超明體" pitchFamily="49" charset="-120"/>
              <a:ea typeface="華康超明體" pitchFamily="49" charset="-120"/>
            </a:endParaRPr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285852" y="2000240"/>
            <a:ext cx="7094912" cy="45342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橢圓 4"/>
          <p:cNvSpPr/>
          <p:nvPr/>
        </p:nvSpPr>
        <p:spPr>
          <a:xfrm>
            <a:off x="1357290" y="3357562"/>
            <a:ext cx="857256" cy="428628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6" name="圓角矩形圖說文字 5"/>
          <p:cNvSpPr/>
          <p:nvPr/>
        </p:nvSpPr>
        <p:spPr>
          <a:xfrm>
            <a:off x="642910" y="1214422"/>
            <a:ext cx="5429288" cy="785818"/>
          </a:xfrm>
          <a:prstGeom prst="wedgeRoundRectCallout">
            <a:avLst>
              <a:gd name="adj1" fmla="val -30635"/>
              <a:gd name="adj2" fmla="val 226611"/>
              <a:gd name="adj3" fmla="val 16667"/>
            </a:avLst>
          </a:prstGeom>
          <a:solidFill>
            <a:srgbClr val="FFFF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32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1.</a:t>
            </a:r>
            <a:r>
              <a:rPr lang="zh-TW" altLang="en-US" sz="3200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>儲存的路徑請選擇</a:t>
            </a:r>
            <a:r>
              <a:rPr lang="zh-TW" altLang="en-US" sz="32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「下載」</a:t>
            </a:r>
            <a:endParaRPr lang="zh-TW" altLang="en-US" sz="3200" dirty="0">
              <a:solidFill>
                <a:srgbClr val="FF0000"/>
              </a:solidFill>
              <a:latin typeface="華康超明體" pitchFamily="49" charset="-120"/>
              <a:ea typeface="華康超明體" pitchFamily="49" charset="-120"/>
            </a:endParaRPr>
          </a:p>
        </p:txBody>
      </p:sp>
      <p:sp>
        <p:nvSpPr>
          <p:cNvPr id="7" name="橢圓 6"/>
          <p:cNvSpPr/>
          <p:nvPr/>
        </p:nvSpPr>
        <p:spPr>
          <a:xfrm>
            <a:off x="2285984" y="5143512"/>
            <a:ext cx="1571636" cy="428628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8" name="圓角矩形圖說文字 7"/>
          <p:cNvSpPr/>
          <p:nvPr/>
        </p:nvSpPr>
        <p:spPr>
          <a:xfrm>
            <a:off x="3214678" y="4071942"/>
            <a:ext cx="5715040" cy="785818"/>
          </a:xfrm>
          <a:prstGeom prst="wedgeRoundRectCallout">
            <a:avLst>
              <a:gd name="adj1" fmla="val -50558"/>
              <a:gd name="adj2" fmla="val 104230"/>
              <a:gd name="adj3" fmla="val 16667"/>
            </a:avLst>
          </a:prstGeom>
          <a:solidFill>
            <a:srgbClr val="FFFF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32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2.</a:t>
            </a:r>
            <a:r>
              <a:rPr lang="zh-TW" altLang="en-US" sz="3200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>檔名可改成自己的名字即可</a:t>
            </a:r>
            <a:endParaRPr lang="zh-TW" altLang="en-US" sz="3200" dirty="0">
              <a:solidFill>
                <a:srgbClr val="0000FF"/>
              </a:solidFill>
              <a:latin typeface="華康超明體" pitchFamily="49" charset="-120"/>
              <a:ea typeface="華康超明體" pitchFamily="49" charset="-120"/>
            </a:endParaRPr>
          </a:p>
        </p:txBody>
      </p:sp>
      <p:sp>
        <p:nvSpPr>
          <p:cNvPr id="9" name="橢圓 8"/>
          <p:cNvSpPr/>
          <p:nvPr/>
        </p:nvSpPr>
        <p:spPr>
          <a:xfrm>
            <a:off x="6072198" y="5786454"/>
            <a:ext cx="1214446" cy="428628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0" name="圓角矩形圖說文字 9"/>
          <p:cNvSpPr/>
          <p:nvPr/>
        </p:nvSpPr>
        <p:spPr>
          <a:xfrm>
            <a:off x="285720" y="5857892"/>
            <a:ext cx="5643602" cy="785818"/>
          </a:xfrm>
          <a:prstGeom prst="wedgeRoundRectCallout">
            <a:avLst>
              <a:gd name="adj1" fmla="val 57947"/>
              <a:gd name="adj2" fmla="val -28183"/>
              <a:gd name="adj3" fmla="val 16667"/>
            </a:avLst>
          </a:prstGeom>
          <a:solidFill>
            <a:srgbClr val="FFFF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32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3.</a:t>
            </a:r>
            <a:r>
              <a:rPr lang="zh-TW" altLang="en-US" sz="3200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>按</a:t>
            </a:r>
            <a:r>
              <a:rPr lang="zh-TW" altLang="en-US" sz="32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「存檔」</a:t>
            </a:r>
            <a:r>
              <a:rPr lang="zh-TW" altLang="en-US" sz="3200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>即可儲存圖片檔</a:t>
            </a:r>
            <a:endParaRPr lang="zh-TW" altLang="en-US" sz="3200" dirty="0">
              <a:solidFill>
                <a:srgbClr val="0000FF"/>
              </a:solidFill>
              <a:latin typeface="華康超明體" pitchFamily="49" charset="-120"/>
              <a:ea typeface="華康超明體" pitchFamily="49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214290"/>
            <a:ext cx="8229600" cy="5911873"/>
          </a:xfrm>
        </p:spPr>
        <p:txBody>
          <a:bodyPr anchor="ctr">
            <a:normAutofit/>
          </a:bodyPr>
          <a:lstStyle/>
          <a:p>
            <a:pPr algn="ctr">
              <a:buNone/>
            </a:pPr>
            <a:r>
              <a:rPr lang="zh-TW" altLang="en-US" sz="10000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>製作皂章</a:t>
            </a:r>
            <a:endParaRPr lang="en-US" altLang="zh-TW" sz="10000" dirty="0" smtClean="0">
              <a:solidFill>
                <a:srgbClr val="0000FF"/>
              </a:solidFill>
              <a:latin typeface="華康超明體" pitchFamily="49" charset="-120"/>
              <a:ea typeface="華康超明體" pitchFamily="49" charset="-120"/>
            </a:endParaRPr>
          </a:p>
          <a:p>
            <a:pPr algn="ctr">
              <a:buNone/>
            </a:pPr>
            <a:r>
              <a:rPr lang="zh-TW" altLang="en-US" sz="10000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>底板與印字</a:t>
            </a:r>
            <a:endParaRPr lang="zh-TW" altLang="en-US" sz="10000" dirty="0">
              <a:solidFill>
                <a:srgbClr val="0000FF"/>
              </a:solidFill>
              <a:latin typeface="華康超明體" pitchFamily="49" charset="-120"/>
              <a:ea typeface="華康超明體" pitchFamily="49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6000" dirty="0" smtClean="0">
                <a:latin typeface="華康超明體" pitchFamily="49" charset="-120"/>
                <a:ea typeface="華康超明體" pitchFamily="49" charset="-120"/>
              </a:rPr>
              <a:t>開啟「小畫家」</a:t>
            </a:r>
            <a:endParaRPr lang="zh-TW" altLang="en-US" sz="6000" dirty="0">
              <a:latin typeface="華康超明體" pitchFamily="49" charset="-120"/>
              <a:ea typeface="華康超明體" pitchFamily="49" charset="-120"/>
            </a:endParaRPr>
          </a:p>
        </p:txBody>
      </p:sp>
      <p:pic>
        <p:nvPicPr>
          <p:cNvPr id="6147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000364" y="1643050"/>
            <a:ext cx="4786346" cy="45470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橢圓 5"/>
          <p:cNvSpPr/>
          <p:nvPr/>
        </p:nvSpPr>
        <p:spPr>
          <a:xfrm>
            <a:off x="3428992" y="5572140"/>
            <a:ext cx="1214446" cy="428628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7" name="圓角矩形圖說文字 6"/>
          <p:cNvSpPr/>
          <p:nvPr/>
        </p:nvSpPr>
        <p:spPr>
          <a:xfrm>
            <a:off x="571472" y="3429000"/>
            <a:ext cx="2714644" cy="1857388"/>
          </a:xfrm>
          <a:prstGeom prst="wedgeRoundRectCallout">
            <a:avLst>
              <a:gd name="adj1" fmla="val 62545"/>
              <a:gd name="adj2" fmla="val 69660"/>
              <a:gd name="adj3" fmla="val 16667"/>
            </a:avLst>
          </a:prstGeom>
          <a:solidFill>
            <a:srgbClr val="FFFF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sz="3200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>開啟</a:t>
            </a:r>
            <a:r>
              <a:rPr lang="zh-TW" altLang="en-US" sz="32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「小畫家」</a:t>
            </a:r>
            <a:r>
              <a:rPr lang="zh-TW" altLang="en-US" sz="3200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>程式</a:t>
            </a:r>
            <a:endParaRPr lang="zh-TW" altLang="en-US" sz="3200" dirty="0">
              <a:solidFill>
                <a:srgbClr val="0000FF"/>
              </a:solidFill>
              <a:latin typeface="華康超明體" pitchFamily="49" charset="-120"/>
              <a:ea typeface="華康超明體" pitchFamily="49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6000" dirty="0" smtClean="0">
                <a:latin typeface="華康超明體" pitchFamily="49" charset="-120"/>
                <a:ea typeface="華康超明體" pitchFamily="49" charset="-120"/>
              </a:rPr>
              <a:t>繪製底板形狀</a:t>
            </a:r>
            <a:endParaRPr lang="zh-TW" altLang="en-US" sz="6000" dirty="0">
              <a:latin typeface="華康超明體" pitchFamily="49" charset="-120"/>
              <a:ea typeface="華康超明體" pitchFamily="49" charset="-120"/>
            </a:endParaRPr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714348" y="2143116"/>
            <a:ext cx="7809292" cy="4298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橢圓 4"/>
          <p:cNvSpPr/>
          <p:nvPr/>
        </p:nvSpPr>
        <p:spPr>
          <a:xfrm>
            <a:off x="7215206" y="2571744"/>
            <a:ext cx="1000132" cy="642942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6" name="圓角矩形圖說文字 5"/>
          <p:cNvSpPr/>
          <p:nvPr/>
        </p:nvSpPr>
        <p:spPr>
          <a:xfrm>
            <a:off x="3929058" y="1428736"/>
            <a:ext cx="4786346" cy="714380"/>
          </a:xfrm>
          <a:prstGeom prst="wedgeRoundRectCallout">
            <a:avLst>
              <a:gd name="adj1" fmla="val 28928"/>
              <a:gd name="adj2" fmla="val 117070"/>
              <a:gd name="adj3" fmla="val 16667"/>
            </a:avLst>
          </a:prstGeom>
          <a:solidFill>
            <a:srgbClr val="FFFF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32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1.</a:t>
            </a:r>
            <a:r>
              <a:rPr lang="zh-TW" altLang="en-US" sz="3200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>將色彩</a:t>
            </a:r>
            <a:r>
              <a:rPr lang="en-US" altLang="zh-TW" sz="3200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>1</a:t>
            </a:r>
            <a:r>
              <a:rPr lang="zh-TW" altLang="en-US" sz="3200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>及</a:t>
            </a:r>
            <a:r>
              <a:rPr lang="en-US" altLang="zh-TW" sz="3200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>2</a:t>
            </a:r>
            <a:r>
              <a:rPr lang="zh-TW" altLang="en-US" sz="3200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>接改成</a:t>
            </a:r>
            <a:r>
              <a:rPr lang="zh-TW" altLang="en-US" sz="32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黑色</a:t>
            </a:r>
            <a:endParaRPr lang="zh-TW" altLang="en-US" sz="3200" dirty="0">
              <a:solidFill>
                <a:srgbClr val="FF0000"/>
              </a:solidFill>
              <a:latin typeface="華康超明體" pitchFamily="49" charset="-120"/>
              <a:ea typeface="華康超明體" pitchFamily="49" charset="-120"/>
            </a:endParaRPr>
          </a:p>
        </p:txBody>
      </p:sp>
      <p:sp>
        <p:nvSpPr>
          <p:cNvPr id="7" name="橢圓 6"/>
          <p:cNvSpPr/>
          <p:nvPr/>
        </p:nvSpPr>
        <p:spPr>
          <a:xfrm>
            <a:off x="5929322" y="3214686"/>
            <a:ext cx="1000132" cy="500066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8" name="圓角矩形圖說文字 7"/>
          <p:cNvSpPr/>
          <p:nvPr/>
        </p:nvSpPr>
        <p:spPr>
          <a:xfrm>
            <a:off x="6929454" y="3714752"/>
            <a:ext cx="2000264" cy="1571636"/>
          </a:xfrm>
          <a:prstGeom prst="wedgeRoundRectCallout">
            <a:avLst>
              <a:gd name="adj1" fmla="val -59085"/>
              <a:gd name="adj2" fmla="val -63493"/>
              <a:gd name="adj3" fmla="val 16667"/>
            </a:avLst>
          </a:prstGeom>
          <a:solidFill>
            <a:srgbClr val="FFFF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32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2.</a:t>
            </a:r>
            <a:r>
              <a:rPr lang="zh-TW" altLang="en-US" sz="3200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>點選</a:t>
            </a:r>
            <a:r>
              <a:rPr lang="zh-TW" altLang="en-US" sz="32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填滿</a:t>
            </a:r>
            <a:r>
              <a:rPr lang="zh-TW" altLang="en-US" sz="3200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>，選擇</a:t>
            </a:r>
            <a:r>
              <a:rPr lang="zh-TW" altLang="en-US" sz="32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純色</a:t>
            </a:r>
            <a:r>
              <a:rPr lang="zh-TW" altLang="en-US" sz="3200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>。</a:t>
            </a:r>
            <a:endParaRPr lang="zh-TW" altLang="en-US" sz="3200" dirty="0">
              <a:solidFill>
                <a:srgbClr val="0000FF"/>
              </a:solidFill>
              <a:latin typeface="華康超明體" pitchFamily="49" charset="-120"/>
              <a:ea typeface="華康超明體" pitchFamily="49" charset="-120"/>
            </a:endParaRPr>
          </a:p>
        </p:txBody>
      </p:sp>
      <p:sp>
        <p:nvSpPr>
          <p:cNvPr id="9" name="橢圓 8"/>
          <p:cNvSpPr/>
          <p:nvPr/>
        </p:nvSpPr>
        <p:spPr>
          <a:xfrm>
            <a:off x="5143504" y="2571744"/>
            <a:ext cx="428628" cy="428628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0" name="圓角矩形圖說文字 9"/>
          <p:cNvSpPr/>
          <p:nvPr/>
        </p:nvSpPr>
        <p:spPr>
          <a:xfrm>
            <a:off x="1357290" y="2285992"/>
            <a:ext cx="3429024" cy="642942"/>
          </a:xfrm>
          <a:prstGeom prst="wedgeRoundRectCallout">
            <a:avLst>
              <a:gd name="adj1" fmla="val 61787"/>
              <a:gd name="adj2" fmla="val 30674"/>
              <a:gd name="adj3" fmla="val 16667"/>
            </a:avLst>
          </a:prstGeom>
          <a:solidFill>
            <a:srgbClr val="FFFF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32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3.</a:t>
            </a:r>
            <a:r>
              <a:rPr lang="zh-TW" altLang="en-US" sz="3200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>點選</a:t>
            </a:r>
            <a:r>
              <a:rPr lang="zh-TW" altLang="en-US" sz="32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圓角矩形</a:t>
            </a:r>
            <a:r>
              <a:rPr lang="zh-TW" altLang="en-US" sz="3200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>。</a:t>
            </a:r>
            <a:endParaRPr lang="zh-TW" altLang="en-US" sz="3200" dirty="0">
              <a:solidFill>
                <a:srgbClr val="0000FF"/>
              </a:solidFill>
              <a:latin typeface="華康超明體" pitchFamily="49" charset="-120"/>
              <a:ea typeface="華康超明體" pitchFamily="49" charset="-120"/>
            </a:endParaRPr>
          </a:p>
        </p:txBody>
      </p:sp>
      <p:sp>
        <p:nvSpPr>
          <p:cNvPr id="11" name="橢圓 10"/>
          <p:cNvSpPr/>
          <p:nvPr/>
        </p:nvSpPr>
        <p:spPr>
          <a:xfrm>
            <a:off x="714348" y="3500438"/>
            <a:ext cx="4143404" cy="2571768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2" name="圓角矩形圖說文字 11"/>
          <p:cNvSpPr/>
          <p:nvPr/>
        </p:nvSpPr>
        <p:spPr>
          <a:xfrm>
            <a:off x="4000496" y="5357826"/>
            <a:ext cx="4929222" cy="1285884"/>
          </a:xfrm>
          <a:prstGeom prst="wedgeRoundRectCallout">
            <a:avLst>
              <a:gd name="adj1" fmla="val -37278"/>
              <a:gd name="adj2" fmla="val -69512"/>
              <a:gd name="adj3" fmla="val 16667"/>
            </a:avLst>
          </a:prstGeom>
          <a:solidFill>
            <a:srgbClr val="FFFF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32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4.</a:t>
            </a:r>
            <a:r>
              <a:rPr lang="zh-TW" altLang="en-US" sz="3200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>在畫板上畫出一個大約</a:t>
            </a:r>
            <a:r>
              <a:rPr lang="en-US" altLang="zh-TW" sz="3200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/>
            </a:r>
            <a:br>
              <a:rPr lang="en-US" altLang="zh-TW" sz="3200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</a:br>
            <a:r>
              <a:rPr lang="zh-TW" altLang="en-US" sz="3200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>  </a:t>
            </a:r>
            <a:r>
              <a:rPr lang="en-US" altLang="zh-TW" sz="32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2:1</a:t>
            </a:r>
            <a:r>
              <a:rPr lang="zh-TW" altLang="en-US" sz="3200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>的圓角矩形。</a:t>
            </a:r>
            <a:endParaRPr lang="zh-TW" altLang="en-US" sz="3200" dirty="0">
              <a:solidFill>
                <a:srgbClr val="0000FF"/>
              </a:solidFill>
              <a:latin typeface="華康超明體" pitchFamily="49" charset="-120"/>
              <a:ea typeface="華康超明體" pitchFamily="49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5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798513" y="2148979"/>
            <a:ext cx="7531123" cy="40661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6000" dirty="0" smtClean="0">
                <a:latin typeface="華康超明體" pitchFamily="49" charset="-120"/>
                <a:ea typeface="華康超明體" pitchFamily="49" charset="-120"/>
              </a:rPr>
              <a:t>繪製鑰匙圈孔洞形狀</a:t>
            </a:r>
            <a:endParaRPr lang="zh-TW" altLang="en-US" sz="6000" dirty="0">
              <a:latin typeface="華康超明體" pitchFamily="49" charset="-120"/>
              <a:ea typeface="華康超明體" pitchFamily="49" charset="-120"/>
            </a:endParaRPr>
          </a:p>
        </p:txBody>
      </p:sp>
      <p:sp>
        <p:nvSpPr>
          <p:cNvPr id="5" name="橢圓 4"/>
          <p:cNvSpPr/>
          <p:nvPr/>
        </p:nvSpPr>
        <p:spPr>
          <a:xfrm>
            <a:off x="7143768" y="2500306"/>
            <a:ext cx="1000132" cy="642942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6" name="圓角矩形圖說文字 5"/>
          <p:cNvSpPr/>
          <p:nvPr/>
        </p:nvSpPr>
        <p:spPr>
          <a:xfrm>
            <a:off x="3929058" y="1428736"/>
            <a:ext cx="4786346" cy="714380"/>
          </a:xfrm>
          <a:prstGeom prst="wedgeRoundRectCallout">
            <a:avLst>
              <a:gd name="adj1" fmla="val 28928"/>
              <a:gd name="adj2" fmla="val 117070"/>
              <a:gd name="adj3" fmla="val 16667"/>
            </a:avLst>
          </a:prstGeom>
          <a:solidFill>
            <a:srgbClr val="FFFF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32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1.</a:t>
            </a:r>
            <a:r>
              <a:rPr lang="zh-TW" altLang="en-US" sz="3200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>將色彩</a:t>
            </a:r>
            <a:r>
              <a:rPr lang="en-US" altLang="zh-TW" sz="3200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>1</a:t>
            </a:r>
            <a:r>
              <a:rPr lang="zh-TW" altLang="en-US" sz="3200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>及</a:t>
            </a:r>
            <a:r>
              <a:rPr lang="en-US" altLang="zh-TW" sz="3200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>2</a:t>
            </a:r>
            <a:r>
              <a:rPr lang="zh-TW" altLang="en-US" sz="3200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>接改成</a:t>
            </a:r>
            <a:r>
              <a:rPr lang="zh-TW" altLang="en-US" sz="32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白色</a:t>
            </a:r>
            <a:endParaRPr lang="zh-TW" altLang="en-US" sz="3200" dirty="0">
              <a:solidFill>
                <a:srgbClr val="FF0000"/>
              </a:solidFill>
              <a:latin typeface="華康超明體" pitchFamily="49" charset="-120"/>
              <a:ea typeface="華康超明體" pitchFamily="49" charset="-120"/>
            </a:endParaRPr>
          </a:p>
        </p:txBody>
      </p:sp>
      <p:sp>
        <p:nvSpPr>
          <p:cNvPr id="9" name="橢圓 8"/>
          <p:cNvSpPr/>
          <p:nvPr/>
        </p:nvSpPr>
        <p:spPr>
          <a:xfrm>
            <a:off x="4786314" y="2571744"/>
            <a:ext cx="428628" cy="428628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0" name="圓角矩形圖說文字 9"/>
          <p:cNvSpPr/>
          <p:nvPr/>
        </p:nvSpPr>
        <p:spPr>
          <a:xfrm>
            <a:off x="928662" y="2285992"/>
            <a:ext cx="3429024" cy="642942"/>
          </a:xfrm>
          <a:prstGeom prst="wedgeRoundRectCallout">
            <a:avLst>
              <a:gd name="adj1" fmla="val 61787"/>
              <a:gd name="adj2" fmla="val 30674"/>
              <a:gd name="adj3" fmla="val 16667"/>
            </a:avLst>
          </a:prstGeom>
          <a:solidFill>
            <a:srgbClr val="FFFF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32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2.</a:t>
            </a:r>
            <a:r>
              <a:rPr lang="zh-TW" altLang="en-US" sz="3200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>點選</a:t>
            </a:r>
            <a:r>
              <a:rPr lang="zh-TW" altLang="en-US" sz="32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橢圓形</a:t>
            </a:r>
            <a:r>
              <a:rPr lang="zh-TW" altLang="en-US" sz="3200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>。</a:t>
            </a:r>
            <a:endParaRPr lang="zh-TW" altLang="en-US" sz="3200" dirty="0">
              <a:solidFill>
                <a:srgbClr val="0000FF"/>
              </a:solidFill>
              <a:latin typeface="華康超明體" pitchFamily="49" charset="-120"/>
              <a:ea typeface="華康超明體" pitchFamily="49" charset="-120"/>
            </a:endParaRPr>
          </a:p>
        </p:txBody>
      </p:sp>
      <p:sp>
        <p:nvSpPr>
          <p:cNvPr id="11" name="橢圓 10"/>
          <p:cNvSpPr/>
          <p:nvPr/>
        </p:nvSpPr>
        <p:spPr>
          <a:xfrm>
            <a:off x="1214414" y="3929066"/>
            <a:ext cx="857256" cy="714380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2" name="圓角矩形圖說文字 11"/>
          <p:cNvSpPr/>
          <p:nvPr/>
        </p:nvSpPr>
        <p:spPr>
          <a:xfrm>
            <a:off x="2000232" y="4786322"/>
            <a:ext cx="6858048" cy="1643074"/>
          </a:xfrm>
          <a:prstGeom prst="wedgeRoundRectCallout">
            <a:avLst>
              <a:gd name="adj1" fmla="val -52160"/>
              <a:gd name="adj2" fmla="val -75323"/>
              <a:gd name="adj3" fmla="val 16667"/>
            </a:avLst>
          </a:prstGeom>
          <a:solidFill>
            <a:srgbClr val="FFFF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32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3.</a:t>
            </a:r>
            <a:r>
              <a:rPr lang="zh-TW" altLang="en-US" sz="3200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>在圓角矩形的左上角，</a:t>
            </a:r>
            <a:r>
              <a:rPr lang="zh-TW" altLang="en-US" sz="32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按住</a:t>
            </a:r>
            <a:r>
              <a:rPr lang="en-US" altLang="zh-TW" sz="32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Shift</a:t>
            </a:r>
            <a:r>
              <a:rPr lang="zh-TW" altLang="en-US" sz="3200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>，並畫出一個</a:t>
            </a:r>
            <a:r>
              <a:rPr lang="zh-TW" altLang="en-US" sz="32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小圓</a:t>
            </a:r>
            <a:r>
              <a:rPr lang="zh-TW" altLang="en-US" sz="3200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>。</a:t>
            </a:r>
            <a:r>
              <a:rPr lang="zh-TW" altLang="en-US" sz="3200" dirty="0" smtClean="0">
                <a:solidFill>
                  <a:srgbClr val="7030A0"/>
                </a:solidFill>
                <a:latin typeface="華康超明體" pitchFamily="49" charset="-120"/>
                <a:ea typeface="華康超明體" pitchFamily="49" charset="-120"/>
              </a:rPr>
              <a:t>圓不要太</a:t>
            </a:r>
            <a:r>
              <a:rPr lang="zh-TW" altLang="en-US" sz="32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小</a:t>
            </a:r>
            <a:r>
              <a:rPr lang="zh-TW" altLang="en-US" sz="3200" dirty="0" smtClean="0">
                <a:solidFill>
                  <a:srgbClr val="7030A0"/>
                </a:solidFill>
                <a:latin typeface="華康超明體" pitchFamily="49" charset="-120"/>
                <a:ea typeface="華康超明體" pitchFamily="49" charset="-120"/>
              </a:rPr>
              <a:t>，離邊不要太</a:t>
            </a:r>
            <a:r>
              <a:rPr lang="zh-TW" altLang="en-US" sz="32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遠</a:t>
            </a:r>
            <a:r>
              <a:rPr lang="zh-TW" altLang="en-US" sz="3200" dirty="0" smtClean="0">
                <a:solidFill>
                  <a:srgbClr val="7030A0"/>
                </a:solidFill>
                <a:latin typeface="華康超明體" pitchFamily="49" charset="-120"/>
                <a:ea typeface="華康超明體" pitchFamily="49" charset="-120"/>
              </a:rPr>
              <a:t>也不要太</a:t>
            </a:r>
            <a:r>
              <a:rPr lang="zh-TW" altLang="en-US" sz="32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近</a:t>
            </a:r>
            <a:r>
              <a:rPr lang="zh-TW" altLang="en-US" sz="3200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>。</a:t>
            </a:r>
            <a:endParaRPr lang="zh-TW" altLang="en-US" sz="3200" dirty="0">
              <a:solidFill>
                <a:srgbClr val="0000FF"/>
              </a:solidFill>
              <a:latin typeface="華康超明體" pitchFamily="49" charset="-120"/>
              <a:ea typeface="華康超明體" pitchFamily="49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6000" dirty="0" smtClean="0">
                <a:latin typeface="華康超明體" pitchFamily="49" charset="-120"/>
                <a:ea typeface="華康超明體" pitchFamily="49" charset="-120"/>
              </a:rPr>
              <a:t>儲存底板形狀</a:t>
            </a:r>
            <a:r>
              <a:rPr lang="en-US" altLang="zh-TW" sz="6000" dirty="0" smtClean="0">
                <a:latin typeface="華康超明體" pitchFamily="49" charset="-120"/>
                <a:ea typeface="華康超明體" pitchFamily="49" charset="-120"/>
              </a:rPr>
              <a:t>2D</a:t>
            </a:r>
            <a:r>
              <a:rPr lang="zh-TW" altLang="en-US" sz="6000" dirty="0" smtClean="0">
                <a:latin typeface="華康超明體" pitchFamily="49" charset="-120"/>
                <a:ea typeface="華康超明體" pitchFamily="49" charset="-120"/>
              </a:rPr>
              <a:t>圖檔</a:t>
            </a:r>
            <a:endParaRPr lang="zh-TW" altLang="en-US" sz="6000" dirty="0">
              <a:latin typeface="華康超明體" pitchFamily="49" charset="-120"/>
              <a:ea typeface="華康超明體" pitchFamily="49" charset="-120"/>
            </a:endParaRPr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000364" y="1643050"/>
            <a:ext cx="5880466" cy="43601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橢圓 4"/>
          <p:cNvSpPr/>
          <p:nvPr/>
        </p:nvSpPr>
        <p:spPr>
          <a:xfrm>
            <a:off x="2928926" y="3571876"/>
            <a:ext cx="1428760" cy="714380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6" name="圓角矩形圖說文字 5"/>
          <p:cNvSpPr/>
          <p:nvPr/>
        </p:nvSpPr>
        <p:spPr>
          <a:xfrm>
            <a:off x="285720" y="2714620"/>
            <a:ext cx="2643206" cy="2643206"/>
          </a:xfrm>
          <a:prstGeom prst="wedgeRoundRectCallout">
            <a:avLst>
              <a:gd name="adj1" fmla="val 55355"/>
              <a:gd name="adj2" fmla="val -71194"/>
              <a:gd name="adj3" fmla="val 16667"/>
            </a:avLst>
          </a:prstGeom>
          <a:solidFill>
            <a:srgbClr val="FFFF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sz="3200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>點選</a:t>
            </a:r>
            <a:r>
              <a:rPr lang="zh-TW" altLang="en-US" sz="32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檔案</a:t>
            </a:r>
            <a:r>
              <a:rPr lang="zh-TW" altLang="en-US" sz="3200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>→點選</a:t>
            </a:r>
            <a:r>
              <a:rPr lang="zh-TW" altLang="en-US" sz="32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另存新檔</a:t>
            </a:r>
            <a:r>
              <a:rPr lang="zh-TW" altLang="en-US" sz="3200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>→點選</a:t>
            </a:r>
            <a:r>
              <a:rPr lang="en-US" altLang="zh-TW" sz="32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JPG</a:t>
            </a:r>
            <a:r>
              <a:rPr lang="zh-TW" altLang="en-US" sz="32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圖片</a:t>
            </a:r>
            <a:r>
              <a:rPr lang="zh-TW" altLang="en-US" sz="3200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>，準備存檔。</a:t>
            </a:r>
            <a:endParaRPr lang="zh-TW" altLang="en-US" sz="3200" dirty="0">
              <a:solidFill>
                <a:srgbClr val="0000FF"/>
              </a:solidFill>
              <a:latin typeface="華康超明體" pitchFamily="49" charset="-120"/>
              <a:ea typeface="華康超明體" pitchFamily="49" charset="-120"/>
            </a:endParaRPr>
          </a:p>
        </p:txBody>
      </p:sp>
      <p:sp>
        <p:nvSpPr>
          <p:cNvPr id="7" name="橢圓 6"/>
          <p:cNvSpPr/>
          <p:nvPr/>
        </p:nvSpPr>
        <p:spPr>
          <a:xfrm>
            <a:off x="4857752" y="3071810"/>
            <a:ext cx="1643074" cy="714380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8" name="橢圓 7"/>
          <p:cNvSpPr/>
          <p:nvPr/>
        </p:nvSpPr>
        <p:spPr>
          <a:xfrm>
            <a:off x="2928926" y="1714488"/>
            <a:ext cx="785818" cy="642942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cxnSp>
        <p:nvCxnSpPr>
          <p:cNvPr id="10" name="直線單箭頭接點 9"/>
          <p:cNvCxnSpPr>
            <a:stCxn id="8" idx="4"/>
            <a:endCxn id="5" idx="0"/>
          </p:cNvCxnSpPr>
          <p:nvPr/>
        </p:nvCxnSpPr>
        <p:spPr>
          <a:xfrm rot="16200000" flipH="1">
            <a:off x="2875347" y="2803917"/>
            <a:ext cx="1214446" cy="321471"/>
          </a:xfrm>
          <a:prstGeom prst="straightConnector1">
            <a:avLst/>
          </a:prstGeom>
          <a:ln w="762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線單箭頭接點 10"/>
          <p:cNvCxnSpPr/>
          <p:nvPr/>
        </p:nvCxnSpPr>
        <p:spPr>
          <a:xfrm flipV="1">
            <a:off x="4357686" y="3500440"/>
            <a:ext cx="571506" cy="357190"/>
          </a:xfrm>
          <a:prstGeom prst="straightConnector1">
            <a:avLst/>
          </a:prstGeom>
          <a:ln w="762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6000" dirty="0" smtClean="0">
                <a:latin typeface="華康超明體" pitchFamily="49" charset="-120"/>
                <a:ea typeface="華康超明體" pitchFamily="49" charset="-120"/>
              </a:rPr>
              <a:t>儲存底板形狀</a:t>
            </a:r>
            <a:r>
              <a:rPr lang="en-US" altLang="zh-TW" sz="6000" dirty="0" smtClean="0">
                <a:latin typeface="華康超明體" pitchFamily="49" charset="-120"/>
                <a:ea typeface="華康超明體" pitchFamily="49" charset="-120"/>
              </a:rPr>
              <a:t>2D</a:t>
            </a:r>
            <a:r>
              <a:rPr lang="zh-TW" altLang="en-US" sz="6000" dirty="0" smtClean="0">
                <a:latin typeface="華康超明體" pitchFamily="49" charset="-120"/>
                <a:ea typeface="華康超明體" pitchFamily="49" charset="-120"/>
              </a:rPr>
              <a:t>圖檔</a:t>
            </a:r>
            <a:endParaRPr lang="zh-TW" altLang="en-US" sz="6000" dirty="0">
              <a:latin typeface="華康超明體" pitchFamily="49" charset="-120"/>
              <a:ea typeface="華康超明體" pitchFamily="49" charset="-120"/>
            </a:endParaRPr>
          </a:p>
        </p:txBody>
      </p:sp>
      <p:pic>
        <p:nvPicPr>
          <p:cNvPr id="1024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142976" y="1643050"/>
            <a:ext cx="6735583" cy="4286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橢圓 4"/>
          <p:cNvSpPr/>
          <p:nvPr/>
        </p:nvSpPr>
        <p:spPr>
          <a:xfrm>
            <a:off x="2183930" y="4929198"/>
            <a:ext cx="714380" cy="428628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6" name="圓角矩形圖說文字 5"/>
          <p:cNvSpPr/>
          <p:nvPr/>
        </p:nvSpPr>
        <p:spPr>
          <a:xfrm>
            <a:off x="3214678" y="1714488"/>
            <a:ext cx="3786214" cy="2357454"/>
          </a:xfrm>
          <a:prstGeom prst="wedgeRoundRectCallout">
            <a:avLst>
              <a:gd name="adj1" fmla="val -80592"/>
              <a:gd name="adj2" fmla="val 15762"/>
              <a:gd name="adj3" fmla="val 16667"/>
            </a:avLst>
          </a:prstGeom>
          <a:solidFill>
            <a:srgbClr val="FFFF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sz="3200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>點選</a:t>
            </a:r>
            <a:r>
              <a:rPr lang="zh-TW" altLang="en-US" sz="32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下載</a:t>
            </a:r>
            <a:r>
              <a:rPr lang="zh-TW" altLang="en-US" sz="3200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>資料夾→輸入檔案名稱</a:t>
            </a:r>
            <a:r>
              <a:rPr lang="en-US" altLang="zh-TW" sz="3200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>(</a:t>
            </a:r>
            <a:r>
              <a:rPr lang="zh-TW" altLang="en-US" sz="32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底板</a:t>
            </a:r>
            <a:r>
              <a:rPr lang="en-US" altLang="zh-TW" sz="3200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>)</a:t>
            </a:r>
            <a:r>
              <a:rPr lang="zh-TW" altLang="en-US" sz="3200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>→點選</a:t>
            </a:r>
            <a:r>
              <a:rPr lang="zh-TW" altLang="en-US" sz="32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存檔</a:t>
            </a:r>
            <a:r>
              <a:rPr lang="zh-TW" altLang="en-US" sz="3200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>，完成底板</a:t>
            </a:r>
            <a:r>
              <a:rPr lang="en-US" altLang="zh-TW" sz="3200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>JPG</a:t>
            </a:r>
            <a:r>
              <a:rPr lang="zh-TW" altLang="en-US" sz="3200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>存檔。</a:t>
            </a:r>
            <a:endParaRPr lang="zh-TW" altLang="en-US" sz="3200" dirty="0">
              <a:solidFill>
                <a:srgbClr val="0000FF"/>
              </a:solidFill>
              <a:latin typeface="華康超明體" pitchFamily="49" charset="-120"/>
              <a:ea typeface="華康超明體" pitchFamily="49" charset="-120"/>
            </a:endParaRPr>
          </a:p>
        </p:txBody>
      </p:sp>
      <p:sp>
        <p:nvSpPr>
          <p:cNvPr id="7" name="橢圓 6"/>
          <p:cNvSpPr/>
          <p:nvPr/>
        </p:nvSpPr>
        <p:spPr>
          <a:xfrm>
            <a:off x="5970144" y="5500702"/>
            <a:ext cx="1000132" cy="500066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8" name="橢圓 7"/>
          <p:cNvSpPr/>
          <p:nvPr/>
        </p:nvSpPr>
        <p:spPr>
          <a:xfrm>
            <a:off x="1326674" y="3071810"/>
            <a:ext cx="785818" cy="428628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cxnSp>
        <p:nvCxnSpPr>
          <p:cNvPr id="9" name="直線單箭頭接點 8"/>
          <p:cNvCxnSpPr>
            <a:stCxn id="8" idx="4"/>
            <a:endCxn id="5" idx="0"/>
          </p:cNvCxnSpPr>
          <p:nvPr/>
        </p:nvCxnSpPr>
        <p:spPr>
          <a:xfrm rot="16200000" flipH="1">
            <a:off x="1415971" y="3804049"/>
            <a:ext cx="1428760" cy="821537"/>
          </a:xfrm>
          <a:prstGeom prst="straightConnector1">
            <a:avLst/>
          </a:prstGeom>
          <a:ln w="762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線單箭頭接點 9"/>
          <p:cNvCxnSpPr>
            <a:stCxn id="5" idx="6"/>
            <a:endCxn id="7" idx="2"/>
          </p:cNvCxnSpPr>
          <p:nvPr/>
        </p:nvCxnSpPr>
        <p:spPr>
          <a:xfrm>
            <a:off x="2898310" y="5143512"/>
            <a:ext cx="3071834" cy="607223"/>
          </a:xfrm>
          <a:prstGeom prst="straightConnector1">
            <a:avLst/>
          </a:prstGeom>
          <a:ln w="762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6000" dirty="0" smtClean="0">
                <a:latin typeface="華康超明體" pitchFamily="49" charset="-120"/>
                <a:ea typeface="華康超明體" pitchFamily="49" charset="-120"/>
              </a:rPr>
              <a:t>在小畫家輸入皂章文字</a:t>
            </a:r>
            <a:endParaRPr lang="zh-TW" altLang="en-US" sz="6000" dirty="0">
              <a:latin typeface="華康超明體" pitchFamily="49" charset="-120"/>
              <a:ea typeface="華康超明體" pitchFamily="49" charset="-120"/>
            </a:endParaRPr>
          </a:p>
        </p:txBody>
      </p:sp>
      <p:pic>
        <p:nvPicPr>
          <p:cNvPr id="11267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184956" y="2357430"/>
            <a:ext cx="3816068" cy="29718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橢圓 5"/>
          <p:cNvSpPr/>
          <p:nvPr/>
        </p:nvSpPr>
        <p:spPr>
          <a:xfrm>
            <a:off x="4113518" y="3786190"/>
            <a:ext cx="2071702" cy="714380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7" name="圓角矩形圖說文字 6"/>
          <p:cNvSpPr/>
          <p:nvPr/>
        </p:nvSpPr>
        <p:spPr>
          <a:xfrm>
            <a:off x="1255998" y="2357430"/>
            <a:ext cx="2143140" cy="2357454"/>
          </a:xfrm>
          <a:prstGeom prst="wedgeRoundRectCallout">
            <a:avLst>
              <a:gd name="adj1" fmla="val 81163"/>
              <a:gd name="adj2" fmla="val -25700"/>
              <a:gd name="adj3" fmla="val 16667"/>
            </a:avLst>
          </a:prstGeom>
          <a:solidFill>
            <a:srgbClr val="FFFF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sz="3200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>點選檔案→點選開啟就檔</a:t>
            </a:r>
            <a:endParaRPr lang="zh-TW" altLang="en-US" sz="3200" dirty="0">
              <a:solidFill>
                <a:srgbClr val="0000FF"/>
              </a:solidFill>
              <a:latin typeface="華康超明體" pitchFamily="49" charset="-120"/>
              <a:ea typeface="華康超明體" pitchFamily="49" charset="-120"/>
            </a:endParaRPr>
          </a:p>
        </p:txBody>
      </p:sp>
      <p:sp>
        <p:nvSpPr>
          <p:cNvPr id="8" name="橢圓 7"/>
          <p:cNvSpPr/>
          <p:nvPr/>
        </p:nvSpPr>
        <p:spPr>
          <a:xfrm>
            <a:off x="4042080" y="2643182"/>
            <a:ext cx="1071570" cy="500066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cxnSp>
        <p:nvCxnSpPr>
          <p:cNvPr id="9" name="直線單箭頭接點 8"/>
          <p:cNvCxnSpPr>
            <a:stCxn id="8" idx="4"/>
            <a:endCxn id="6" idx="0"/>
          </p:cNvCxnSpPr>
          <p:nvPr/>
        </p:nvCxnSpPr>
        <p:spPr>
          <a:xfrm rot="16200000" flipH="1">
            <a:off x="4542146" y="3178967"/>
            <a:ext cx="642942" cy="571504"/>
          </a:xfrm>
          <a:prstGeom prst="straightConnector1">
            <a:avLst/>
          </a:prstGeom>
          <a:ln w="762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6000" dirty="0" smtClean="0">
                <a:latin typeface="華康超明體" pitchFamily="49" charset="-120"/>
                <a:ea typeface="華康超明體" pitchFamily="49" charset="-120"/>
              </a:rPr>
              <a:t>在小畫家輸入皂章文字</a:t>
            </a:r>
            <a:endParaRPr lang="zh-TW" altLang="en-US" sz="6000" dirty="0">
              <a:latin typeface="華康超明體" pitchFamily="49" charset="-120"/>
              <a:ea typeface="華康超明體" pitchFamily="49" charset="-120"/>
            </a:endParaRPr>
          </a:p>
        </p:txBody>
      </p:sp>
      <p:pic>
        <p:nvPicPr>
          <p:cNvPr id="1229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530914" y="2428868"/>
            <a:ext cx="6398804" cy="40719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橢圓 4"/>
          <p:cNvSpPr/>
          <p:nvPr/>
        </p:nvSpPr>
        <p:spPr>
          <a:xfrm>
            <a:off x="3959674" y="4000504"/>
            <a:ext cx="1428760" cy="428628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6" name="圓角矩形圖說文字 5"/>
          <p:cNvSpPr/>
          <p:nvPr/>
        </p:nvSpPr>
        <p:spPr>
          <a:xfrm>
            <a:off x="285720" y="1500174"/>
            <a:ext cx="3357586" cy="2928958"/>
          </a:xfrm>
          <a:prstGeom prst="wedgeRoundRectCallout">
            <a:avLst>
              <a:gd name="adj1" fmla="val 29380"/>
              <a:gd name="adj2" fmla="val 79485"/>
              <a:gd name="adj3" fmla="val 16667"/>
            </a:avLst>
          </a:prstGeom>
          <a:solidFill>
            <a:srgbClr val="FFFF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sz="3200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>點選</a:t>
            </a:r>
            <a:r>
              <a:rPr lang="zh-TW" altLang="en-US" sz="32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下載</a:t>
            </a:r>
            <a:r>
              <a:rPr lang="zh-TW" altLang="en-US" sz="3200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>資料夾→點選</a:t>
            </a:r>
            <a:r>
              <a:rPr lang="zh-TW" altLang="en-US" sz="32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皂章文字</a:t>
            </a:r>
            <a:r>
              <a:rPr lang="zh-TW" altLang="en-US" sz="3200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>圖檔→點選</a:t>
            </a:r>
            <a:r>
              <a:rPr lang="zh-TW" altLang="en-US" sz="32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開啟</a:t>
            </a:r>
            <a:endParaRPr lang="en-US" altLang="zh-TW" sz="3200" dirty="0" smtClean="0">
              <a:solidFill>
                <a:srgbClr val="FF0000"/>
              </a:solidFill>
              <a:latin typeface="華康超明體" pitchFamily="49" charset="-120"/>
              <a:ea typeface="華康超明體" pitchFamily="49" charset="-120"/>
            </a:endParaRPr>
          </a:p>
          <a:p>
            <a:r>
              <a:rPr lang="zh-TW" altLang="en-US" sz="3200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>，開啟皂章文字</a:t>
            </a:r>
            <a:r>
              <a:rPr lang="en-US" altLang="zh-TW" sz="3200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>JPG</a:t>
            </a:r>
            <a:r>
              <a:rPr lang="zh-TW" altLang="en-US" sz="3200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>檔。</a:t>
            </a:r>
            <a:endParaRPr lang="zh-TW" altLang="en-US" sz="3200" dirty="0">
              <a:solidFill>
                <a:srgbClr val="0000FF"/>
              </a:solidFill>
              <a:latin typeface="華康超明體" pitchFamily="49" charset="-120"/>
              <a:ea typeface="華康超明體" pitchFamily="49" charset="-120"/>
            </a:endParaRPr>
          </a:p>
        </p:txBody>
      </p:sp>
      <p:sp>
        <p:nvSpPr>
          <p:cNvPr id="7" name="橢圓 6"/>
          <p:cNvSpPr/>
          <p:nvPr/>
        </p:nvSpPr>
        <p:spPr>
          <a:xfrm>
            <a:off x="7031508" y="5929330"/>
            <a:ext cx="1000132" cy="500066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8" name="橢圓 7"/>
          <p:cNvSpPr/>
          <p:nvPr/>
        </p:nvSpPr>
        <p:spPr>
          <a:xfrm>
            <a:off x="2602352" y="5072074"/>
            <a:ext cx="1071570" cy="428628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cxnSp>
        <p:nvCxnSpPr>
          <p:cNvPr id="9" name="直線單箭頭接點 8"/>
          <p:cNvCxnSpPr>
            <a:stCxn id="8" idx="7"/>
            <a:endCxn id="5" idx="3"/>
          </p:cNvCxnSpPr>
          <p:nvPr/>
        </p:nvCxnSpPr>
        <p:spPr>
          <a:xfrm rot="5400000" flipH="1" flipV="1">
            <a:off x="3458710" y="4424645"/>
            <a:ext cx="768484" cy="651917"/>
          </a:xfrm>
          <a:prstGeom prst="straightConnector1">
            <a:avLst/>
          </a:prstGeom>
          <a:ln w="762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線單箭頭接點 9"/>
          <p:cNvCxnSpPr>
            <a:stCxn id="5" idx="5"/>
            <a:endCxn id="7" idx="2"/>
          </p:cNvCxnSpPr>
          <p:nvPr/>
        </p:nvCxnSpPr>
        <p:spPr>
          <a:xfrm rot="16200000" flipH="1">
            <a:off x="5198851" y="4346706"/>
            <a:ext cx="1813002" cy="1852311"/>
          </a:xfrm>
          <a:prstGeom prst="straightConnector1">
            <a:avLst/>
          </a:prstGeom>
          <a:ln w="762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786050" y="2500306"/>
            <a:ext cx="5657890" cy="25717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6000" dirty="0" smtClean="0">
                <a:latin typeface="華康超明體" pitchFamily="49" charset="-120"/>
                <a:ea typeface="華康超明體" pitchFamily="49" charset="-120"/>
              </a:rPr>
              <a:t>在小畫家輸入皂章文字</a:t>
            </a:r>
            <a:endParaRPr lang="zh-TW" altLang="en-US" sz="6000" dirty="0">
              <a:latin typeface="華康超明體" pitchFamily="49" charset="-120"/>
              <a:ea typeface="華康超明體" pitchFamily="49" charset="-120"/>
            </a:endParaRPr>
          </a:p>
        </p:txBody>
      </p:sp>
      <p:sp>
        <p:nvSpPr>
          <p:cNvPr id="7" name="圓角矩形圖說文字 6"/>
          <p:cNvSpPr/>
          <p:nvPr/>
        </p:nvSpPr>
        <p:spPr>
          <a:xfrm>
            <a:off x="1142976" y="4429132"/>
            <a:ext cx="2143140" cy="785818"/>
          </a:xfrm>
          <a:prstGeom prst="wedgeRoundRectCallout">
            <a:avLst>
              <a:gd name="adj1" fmla="val 85577"/>
              <a:gd name="adj2" fmla="val -13663"/>
              <a:gd name="adj3" fmla="val 16667"/>
            </a:avLst>
          </a:prstGeom>
          <a:solidFill>
            <a:srgbClr val="FFFF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sz="3200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>點選</a:t>
            </a:r>
            <a:r>
              <a:rPr lang="zh-TW" altLang="en-US" sz="32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儲存</a:t>
            </a:r>
            <a:endParaRPr lang="zh-TW" altLang="en-US" sz="3200" dirty="0">
              <a:solidFill>
                <a:srgbClr val="FF0000"/>
              </a:solidFill>
              <a:latin typeface="華康超明體" pitchFamily="49" charset="-120"/>
              <a:ea typeface="華康超明體" pitchFamily="49" charset="-120"/>
            </a:endParaRPr>
          </a:p>
        </p:txBody>
      </p:sp>
      <p:sp>
        <p:nvSpPr>
          <p:cNvPr id="8" name="橢圓 7"/>
          <p:cNvSpPr/>
          <p:nvPr/>
        </p:nvSpPr>
        <p:spPr>
          <a:xfrm>
            <a:off x="3857620" y="4429132"/>
            <a:ext cx="1500198" cy="500066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6000" dirty="0" smtClean="0">
                <a:latin typeface="華康超明體" pitchFamily="49" charset="-120"/>
                <a:ea typeface="華康超明體" pitchFamily="49" charset="-120"/>
              </a:rPr>
              <a:t>製作印章文字</a:t>
            </a:r>
            <a:endParaRPr lang="zh-TW" altLang="en-US" sz="6000" dirty="0">
              <a:latin typeface="華康超明體" pitchFamily="49" charset="-120"/>
              <a:ea typeface="華康超明體" pitchFamily="49" charset="-120"/>
            </a:endParaRPr>
          </a:p>
        </p:txBody>
      </p:sp>
      <p:pic>
        <p:nvPicPr>
          <p:cNvPr id="1433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642910" y="1785926"/>
            <a:ext cx="3916109" cy="32861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57818" y="2428868"/>
            <a:ext cx="3000332" cy="20716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橢圓 5"/>
          <p:cNvSpPr/>
          <p:nvPr/>
        </p:nvSpPr>
        <p:spPr>
          <a:xfrm>
            <a:off x="2428860" y="4214818"/>
            <a:ext cx="1428760" cy="428628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7" name="圓角矩形圖說文字 6"/>
          <p:cNvSpPr/>
          <p:nvPr/>
        </p:nvSpPr>
        <p:spPr>
          <a:xfrm>
            <a:off x="928662" y="5286388"/>
            <a:ext cx="7572428" cy="1285884"/>
          </a:xfrm>
          <a:prstGeom prst="wedgeRoundRectCallout">
            <a:avLst>
              <a:gd name="adj1" fmla="val -25132"/>
              <a:gd name="adj2" fmla="val -97139"/>
              <a:gd name="adj3" fmla="val 16667"/>
            </a:avLst>
          </a:prstGeom>
          <a:solidFill>
            <a:srgbClr val="FFFF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sz="3200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>點選</a:t>
            </a:r>
            <a:r>
              <a:rPr lang="zh-TW" altLang="en-US" sz="32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旋轉</a:t>
            </a:r>
            <a:r>
              <a:rPr lang="zh-TW" altLang="en-US" sz="3200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>→點選</a:t>
            </a:r>
            <a:r>
              <a:rPr lang="zh-TW" altLang="en-US" sz="32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水平旋轉</a:t>
            </a:r>
            <a:r>
              <a:rPr lang="zh-TW" altLang="en-US" sz="3200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>→皂章文字就會變成印章文字。</a:t>
            </a:r>
            <a:endParaRPr lang="zh-TW" altLang="en-US" sz="3200" dirty="0">
              <a:solidFill>
                <a:srgbClr val="0000FF"/>
              </a:solidFill>
              <a:latin typeface="華康超明體" pitchFamily="49" charset="-120"/>
              <a:ea typeface="華康超明體" pitchFamily="49" charset="-120"/>
            </a:endParaRPr>
          </a:p>
        </p:txBody>
      </p:sp>
      <p:sp>
        <p:nvSpPr>
          <p:cNvPr id="8" name="橢圓 7"/>
          <p:cNvSpPr/>
          <p:nvPr/>
        </p:nvSpPr>
        <p:spPr>
          <a:xfrm>
            <a:off x="5072066" y="2500306"/>
            <a:ext cx="3429024" cy="2071702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" name="橢圓 8"/>
          <p:cNvSpPr/>
          <p:nvPr/>
        </p:nvSpPr>
        <p:spPr>
          <a:xfrm>
            <a:off x="2214546" y="2786058"/>
            <a:ext cx="1071570" cy="428628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cxnSp>
        <p:nvCxnSpPr>
          <p:cNvPr id="10" name="直線單箭頭接點 9"/>
          <p:cNvCxnSpPr>
            <a:stCxn id="9" idx="4"/>
            <a:endCxn id="6" idx="0"/>
          </p:cNvCxnSpPr>
          <p:nvPr/>
        </p:nvCxnSpPr>
        <p:spPr>
          <a:xfrm rot="16200000" flipH="1">
            <a:off x="2446719" y="3518297"/>
            <a:ext cx="1000132" cy="392909"/>
          </a:xfrm>
          <a:prstGeom prst="straightConnector1">
            <a:avLst/>
          </a:prstGeom>
          <a:ln w="762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線單箭頭接點 10"/>
          <p:cNvCxnSpPr>
            <a:stCxn id="6" idx="6"/>
            <a:endCxn id="8" idx="2"/>
          </p:cNvCxnSpPr>
          <p:nvPr/>
        </p:nvCxnSpPr>
        <p:spPr>
          <a:xfrm flipV="1">
            <a:off x="3857620" y="3536157"/>
            <a:ext cx="1214446" cy="892975"/>
          </a:xfrm>
          <a:prstGeom prst="straightConnector1">
            <a:avLst/>
          </a:prstGeom>
          <a:ln w="762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6000" dirty="0" smtClean="0">
                <a:latin typeface="華康超明體" pitchFamily="49" charset="-120"/>
                <a:ea typeface="華康超明體" pitchFamily="49" charset="-120"/>
              </a:rPr>
              <a:t>儲存皂章文字</a:t>
            </a:r>
            <a:r>
              <a:rPr lang="en-US" altLang="zh-TW" sz="6000" dirty="0" smtClean="0">
                <a:latin typeface="華康超明體" pitchFamily="49" charset="-120"/>
                <a:ea typeface="華康超明體" pitchFamily="49" charset="-120"/>
              </a:rPr>
              <a:t>2D</a:t>
            </a:r>
            <a:r>
              <a:rPr lang="zh-TW" altLang="en-US" sz="6000" dirty="0" smtClean="0">
                <a:latin typeface="華康超明體" pitchFamily="49" charset="-120"/>
                <a:ea typeface="華康超明體" pitchFamily="49" charset="-120"/>
              </a:rPr>
              <a:t>圖檔</a:t>
            </a:r>
            <a:endParaRPr lang="zh-TW" altLang="en-US" sz="6000" dirty="0">
              <a:latin typeface="華康超明體" pitchFamily="49" charset="-120"/>
              <a:ea typeface="華康超明體" pitchFamily="49" charset="-120"/>
            </a:endParaRPr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000364" y="1643050"/>
            <a:ext cx="5880466" cy="43601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橢圓 4"/>
          <p:cNvSpPr/>
          <p:nvPr/>
        </p:nvSpPr>
        <p:spPr>
          <a:xfrm>
            <a:off x="2928926" y="3571876"/>
            <a:ext cx="1428760" cy="714380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6" name="圓角矩形圖說文字 5"/>
          <p:cNvSpPr/>
          <p:nvPr/>
        </p:nvSpPr>
        <p:spPr>
          <a:xfrm>
            <a:off x="285720" y="2714620"/>
            <a:ext cx="2643206" cy="2643206"/>
          </a:xfrm>
          <a:prstGeom prst="wedgeRoundRectCallout">
            <a:avLst>
              <a:gd name="adj1" fmla="val 55355"/>
              <a:gd name="adj2" fmla="val -71194"/>
              <a:gd name="adj3" fmla="val 16667"/>
            </a:avLst>
          </a:prstGeom>
          <a:solidFill>
            <a:srgbClr val="FFFF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sz="3200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>點選</a:t>
            </a:r>
            <a:r>
              <a:rPr lang="zh-TW" altLang="en-US" sz="32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檔案</a:t>
            </a:r>
            <a:r>
              <a:rPr lang="zh-TW" altLang="en-US" sz="3200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>→點選</a:t>
            </a:r>
            <a:r>
              <a:rPr lang="zh-TW" altLang="en-US" sz="32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另存新檔</a:t>
            </a:r>
            <a:r>
              <a:rPr lang="zh-TW" altLang="en-US" sz="3200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>→點選</a:t>
            </a:r>
            <a:r>
              <a:rPr lang="en-US" altLang="zh-TW" sz="32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JPG</a:t>
            </a:r>
            <a:r>
              <a:rPr lang="zh-TW" altLang="en-US" sz="32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圖片</a:t>
            </a:r>
            <a:r>
              <a:rPr lang="zh-TW" altLang="en-US" sz="3200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>，準備存檔。</a:t>
            </a:r>
            <a:endParaRPr lang="zh-TW" altLang="en-US" sz="3200" dirty="0">
              <a:solidFill>
                <a:srgbClr val="0000FF"/>
              </a:solidFill>
              <a:latin typeface="華康超明體" pitchFamily="49" charset="-120"/>
              <a:ea typeface="華康超明體" pitchFamily="49" charset="-120"/>
            </a:endParaRPr>
          </a:p>
        </p:txBody>
      </p:sp>
      <p:sp>
        <p:nvSpPr>
          <p:cNvPr id="7" name="橢圓 6"/>
          <p:cNvSpPr/>
          <p:nvPr/>
        </p:nvSpPr>
        <p:spPr>
          <a:xfrm>
            <a:off x="4857752" y="3071810"/>
            <a:ext cx="1643074" cy="714380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8" name="橢圓 7"/>
          <p:cNvSpPr/>
          <p:nvPr/>
        </p:nvSpPr>
        <p:spPr>
          <a:xfrm>
            <a:off x="2928926" y="1714488"/>
            <a:ext cx="785818" cy="642942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cxnSp>
        <p:nvCxnSpPr>
          <p:cNvPr id="10" name="直線單箭頭接點 9"/>
          <p:cNvCxnSpPr>
            <a:stCxn id="8" idx="4"/>
            <a:endCxn id="5" idx="0"/>
          </p:cNvCxnSpPr>
          <p:nvPr/>
        </p:nvCxnSpPr>
        <p:spPr>
          <a:xfrm rot="16200000" flipH="1">
            <a:off x="2875347" y="2803917"/>
            <a:ext cx="1214446" cy="321471"/>
          </a:xfrm>
          <a:prstGeom prst="straightConnector1">
            <a:avLst/>
          </a:prstGeom>
          <a:ln w="762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線單箭頭接點 10"/>
          <p:cNvCxnSpPr/>
          <p:nvPr/>
        </p:nvCxnSpPr>
        <p:spPr>
          <a:xfrm flipV="1">
            <a:off x="4357686" y="3500440"/>
            <a:ext cx="571506" cy="357190"/>
          </a:xfrm>
          <a:prstGeom prst="straightConnector1">
            <a:avLst/>
          </a:prstGeom>
          <a:ln w="762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3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857224" y="1500174"/>
            <a:ext cx="7381927" cy="46274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6000" smtClean="0">
                <a:latin typeface="華康超明體" pitchFamily="49" charset="-120"/>
                <a:ea typeface="華康超明體" pitchFamily="49" charset="-120"/>
              </a:rPr>
              <a:t>儲存皂章文字</a:t>
            </a:r>
            <a:r>
              <a:rPr lang="en-US" altLang="zh-TW" sz="6000" smtClean="0">
                <a:latin typeface="華康超明體" pitchFamily="49" charset="-120"/>
                <a:ea typeface="華康超明體" pitchFamily="49" charset="-120"/>
              </a:rPr>
              <a:t>2D</a:t>
            </a:r>
            <a:r>
              <a:rPr lang="zh-TW" altLang="en-US" sz="6000" dirty="0" smtClean="0">
                <a:latin typeface="華康超明體" pitchFamily="49" charset="-120"/>
                <a:ea typeface="華康超明體" pitchFamily="49" charset="-120"/>
              </a:rPr>
              <a:t>圖檔</a:t>
            </a:r>
            <a:endParaRPr lang="zh-TW" altLang="en-US" sz="6000" dirty="0">
              <a:latin typeface="華康超明體" pitchFamily="49" charset="-120"/>
              <a:ea typeface="華康超明體" pitchFamily="49" charset="-120"/>
            </a:endParaRPr>
          </a:p>
        </p:txBody>
      </p:sp>
      <p:sp>
        <p:nvSpPr>
          <p:cNvPr id="5" name="橢圓 4"/>
          <p:cNvSpPr/>
          <p:nvPr/>
        </p:nvSpPr>
        <p:spPr>
          <a:xfrm>
            <a:off x="2071670" y="4929198"/>
            <a:ext cx="826640" cy="428628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6" name="圓角矩形圖說文字 5"/>
          <p:cNvSpPr/>
          <p:nvPr/>
        </p:nvSpPr>
        <p:spPr>
          <a:xfrm>
            <a:off x="2786050" y="1714488"/>
            <a:ext cx="4214842" cy="2786082"/>
          </a:xfrm>
          <a:prstGeom prst="wedgeRoundRectCallout">
            <a:avLst>
              <a:gd name="adj1" fmla="val -72208"/>
              <a:gd name="adj2" fmla="val 56504"/>
              <a:gd name="adj3" fmla="val 16667"/>
            </a:avLst>
          </a:prstGeom>
          <a:solidFill>
            <a:srgbClr val="FFFF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sz="3200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>點選</a:t>
            </a:r>
            <a:r>
              <a:rPr lang="zh-TW" altLang="en-US" sz="32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下載</a:t>
            </a:r>
            <a:r>
              <a:rPr lang="zh-TW" altLang="en-US" sz="3200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>資料夾→輸入檔案名稱</a:t>
            </a:r>
            <a:r>
              <a:rPr lang="en-US" altLang="zh-TW" sz="3200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>(</a:t>
            </a:r>
            <a:r>
              <a:rPr lang="zh-TW" altLang="en-US" sz="32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培文的皂章</a:t>
            </a:r>
            <a:r>
              <a:rPr lang="en-US" altLang="zh-TW" sz="3200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>)</a:t>
            </a:r>
            <a:r>
              <a:rPr lang="zh-TW" altLang="en-US" sz="3200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>→點選</a:t>
            </a:r>
            <a:r>
              <a:rPr lang="zh-TW" altLang="en-US" sz="32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存檔</a:t>
            </a:r>
            <a:r>
              <a:rPr lang="zh-TW" altLang="en-US" sz="3200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>，完成皂章文字</a:t>
            </a:r>
            <a:r>
              <a:rPr lang="en-US" altLang="zh-TW" sz="3200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>JPG</a:t>
            </a:r>
            <a:r>
              <a:rPr lang="zh-TW" altLang="en-US" sz="3200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>存檔。</a:t>
            </a:r>
            <a:endParaRPr lang="zh-TW" altLang="en-US" sz="3200" dirty="0">
              <a:solidFill>
                <a:srgbClr val="0000FF"/>
              </a:solidFill>
              <a:latin typeface="華康超明體" pitchFamily="49" charset="-120"/>
              <a:ea typeface="華康超明體" pitchFamily="49" charset="-120"/>
            </a:endParaRPr>
          </a:p>
        </p:txBody>
      </p:sp>
      <p:sp>
        <p:nvSpPr>
          <p:cNvPr id="7" name="橢圓 6"/>
          <p:cNvSpPr/>
          <p:nvPr/>
        </p:nvSpPr>
        <p:spPr>
          <a:xfrm>
            <a:off x="6143636" y="5500702"/>
            <a:ext cx="1000132" cy="500066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8" name="橢圓 7"/>
          <p:cNvSpPr/>
          <p:nvPr/>
        </p:nvSpPr>
        <p:spPr>
          <a:xfrm>
            <a:off x="1142976" y="4572008"/>
            <a:ext cx="785818" cy="428628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cxnSp>
        <p:nvCxnSpPr>
          <p:cNvPr id="9" name="直線單箭頭接點 8"/>
          <p:cNvCxnSpPr>
            <a:stCxn id="8" idx="6"/>
            <a:endCxn id="5" idx="2"/>
          </p:cNvCxnSpPr>
          <p:nvPr/>
        </p:nvCxnSpPr>
        <p:spPr>
          <a:xfrm>
            <a:off x="1928794" y="4786322"/>
            <a:ext cx="142876" cy="357190"/>
          </a:xfrm>
          <a:prstGeom prst="straightConnector1">
            <a:avLst/>
          </a:prstGeom>
          <a:ln w="762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線單箭頭接點 9"/>
          <p:cNvCxnSpPr>
            <a:stCxn id="5" idx="6"/>
            <a:endCxn id="7" idx="2"/>
          </p:cNvCxnSpPr>
          <p:nvPr/>
        </p:nvCxnSpPr>
        <p:spPr>
          <a:xfrm>
            <a:off x="2898310" y="5143512"/>
            <a:ext cx="3245326" cy="607223"/>
          </a:xfrm>
          <a:prstGeom prst="straightConnector1">
            <a:avLst/>
          </a:prstGeom>
          <a:ln w="762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142844" y="0"/>
            <a:ext cx="8858312" cy="6500834"/>
          </a:xfrm>
        </p:spPr>
        <p:txBody>
          <a:bodyPr anchor="ctr">
            <a:normAutofit lnSpcReduction="10000"/>
          </a:bodyPr>
          <a:lstStyle/>
          <a:p>
            <a:pPr algn="ctr">
              <a:buNone/>
            </a:pPr>
            <a:r>
              <a:rPr lang="zh-TW" altLang="en-US" sz="10000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>利用切片軟體</a:t>
            </a:r>
            <a:r>
              <a:rPr lang="en-US" altLang="zh-TW" sz="10000" dirty="0" err="1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>FlashPrint</a:t>
            </a:r>
            <a:endParaRPr lang="en-US" altLang="zh-TW" sz="10000" dirty="0" smtClean="0">
              <a:solidFill>
                <a:srgbClr val="0000FF"/>
              </a:solidFill>
              <a:latin typeface="華康超明體" pitchFamily="49" charset="-120"/>
              <a:ea typeface="華康超明體" pitchFamily="49" charset="-120"/>
            </a:endParaRPr>
          </a:p>
          <a:p>
            <a:pPr algn="ctr">
              <a:buNone/>
            </a:pPr>
            <a:r>
              <a:rPr lang="zh-TW" altLang="en-US" sz="10000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>製作</a:t>
            </a:r>
            <a:endParaRPr lang="en-US" altLang="zh-TW" sz="10000" dirty="0" smtClean="0">
              <a:solidFill>
                <a:srgbClr val="0000FF"/>
              </a:solidFill>
              <a:latin typeface="華康超明體" pitchFamily="49" charset="-120"/>
              <a:ea typeface="華康超明體" pitchFamily="49" charset="-120"/>
            </a:endParaRPr>
          </a:p>
          <a:p>
            <a:pPr algn="ctr">
              <a:buNone/>
            </a:pPr>
            <a:r>
              <a:rPr lang="zh-TW" altLang="en-US" sz="10000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>皂章鑰匙圈</a:t>
            </a:r>
            <a:endParaRPr lang="zh-TW" altLang="en-US" sz="10000" dirty="0">
              <a:solidFill>
                <a:srgbClr val="0000FF"/>
              </a:solidFill>
              <a:latin typeface="華康超明體" pitchFamily="49" charset="-120"/>
              <a:ea typeface="華康超明體" pitchFamily="49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142844" y="0"/>
            <a:ext cx="8858312" cy="6500834"/>
          </a:xfrm>
        </p:spPr>
        <p:txBody>
          <a:bodyPr anchor="ctr">
            <a:normAutofit/>
          </a:bodyPr>
          <a:lstStyle/>
          <a:p>
            <a:pPr algn="ctr">
              <a:buNone/>
            </a:pPr>
            <a:r>
              <a:rPr lang="zh-TW" altLang="en-US" sz="10000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>底板的製作</a:t>
            </a:r>
            <a:endParaRPr lang="zh-TW" altLang="en-US" sz="10000" dirty="0">
              <a:solidFill>
                <a:srgbClr val="0000FF"/>
              </a:solidFill>
              <a:latin typeface="華康超明體" pitchFamily="49" charset="-120"/>
              <a:ea typeface="華康超明體" pitchFamily="49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6000" dirty="0" smtClean="0">
                <a:latin typeface="華康超明體" pitchFamily="49" charset="-120"/>
                <a:ea typeface="華康超明體" pitchFamily="49" charset="-120"/>
              </a:rPr>
              <a:t>開啟</a:t>
            </a:r>
            <a:r>
              <a:rPr lang="en-US" altLang="zh-TW" sz="6000" dirty="0" err="1" smtClean="0">
                <a:latin typeface="華康超明體" pitchFamily="49" charset="-120"/>
                <a:ea typeface="華康超明體" pitchFamily="49" charset="-120"/>
              </a:rPr>
              <a:t>FlashPrint</a:t>
            </a:r>
            <a:endParaRPr lang="zh-TW" altLang="en-US" sz="6000" dirty="0">
              <a:latin typeface="華康超明體" pitchFamily="49" charset="-120"/>
              <a:ea typeface="華康超明體" pitchFamily="49" charset="-120"/>
            </a:endParaRP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929190" y="2214554"/>
            <a:ext cx="3165822" cy="38303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圓角矩形圖說文字 4"/>
          <p:cNvSpPr/>
          <p:nvPr/>
        </p:nvSpPr>
        <p:spPr>
          <a:xfrm>
            <a:off x="857224" y="2428868"/>
            <a:ext cx="3000396" cy="1643074"/>
          </a:xfrm>
          <a:prstGeom prst="wedgeRoundRectCallout">
            <a:avLst>
              <a:gd name="adj1" fmla="val 95047"/>
              <a:gd name="adj2" fmla="val 44392"/>
              <a:gd name="adj3" fmla="val 16667"/>
            </a:avLst>
          </a:prstGeom>
          <a:solidFill>
            <a:srgbClr val="FFFF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sz="3200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>開啟桌面上的</a:t>
            </a:r>
            <a:r>
              <a:rPr lang="en-US" altLang="zh-TW" sz="3200" dirty="0" err="1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>Flashprint</a:t>
            </a:r>
            <a:r>
              <a:rPr lang="zh-TW" altLang="en-US" sz="3200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>程式捷徑</a:t>
            </a:r>
            <a:endParaRPr lang="zh-TW" altLang="en-US" sz="3200" dirty="0">
              <a:solidFill>
                <a:srgbClr val="0000FF"/>
              </a:solidFill>
              <a:latin typeface="華康超明體" pitchFamily="49" charset="-120"/>
              <a:ea typeface="華康超明體" pitchFamily="49" charset="-120"/>
            </a:endParaRPr>
          </a:p>
        </p:txBody>
      </p:sp>
      <p:sp>
        <p:nvSpPr>
          <p:cNvPr id="6" name="橢圓 5"/>
          <p:cNvSpPr/>
          <p:nvPr/>
        </p:nvSpPr>
        <p:spPr>
          <a:xfrm>
            <a:off x="4643438" y="3429000"/>
            <a:ext cx="1643074" cy="1428760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6000" dirty="0" smtClean="0">
                <a:latin typeface="華康超明體" pitchFamily="49" charset="-120"/>
                <a:ea typeface="華康超明體" pitchFamily="49" charset="-120"/>
              </a:rPr>
              <a:t>開啟</a:t>
            </a:r>
            <a:r>
              <a:rPr lang="en-US" altLang="zh-TW" sz="6000" dirty="0" err="1" smtClean="0">
                <a:latin typeface="華康超明體" pitchFamily="49" charset="-120"/>
                <a:ea typeface="華康超明體" pitchFamily="49" charset="-120"/>
              </a:rPr>
              <a:t>FlashPrint</a:t>
            </a:r>
            <a:endParaRPr lang="zh-TW" altLang="en-US" sz="6000" dirty="0">
              <a:latin typeface="華康超明體" pitchFamily="49" charset="-120"/>
              <a:ea typeface="華康超明體" pitchFamily="49" charset="-120"/>
            </a:endParaRP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857488" y="1500174"/>
            <a:ext cx="5857916" cy="50405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圓角矩形圖說文字 4"/>
          <p:cNvSpPr/>
          <p:nvPr/>
        </p:nvSpPr>
        <p:spPr>
          <a:xfrm>
            <a:off x="857224" y="2428868"/>
            <a:ext cx="3000396" cy="2214578"/>
          </a:xfrm>
          <a:prstGeom prst="wedgeRoundRectCallout">
            <a:avLst>
              <a:gd name="adj1" fmla="val 91056"/>
              <a:gd name="adj2" fmla="val -19018"/>
              <a:gd name="adj3" fmla="val 16667"/>
            </a:avLst>
          </a:prstGeom>
          <a:solidFill>
            <a:srgbClr val="FFFF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sz="3200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>新版本更新提醒請按「否」，暫時不進行更新。</a:t>
            </a:r>
            <a:endParaRPr lang="zh-TW" altLang="en-US" sz="3200" dirty="0">
              <a:solidFill>
                <a:srgbClr val="0000FF"/>
              </a:solidFill>
              <a:latin typeface="華康超明體" pitchFamily="49" charset="-120"/>
              <a:ea typeface="華康超明體" pitchFamily="49" charset="-120"/>
            </a:endParaRPr>
          </a:p>
        </p:txBody>
      </p:sp>
      <p:sp>
        <p:nvSpPr>
          <p:cNvPr id="6" name="橢圓 5"/>
          <p:cNvSpPr/>
          <p:nvPr/>
        </p:nvSpPr>
        <p:spPr>
          <a:xfrm>
            <a:off x="4786314" y="2571744"/>
            <a:ext cx="1428760" cy="714380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6000" dirty="0" smtClean="0">
                <a:latin typeface="華康超明體" pitchFamily="49" charset="-120"/>
                <a:ea typeface="華康超明體" pitchFamily="49" charset="-120"/>
              </a:rPr>
              <a:t>載入底板圖檔</a:t>
            </a:r>
            <a:endParaRPr lang="zh-TW" altLang="en-US" sz="6000" dirty="0">
              <a:latin typeface="華康超明體" pitchFamily="49" charset="-120"/>
              <a:ea typeface="華康超明體" pitchFamily="49" charset="-120"/>
            </a:endParaRPr>
          </a:p>
        </p:txBody>
      </p:sp>
      <p:pic>
        <p:nvPicPr>
          <p:cNvPr id="3075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643042" y="1428736"/>
            <a:ext cx="7258962" cy="5214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橢圓 6"/>
          <p:cNvSpPr/>
          <p:nvPr/>
        </p:nvSpPr>
        <p:spPr>
          <a:xfrm>
            <a:off x="2928926" y="3643314"/>
            <a:ext cx="1071570" cy="428628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8" name="圓角矩形圖說文字 7"/>
          <p:cNvSpPr/>
          <p:nvPr/>
        </p:nvSpPr>
        <p:spPr>
          <a:xfrm>
            <a:off x="500034" y="4572008"/>
            <a:ext cx="3929090" cy="2071726"/>
          </a:xfrm>
          <a:prstGeom prst="wedgeRoundRectCallout">
            <a:avLst>
              <a:gd name="adj1" fmla="val -12246"/>
              <a:gd name="adj2" fmla="val -137527"/>
              <a:gd name="adj3" fmla="val 16667"/>
            </a:avLst>
          </a:prstGeom>
          <a:solidFill>
            <a:srgbClr val="FFFF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sz="3200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>點選</a:t>
            </a:r>
            <a:r>
              <a:rPr lang="zh-TW" altLang="en-US" sz="32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載入</a:t>
            </a:r>
            <a:r>
              <a:rPr lang="zh-TW" altLang="en-US" sz="3200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>→選擇</a:t>
            </a:r>
            <a:r>
              <a:rPr lang="zh-TW" altLang="en-US" sz="32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下載</a:t>
            </a:r>
            <a:r>
              <a:rPr lang="zh-TW" altLang="en-US" sz="3200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>資料夾→點選</a:t>
            </a:r>
            <a:r>
              <a:rPr lang="zh-TW" altLang="en-US" sz="32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底板</a:t>
            </a:r>
            <a:r>
              <a:rPr lang="en-US" altLang="zh-TW" sz="32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.jpg</a:t>
            </a:r>
            <a:r>
              <a:rPr lang="zh-TW" altLang="en-US" sz="3200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>→點選</a:t>
            </a:r>
            <a:r>
              <a:rPr lang="zh-TW" altLang="en-US" sz="32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開啟</a:t>
            </a:r>
            <a:r>
              <a:rPr lang="zh-TW" altLang="en-US" sz="3200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>，載入底版圖檔。</a:t>
            </a:r>
            <a:endParaRPr lang="zh-TW" altLang="en-US" sz="3200" dirty="0">
              <a:solidFill>
                <a:srgbClr val="0000FF"/>
              </a:solidFill>
              <a:latin typeface="華康超明體" pitchFamily="49" charset="-120"/>
              <a:ea typeface="華康超明體" pitchFamily="49" charset="-120"/>
            </a:endParaRPr>
          </a:p>
        </p:txBody>
      </p:sp>
      <p:sp>
        <p:nvSpPr>
          <p:cNvPr id="9" name="橢圓 8"/>
          <p:cNvSpPr/>
          <p:nvPr/>
        </p:nvSpPr>
        <p:spPr>
          <a:xfrm>
            <a:off x="4500562" y="4286256"/>
            <a:ext cx="785818" cy="428628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0" name="橢圓 9"/>
          <p:cNvSpPr/>
          <p:nvPr/>
        </p:nvSpPr>
        <p:spPr>
          <a:xfrm>
            <a:off x="1785918" y="2000240"/>
            <a:ext cx="1000132" cy="857256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cxnSp>
        <p:nvCxnSpPr>
          <p:cNvPr id="11" name="直線單箭頭接點 10"/>
          <p:cNvCxnSpPr>
            <a:stCxn id="10" idx="4"/>
            <a:endCxn id="7" idx="0"/>
          </p:cNvCxnSpPr>
          <p:nvPr/>
        </p:nvCxnSpPr>
        <p:spPr>
          <a:xfrm rot="16200000" flipH="1">
            <a:off x="2482438" y="2661041"/>
            <a:ext cx="785818" cy="1178727"/>
          </a:xfrm>
          <a:prstGeom prst="straightConnector1">
            <a:avLst/>
          </a:prstGeom>
          <a:ln w="762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線單箭頭接點 11"/>
          <p:cNvCxnSpPr>
            <a:stCxn id="7" idx="5"/>
            <a:endCxn id="9" idx="2"/>
          </p:cNvCxnSpPr>
          <p:nvPr/>
        </p:nvCxnSpPr>
        <p:spPr>
          <a:xfrm rot="16200000" flipH="1">
            <a:off x="3926366" y="3926373"/>
            <a:ext cx="491399" cy="656994"/>
          </a:xfrm>
          <a:prstGeom prst="straightConnector1">
            <a:avLst/>
          </a:prstGeom>
          <a:ln w="762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橢圓 18"/>
          <p:cNvSpPr/>
          <p:nvPr/>
        </p:nvSpPr>
        <p:spPr>
          <a:xfrm>
            <a:off x="6858016" y="6143644"/>
            <a:ext cx="785818" cy="428628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cxnSp>
        <p:nvCxnSpPr>
          <p:cNvPr id="20" name="直線單箭頭接點 19"/>
          <p:cNvCxnSpPr>
            <a:stCxn id="9" idx="5"/>
            <a:endCxn id="19" idx="2"/>
          </p:cNvCxnSpPr>
          <p:nvPr/>
        </p:nvCxnSpPr>
        <p:spPr>
          <a:xfrm rot="16200000" flipH="1">
            <a:off x="5161736" y="4661677"/>
            <a:ext cx="1705845" cy="1686716"/>
          </a:xfrm>
          <a:prstGeom prst="straightConnector1">
            <a:avLst/>
          </a:prstGeom>
          <a:ln w="762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6000" dirty="0" smtClean="0">
                <a:latin typeface="華康超明體" pitchFamily="49" charset="-120"/>
                <a:ea typeface="華康超明體" pitchFamily="49" charset="-120"/>
              </a:rPr>
              <a:t>轉換</a:t>
            </a:r>
            <a:r>
              <a:rPr lang="en-US" altLang="zh-TW" sz="6000" dirty="0" smtClean="0">
                <a:latin typeface="華康超明體" pitchFamily="49" charset="-120"/>
                <a:ea typeface="華康超明體" pitchFamily="49" charset="-120"/>
              </a:rPr>
              <a:t>3D</a:t>
            </a:r>
            <a:r>
              <a:rPr lang="zh-TW" altLang="en-US" sz="6000" dirty="0" smtClean="0">
                <a:latin typeface="華康超明體" pitchFamily="49" charset="-120"/>
                <a:ea typeface="華康超明體" pitchFamily="49" charset="-120"/>
              </a:rPr>
              <a:t>模型檔的設定</a:t>
            </a:r>
            <a:endParaRPr lang="zh-TW" altLang="en-US" sz="6000" dirty="0">
              <a:latin typeface="華康超明體" pitchFamily="49" charset="-120"/>
              <a:ea typeface="華康超明體" pitchFamily="49" charset="-120"/>
            </a:endParaRPr>
          </a:p>
        </p:txBody>
      </p:sp>
      <p:sp>
        <p:nvSpPr>
          <p:cNvPr id="4" name="內容版面配置區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054690" y="1643050"/>
            <a:ext cx="4803590" cy="46434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橢圓 4"/>
          <p:cNvSpPr/>
          <p:nvPr/>
        </p:nvSpPr>
        <p:spPr>
          <a:xfrm>
            <a:off x="6054954" y="3429000"/>
            <a:ext cx="1071570" cy="428628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6" name="圓角矩形圖說文字 5"/>
          <p:cNvSpPr/>
          <p:nvPr/>
        </p:nvSpPr>
        <p:spPr>
          <a:xfrm>
            <a:off x="142844" y="2285992"/>
            <a:ext cx="4286280" cy="3500462"/>
          </a:xfrm>
          <a:prstGeom prst="wedgeRoundRectCallout">
            <a:avLst>
              <a:gd name="adj1" fmla="val 56186"/>
              <a:gd name="adj2" fmla="val -26493"/>
              <a:gd name="adj3" fmla="val 16667"/>
            </a:avLst>
          </a:prstGeom>
          <a:solidFill>
            <a:srgbClr val="FFFF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sz="3200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>選擇與調整</a:t>
            </a:r>
            <a:endParaRPr lang="en-US" altLang="zh-TW" sz="3200" dirty="0" smtClean="0">
              <a:solidFill>
                <a:srgbClr val="0000FF"/>
              </a:solidFill>
              <a:latin typeface="華康超明體" pitchFamily="49" charset="-120"/>
              <a:ea typeface="華康超明體" pitchFamily="49" charset="-120"/>
            </a:endParaRPr>
          </a:p>
          <a:p>
            <a:r>
              <a:rPr lang="zh-TW" altLang="en-US" sz="3200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>模式：</a:t>
            </a:r>
            <a:r>
              <a:rPr lang="zh-TW" altLang="en-US" sz="32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深色部分更厚</a:t>
            </a:r>
            <a:endParaRPr lang="en-US" altLang="zh-TW" sz="3200" dirty="0" smtClean="0">
              <a:solidFill>
                <a:srgbClr val="FF0000"/>
              </a:solidFill>
              <a:latin typeface="華康超明體" pitchFamily="49" charset="-120"/>
              <a:ea typeface="華康超明體" pitchFamily="49" charset="-120"/>
            </a:endParaRPr>
          </a:p>
          <a:p>
            <a:r>
              <a:rPr lang="zh-TW" altLang="en-US" sz="3200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>基底厚度：</a:t>
            </a:r>
            <a:r>
              <a:rPr lang="en-US" altLang="zh-TW" sz="32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0mm</a:t>
            </a:r>
          </a:p>
          <a:p>
            <a:r>
              <a:rPr lang="zh-TW" altLang="en-US" sz="3200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>最大厚度：</a:t>
            </a:r>
            <a:r>
              <a:rPr lang="en-US" altLang="zh-TW" sz="32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8mm</a:t>
            </a:r>
          </a:p>
          <a:p>
            <a:r>
              <a:rPr lang="zh-TW" altLang="en-US" sz="3200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>按</a:t>
            </a:r>
            <a:r>
              <a:rPr lang="zh-TW" altLang="en-US" sz="32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「確定」</a:t>
            </a:r>
            <a:r>
              <a:rPr lang="zh-TW" altLang="en-US" sz="3200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>將圖檔變成</a:t>
            </a:r>
            <a:r>
              <a:rPr lang="en-US" altLang="zh-TW" sz="3200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>3D</a:t>
            </a:r>
            <a:r>
              <a:rPr lang="zh-TW" altLang="en-US" sz="3200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>模型檔</a:t>
            </a:r>
            <a:endParaRPr lang="zh-TW" altLang="en-US" sz="3200" dirty="0">
              <a:solidFill>
                <a:srgbClr val="0000FF"/>
              </a:solidFill>
              <a:latin typeface="華康超明體" pitchFamily="49" charset="-120"/>
              <a:ea typeface="華康超明體" pitchFamily="49" charset="-120"/>
            </a:endParaRPr>
          </a:p>
        </p:txBody>
      </p:sp>
      <p:sp>
        <p:nvSpPr>
          <p:cNvPr id="8" name="橢圓 7"/>
          <p:cNvSpPr/>
          <p:nvPr/>
        </p:nvSpPr>
        <p:spPr>
          <a:xfrm>
            <a:off x="5983516" y="2928934"/>
            <a:ext cx="2286016" cy="500066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1" name="橢圓 10"/>
          <p:cNvSpPr/>
          <p:nvPr/>
        </p:nvSpPr>
        <p:spPr>
          <a:xfrm>
            <a:off x="5483450" y="5357826"/>
            <a:ext cx="1357322" cy="642942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3" name="橢圓 12"/>
          <p:cNvSpPr/>
          <p:nvPr/>
        </p:nvSpPr>
        <p:spPr>
          <a:xfrm>
            <a:off x="6054954" y="3929066"/>
            <a:ext cx="1071570" cy="428628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6000" dirty="0" smtClean="0">
                <a:latin typeface="華康超明體" pitchFamily="49" charset="-120"/>
                <a:ea typeface="華康超明體" pitchFamily="49" charset="-120"/>
              </a:rPr>
              <a:t>開啟切割功能設定視窗</a:t>
            </a:r>
            <a:endParaRPr lang="zh-TW" altLang="en-US" sz="6000" dirty="0">
              <a:latin typeface="華康超明體" pitchFamily="49" charset="-120"/>
              <a:ea typeface="華康超明體" pitchFamily="49" charset="-120"/>
            </a:endParaRPr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785917" y="1643050"/>
            <a:ext cx="7173867" cy="4572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橢圓 4"/>
          <p:cNvSpPr/>
          <p:nvPr/>
        </p:nvSpPr>
        <p:spPr>
          <a:xfrm>
            <a:off x="5715008" y="4000504"/>
            <a:ext cx="2786082" cy="1357322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6" name="圓角矩形圖說文字 5"/>
          <p:cNvSpPr/>
          <p:nvPr/>
        </p:nvSpPr>
        <p:spPr>
          <a:xfrm>
            <a:off x="642910" y="2285992"/>
            <a:ext cx="3929090" cy="2071726"/>
          </a:xfrm>
          <a:prstGeom prst="wedgeRoundRectCallout">
            <a:avLst>
              <a:gd name="adj1" fmla="val 775"/>
              <a:gd name="adj2" fmla="val 77904"/>
              <a:gd name="adj3" fmla="val 16667"/>
            </a:avLst>
          </a:prstGeom>
          <a:solidFill>
            <a:srgbClr val="FFFF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sz="3200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>點選</a:t>
            </a:r>
            <a:r>
              <a:rPr lang="zh-TW" altLang="en-US" sz="32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切割</a:t>
            </a:r>
            <a:r>
              <a:rPr lang="zh-TW" altLang="en-US" sz="3200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>→點選</a:t>
            </a:r>
            <a:r>
              <a:rPr lang="en-US" altLang="zh-TW" sz="32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3D</a:t>
            </a:r>
            <a:r>
              <a:rPr lang="zh-TW" altLang="en-US" sz="32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模型</a:t>
            </a:r>
            <a:r>
              <a:rPr lang="zh-TW" altLang="en-US" sz="3200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>→再點選一次</a:t>
            </a:r>
            <a:r>
              <a:rPr lang="zh-TW" altLang="en-US" sz="32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切割</a:t>
            </a:r>
            <a:r>
              <a:rPr lang="zh-TW" altLang="en-US" sz="3200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>，即可叫出切割功能設定視窗。</a:t>
            </a:r>
            <a:endParaRPr lang="zh-TW" altLang="en-US" sz="3200" dirty="0">
              <a:solidFill>
                <a:srgbClr val="0000FF"/>
              </a:solidFill>
              <a:latin typeface="華康超明體" pitchFamily="49" charset="-120"/>
              <a:ea typeface="華康超明體" pitchFamily="49" charset="-120"/>
            </a:endParaRPr>
          </a:p>
        </p:txBody>
      </p:sp>
      <p:sp>
        <p:nvSpPr>
          <p:cNvPr id="8" name="橢圓 7"/>
          <p:cNvSpPr/>
          <p:nvPr/>
        </p:nvSpPr>
        <p:spPr>
          <a:xfrm>
            <a:off x="1785918" y="4786322"/>
            <a:ext cx="1000132" cy="1000132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cxnSp>
        <p:nvCxnSpPr>
          <p:cNvPr id="9" name="直線單箭頭接點 8"/>
          <p:cNvCxnSpPr>
            <a:stCxn id="8" idx="6"/>
            <a:endCxn id="5" idx="2"/>
          </p:cNvCxnSpPr>
          <p:nvPr/>
        </p:nvCxnSpPr>
        <p:spPr>
          <a:xfrm flipV="1">
            <a:off x="2786050" y="4679165"/>
            <a:ext cx="2928958" cy="607223"/>
          </a:xfrm>
          <a:prstGeom prst="straightConnector1">
            <a:avLst/>
          </a:prstGeom>
          <a:ln w="76200">
            <a:solidFill>
              <a:srgbClr val="FF0000"/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6000" dirty="0" smtClean="0">
                <a:latin typeface="華康超明體" pitchFamily="49" charset="-120"/>
                <a:ea typeface="華康超明體" pitchFamily="49" charset="-120"/>
              </a:rPr>
              <a:t>選擇切割平面</a:t>
            </a:r>
            <a:endParaRPr lang="zh-TW" altLang="en-US" sz="6000" dirty="0">
              <a:latin typeface="華康超明體" pitchFamily="49" charset="-120"/>
              <a:ea typeface="華康超明體" pitchFamily="49" charset="-120"/>
            </a:endParaRPr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000232" y="1643050"/>
            <a:ext cx="6932734" cy="43577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圓角矩形圖說文字 5"/>
          <p:cNvSpPr/>
          <p:nvPr/>
        </p:nvSpPr>
        <p:spPr>
          <a:xfrm>
            <a:off x="214282" y="1857364"/>
            <a:ext cx="3929090" cy="2071726"/>
          </a:xfrm>
          <a:prstGeom prst="wedgeRoundRectCallout">
            <a:avLst>
              <a:gd name="adj1" fmla="val 66437"/>
              <a:gd name="adj2" fmla="val 5919"/>
              <a:gd name="adj3" fmla="val 16667"/>
            </a:avLst>
          </a:prstGeom>
          <a:solidFill>
            <a:srgbClr val="FFFF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sz="3200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>點選</a:t>
            </a:r>
            <a:r>
              <a:rPr lang="zh-TW" altLang="en-US" sz="32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切割方向</a:t>
            </a:r>
            <a:r>
              <a:rPr lang="zh-TW" altLang="en-US" sz="3200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>選單→選擇</a:t>
            </a:r>
            <a:r>
              <a:rPr lang="en-US" altLang="zh-TW" sz="32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Z</a:t>
            </a:r>
            <a:r>
              <a:rPr lang="zh-TW" altLang="en-US" sz="32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平面</a:t>
            </a:r>
            <a:endParaRPr lang="zh-TW" altLang="en-US" sz="3200" dirty="0">
              <a:solidFill>
                <a:srgbClr val="FF0000"/>
              </a:solidFill>
              <a:latin typeface="華康超明體" pitchFamily="49" charset="-120"/>
              <a:ea typeface="華康超明體" pitchFamily="49" charset="-120"/>
            </a:endParaRPr>
          </a:p>
        </p:txBody>
      </p:sp>
      <p:sp>
        <p:nvSpPr>
          <p:cNvPr id="7" name="橢圓 6"/>
          <p:cNvSpPr/>
          <p:nvPr/>
        </p:nvSpPr>
        <p:spPr>
          <a:xfrm>
            <a:off x="4572000" y="2643182"/>
            <a:ext cx="3571900" cy="571504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8" name="橢圓 7"/>
          <p:cNvSpPr/>
          <p:nvPr/>
        </p:nvSpPr>
        <p:spPr>
          <a:xfrm>
            <a:off x="4500562" y="4500570"/>
            <a:ext cx="1785950" cy="714380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cxnSp>
        <p:nvCxnSpPr>
          <p:cNvPr id="9" name="直線單箭頭接點 8"/>
          <p:cNvCxnSpPr>
            <a:stCxn id="7" idx="4"/>
            <a:endCxn id="8" idx="0"/>
          </p:cNvCxnSpPr>
          <p:nvPr/>
        </p:nvCxnSpPr>
        <p:spPr>
          <a:xfrm rot="5400000">
            <a:off x="5232802" y="3375422"/>
            <a:ext cx="1285884" cy="964413"/>
          </a:xfrm>
          <a:prstGeom prst="straightConnector1">
            <a:avLst/>
          </a:prstGeom>
          <a:ln w="762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6000" dirty="0" smtClean="0">
                <a:latin typeface="華康超明體" pitchFamily="49" charset="-120"/>
                <a:ea typeface="華康超明體" pitchFamily="49" charset="-120"/>
              </a:rPr>
              <a:t>第一次切割</a:t>
            </a:r>
            <a:endParaRPr lang="zh-TW" altLang="en-US" sz="6000" dirty="0">
              <a:latin typeface="華康超明體" pitchFamily="49" charset="-120"/>
              <a:ea typeface="華康超明體" pitchFamily="49" charset="-120"/>
            </a:endParaRPr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785786" y="1428736"/>
            <a:ext cx="7692732" cy="39290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圓角矩形圖說文字 4"/>
          <p:cNvSpPr/>
          <p:nvPr/>
        </p:nvSpPr>
        <p:spPr>
          <a:xfrm>
            <a:off x="428596" y="4000504"/>
            <a:ext cx="2571768" cy="2500330"/>
          </a:xfrm>
          <a:prstGeom prst="wedgeRoundRectCallout">
            <a:avLst>
              <a:gd name="adj1" fmla="val 34218"/>
              <a:gd name="adj2" fmla="val -71554"/>
              <a:gd name="adj3" fmla="val 16667"/>
            </a:avLst>
          </a:prstGeom>
          <a:solidFill>
            <a:srgbClr val="FFFF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sz="3200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>在切割位置輸入</a:t>
            </a:r>
            <a:r>
              <a:rPr lang="en-US" altLang="zh-TW" sz="32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1.00mm</a:t>
            </a:r>
            <a:r>
              <a:rPr lang="zh-TW" altLang="en-US" sz="3200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>→點按</a:t>
            </a:r>
            <a:r>
              <a:rPr lang="zh-TW" altLang="en-US" sz="32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開始切割</a:t>
            </a:r>
            <a:endParaRPr lang="zh-TW" altLang="en-US" sz="3200" dirty="0">
              <a:solidFill>
                <a:srgbClr val="FF0000"/>
              </a:solidFill>
              <a:latin typeface="華康超明體" pitchFamily="49" charset="-120"/>
              <a:ea typeface="華康超明體" pitchFamily="49" charset="-120"/>
            </a:endParaRPr>
          </a:p>
        </p:txBody>
      </p:sp>
      <p:sp>
        <p:nvSpPr>
          <p:cNvPr id="6" name="橢圓 5"/>
          <p:cNvSpPr/>
          <p:nvPr/>
        </p:nvSpPr>
        <p:spPr>
          <a:xfrm>
            <a:off x="2214546" y="2928934"/>
            <a:ext cx="1071570" cy="571504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7" name="橢圓 6"/>
          <p:cNvSpPr/>
          <p:nvPr/>
        </p:nvSpPr>
        <p:spPr>
          <a:xfrm>
            <a:off x="3143240" y="4572008"/>
            <a:ext cx="1785950" cy="714380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cxnSp>
        <p:nvCxnSpPr>
          <p:cNvPr id="8" name="直線單箭頭接點 7"/>
          <p:cNvCxnSpPr>
            <a:stCxn id="6" idx="4"/>
            <a:endCxn id="7" idx="0"/>
          </p:cNvCxnSpPr>
          <p:nvPr/>
        </p:nvCxnSpPr>
        <p:spPr>
          <a:xfrm rot="16200000" flipH="1">
            <a:off x="2857488" y="3393281"/>
            <a:ext cx="1071570" cy="1285884"/>
          </a:xfrm>
          <a:prstGeom prst="straightConnector1">
            <a:avLst/>
          </a:prstGeom>
          <a:ln w="762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6000" dirty="0" smtClean="0">
                <a:latin typeface="華康超明體" pitchFamily="49" charset="-120"/>
                <a:ea typeface="華康超明體" pitchFamily="49" charset="-120"/>
              </a:rPr>
              <a:t>第一次切割完成</a:t>
            </a:r>
            <a:endParaRPr lang="zh-TW" altLang="en-US" sz="6000" dirty="0">
              <a:latin typeface="華康超明體" pitchFamily="49" charset="-120"/>
              <a:ea typeface="華康超明體" pitchFamily="49" charset="-120"/>
            </a:endParaRPr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714348" y="1928802"/>
            <a:ext cx="7643866" cy="3567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6000" dirty="0" smtClean="0">
                <a:latin typeface="華康超明體" pitchFamily="49" charset="-120"/>
                <a:ea typeface="華康超明體" pitchFamily="49" charset="-120"/>
              </a:rPr>
              <a:t>第二次切割</a:t>
            </a:r>
            <a:endParaRPr lang="zh-TW" altLang="en-US" sz="6000" dirty="0">
              <a:latin typeface="華康超明體" pitchFamily="49" charset="-120"/>
              <a:ea typeface="華康超明體" pitchFamily="49" charset="-120"/>
            </a:endParaRPr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57158" y="1521937"/>
            <a:ext cx="8452234" cy="42645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圓角矩形圖說文字 4"/>
          <p:cNvSpPr/>
          <p:nvPr/>
        </p:nvSpPr>
        <p:spPr>
          <a:xfrm>
            <a:off x="214282" y="4214818"/>
            <a:ext cx="2571768" cy="2500330"/>
          </a:xfrm>
          <a:prstGeom prst="wedgeRoundRectCallout">
            <a:avLst>
              <a:gd name="adj1" fmla="val 34218"/>
              <a:gd name="adj2" fmla="val -71554"/>
              <a:gd name="adj3" fmla="val 16667"/>
            </a:avLst>
          </a:prstGeom>
          <a:solidFill>
            <a:srgbClr val="FFFF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sz="3200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>點選</a:t>
            </a:r>
            <a:r>
              <a:rPr lang="zh-TW" altLang="en-US" sz="32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上層模型</a:t>
            </a:r>
            <a:r>
              <a:rPr lang="zh-TW" altLang="en-US" sz="3200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>→在切割位置輸入</a:t>
            </a:r>
            <a:r>
              <a:rPr lang="en-US" altLang="zh-TW" sz="32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2.00mm</a:t>
            </a:r>
            <a:r>
              <a:rPr lang="zh-TW" altLang="en-US" sz="3200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>→點按</a:t>
            </a:r>
            <a:r>
              <a:rPr lang="zh-TW" altLang="en-US" sz="32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開始切割</a:t>
            </a:r>
            <a:endParaRPr lang="zh-TW" altLang="en-US" sz="3200" dirty="0">
              <a:solidFill>
                <a:srgbClr val="FF0000"/>
              </a:solidFill>
              <a:latin typeface="華康超明體" pitchFamily="49" charset="-120"/>
              <a:ea typeface="華康超明體" pitchFamily="49" charset="-120"/>
            </a:endParaRPr>
          </a:p>
        </p:txBody>
      </p:sp>
      <p:sp>
        <p:nvSpPr>
          <p:cNvPr id="6" name="橢圓 5"/>
          <p:cNvSpPr/>
          <p:nvPr/>
        </p:nvSpPr>
        <p:spPr>
          <a:xfrm>
            <a:off x="2143108" y="3357562"/>
            <a:ext cx="1071570" cy="571504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7" name="橢圓 6"/>
          <p:cNvSpPr/>
          <p:nvPr/>
        </p:nvSpPr>
        <p:spPr>
          <a:xfrm>
            <a:off x="3143240" y="5214950"/>
            <a:ext cx="1785950" cy="714380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cxnSp>
        <p:nvCxnSpPr>
          <p:cNvPr id="8" name="直線單箭頭接點 7"/>
          <p:cNvCxnSpPr>
            <a:stCxn id="6" idx="4"/>
            <a:endCxn id="7" idx="0"/>
          </p:cNvCxnSpPr>
          <p:nvPr/>
        </p:nvCxnSpPr>
        <p:spPr>
          <a:xfrm rot="16200000" flipH="1">
            <a:off x="2714612" y="3893347"/>
            <a:ext cx="1285884" cy="1357322"/>
          </a:xfrm>
          <a:prstGeom prst="straightConnector1">
            <a:avLst/>
          </a:prstGeom>
          <a:ln w="762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橢圓 8"/>
          <p:cNvSpPr/>
          <p:nvPr/>
        </p:nvSpPr>
        <p:spPr>
          <a:xfrm>
            <a:off x="5357818" y="3000372"/>
            <a:ext cx="3357586" cy="1428760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cxnSp>
        <p:nvCxnSpPr>
          <p:cNvPr id="10" name="直線單箭頭接點 9"/>
          <p:cNvCxnSpPr>
            <a:stCxn id="9" idx="2"/>
            <a:endCxn id="6" idx="6"/>
          </p:cNvCxnSpPr>
          <p:nvPr/>
        </p:nvCxnSpPr>
        <p:spPr>
          <a:xfrm rot="10800000">
            <a:off x="3214678" y="3643314"/>
            <a:ext cx="2143140" cy="71438"/>
          </a:xfrm>
          <a:prstGeom prst="straightConnector1">
            <a:avLst/>
          </a:prstGeom>
          <a:ln w="762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6000" dirty="0" smtClean="0">
                <a:latin typeface="華康超明體" pitchFamily="49" charset="-120"/>
                <a:ea typeface="華康超明體" pitchFamily="49" charset="-120"/>
              </a:rPr>
              <a:t>第二次切割完成</a:t>
            </a:r>
            <a:endParaRPr lang="zh-TW" altLang="en-US" sz="6000" dirty="0">
              <a:latin typeface="華康超明體" pitchFamily="49" charset="-120"/>
              <a:ea typeface="華康超明體" pitchFamily="49" charset="-120"/>
            </a:endParaRPr>
          </a:p>
        </p:txBody>
      </p:sp>
      <p:sp>
        <p:nvSpPr>
          <p:cNvPr id="5" name="內容版面配置區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68588" y="2000240"/>
            <a:ext cx="7655296" cy="40719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圓角矩形圖說文字 6"/>
          <p:cNvSpPr/>
          <p:nvPr/>
        </p:nvSpPr>
        <p:spPr>
          <a:xfrm>
            <a:off x="6286512" y="5143512"/>
            <a:ext cx="2571768" cy="1500222"/>
          </a:xfrm>
          <a:prstGeom prst="wedgeRoundRectCallout">
            <a:avLst>
              <a:gd name="adj1" fmla="val -50014"/>
              <a:gd name="adj2" fmla="val -120895"/>
              <a:gd name="adj3" fmla="val 16667"/>
            </a:avLst>
          </a:prstGeom>
          <a:solidFill>
            <a:srgbClr val="FFFF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sz="3200" dirty="0" smtClean="0">
                <a:solidFill>
                  <a:schemeClr val="tx1"/>
                </a:solidFill>
                <a:latin typeface="華康超明體" pitchFamily="49" charset="-120"/>
                <a:ea typeface="華康超明體" pitchFamily="49" charset="-120"/>
              </a:rPr>
              <a:t>等一下要保留的是</a:t>
            </a:r>
            <a:r>
              <a:rPr lang="zh-TW" altLang="en-US" sz="32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中間</a:t>
            </a:r>
            <a:r>
              <a:rPr lang="zh-TW" altLang="en-US" sz="3200" dirty="0" smtClean="0">
                <a:solidFill>
                  <a:schemeClr val="tx1"/>
                </a:solidFill>
                <a:latin typeface="華康超明體" pitchFamily="49" charset="-120"/>
                <a:ea typeface="華康超明體" pitchFamily="49" charset="-120"/>
              </a:rPr>
              <a:t>的模型</a:t>
            </a:r>
            <a:endParaRPr lang="zh-TW" altLang="en-US" sz="3200" dirty="0">
              <a:solidFill>
                <a:schemeClr val="tx1"/>
              </a:solidFill>
              <a:latin typeface="華康超明體" pitchFamily="49" charset="-120"/>
              <a:ea typeface="華康超明體" pitchFamily="49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6000" dirty="0" smtClean="0">
                <a:latin typeface="華康超明體" pitchFamily="49" charset="-120"/>
                <a:ea typeface="華康超明體" pitchFamily="49" charset="-120"/>
              </a:rPr>
              <a:t>刪除多餘的模型</a:t>
            </a:r>
            <a:endParaRPr lang="zh-TW" altLang="en-US" sz="6000" dirty="0">
              <a:latin typeface="華康超明體" pitchFamily="49" charset="-120"/>
              <a:ea typeface="華康超明體" pitchFamily="49" charset="-120"/>
            </a:endParaRPr>
          </a:p>
        </p:txBody>
      </p:sp>
      <p:pic>
        <p:nvPicPr>
          <p:cNvPr id="1126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48922" y="1428736"/>
            <a:ext cx="7883004" cy="3500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圓角矩形圖說文字 4"/>
          <p:cNvSpPr/>
          <p:nvPr/>
        </p:nvSpPr>
        <p:spPr>
          <a:xfrm>
            <a:off x="285720" y="4857760"/>
            <a:ext cx="8572560" cy="2000240"/>
          </a:xfrm>
          <a:prstGeom prst="wedgeRoundRectCallout">
            <a:avLst>
              <a:gd name="adj1" fmla="val -40367"/>
              <a:gd name="adj2" fmla="val -151734"/>
              <a:gd name="adj3" fmla="val 16667"/>
            </a:avLst>
          </a:prstGeom>
          <a:solidFill>
            <a:srgbClr val="FFFF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sz="3200" dirty="0" smtClean="0">
                <a:solidFill>
                  <a:schemeClr val="tx1"/>
                </a:solidFill>
                <a:latin typeface="華康超明體" pitchFamily="49" charset="-120"/>
                <a:ea typeface="華康超明體" pitchFamily="49" charset="-120"/>
              </a:rPr>
              <a:t>選點</a:t>
            </a:r>
            <a:r>
              <a:rPr lang="zh-TW" altLang="en-US" sz="32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「移動」</a:t>
            </a:r>
            <a:r>
              <a:rPr lang="zh-TW" altLang="en-US" sz="3200" dirty="0" smtClean="0">
                <a:solidFill>
                  <a:schemeClr val="tx1"/>
                </a:solidFill>
                <a:latin typeface="華康超明體" pitchFamily="49" charset="-120"/>
                <a:ea typeface="華康超明體" pitchFamily="49" charset="-120"/>
              </a:rPr>
              <a:t>→點選</a:t>
            </a:r>
            <a:r>
              <a:rPr lang="zh-TW" altLang="en-US" sz="32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最下層模型</a:t>
            </a:r>
            <a:r>
              <a:rPr lang="zh-TW" altLang="en-US" sz="3200" dirty="0" smtClean="0">
                <a:solidFill>
                  <a:schemeClr val="tx1"/>
                </a:solidFill>
                <a:latin typeface="華康超明體" pitchFamily="49" charset="-120"/>
                <a:ea typeface="華康超明體" pitchFamily="49" charset="-120"/>
              </a:rPr>
              <a:t>→點選鍵盤上的</a:t>
            </a:r>
            <a:r>
              <a:rPr lang="zh-TW" altLang="en-US" sz="32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「</a:t>
            </a:r>
            <a:r>
              <a:rPr lang="en-US" altLang="zh-TW" sz="32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delete</a:t>
            </a:r>
            <a:r>
              <a:rPr lang="zh-TW" altLang="en-US" sz="32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」鍵</a:t>
            </a:r>
            <a:r>
              <a:rPr lang="zh-TW" altLang="en-US" sz="3200" dirty="0" smtClean="0">
                <a:solidFill>
                  <a:schemeClr val="tx1"/>
                </a:solidFill>
                <a:latin typeface="華康超明體" pitchFamily="49" charset="-120"/>
                <a:ea typeface="華康超明體" pitchFamily="49" charset="-120"/>
              </a:rPr>
              <a:t>刪除模型→</a:t>
            </a:r>
            <a:endParaRPr lang="en-US" altLang="zh-TW" sz="3200" dirty="0" smtClean="0">
              <a:solidFill>
                <a:schemeClr val="tx1"/>
              </a:solidFill>
              <a:latin typeface="華康超明體" pitchFamily="49" charset="-120"/>
              <a:ea typeface="華康超明體" pitchFamily="49" charset="-120"/>
            </a:endParaRPr>
          </a:p>
          <a:p>
            <a:r>
              <a:rPr lang="zh-TW" altLang="en-US" sz="3200" dirty="0" smtClean="0">
                <a:solidFill>
                  <a:schemeClr val="tx1"/>
                </a:solidFill>
                <a:latin typeface="華康超明體" pitchFamily="49" charset="-120"/>
                <a:ea typeface="華康超明體" pitchFamily="49" charset="-120"/>
              </a:rPr>
              <a:t>再選點</a:t>
            </a:r>
            <a:r>
              <a:rPr lang="zh-TW" altLang="en-US" sz="32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「移動」</a:t>
            </a:r>
            <a:r>
              <a:rPr lang="zh-TW" altLang="en-US" sz="3200" dirty="0" smtClean="0">
                <a:solidFill>
                  <a:schemeClr val="tx1"/>
                </a:solidFill>
                <a:latin typeface="華康超明體" pitchFamily="49" charset="-120"/>
                <a:ea typeface="華康超明體" pitchFamily="49" charset="-120"/>
              </a:rPr>
              <a:t>→點選</a:t>
            </a:r>
            <a:r>
              <a:rPr lang="zh-TW" altLang="en-US" sz="32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最上層模型</a:t>
            </a:r>
            <a:r>
              <a:rPr lang="zh-TW" altLang="en-US" sz="3200" dirty="0" smtClean="0">
                <a:solidFill>
                  <a:schemeClr val="tx1"/>
                </a:solidFill>
                <a:latin typeface="華康超明體" pitchFamily="49" charset="-120"/>
                <a:ea typeface="華康超明體" pitchFamily="49" charset="-120"/>
              </a:rPr>
              <a:t>→點選鍵盤上的</a:t>
            </a:r>
            <a:r>
              <a:rPr lang="zh-TW" altLang="en-US" sz="32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「</a:t>
            </a:r>
            <a:r>
              <a:rPr lang="en-US" altLang="zh-TW" sz="32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delete</a:t>
            </a:r>
            <a:r>
              <a:rPr lang="zh-TW" altLang="en-US" sz="32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」鍵</a:t>
            </a:r>
            <a:r>
              <a:rPr lang="zh-TW" altLang="en-US" sz="3200" dirty="0" smtClean="0">
                <a:solidFill>
                  <a:schemeClr val="tx1"/>
                </a:solidFill>
                <a:latin typeface="華康超明體" pitchFamily="49" charset="-120"/>
                <a:ea typeface="華康超明體" pitchFamily="49" charset="-120"/>
              </a:rPr>
              <a:t>刪除模型</a:t>
            </a:r>
            <a:endParaRPr lang="zh-TW" altLang="en-US" sz="3200" dirty="0">
              <a:solidFill>
                <a:schemeClr val="tx1"/>
              </a:solidFill>
              <a:latin typeface="華康超明體" pitchFamily="49" charset="-120"/>
              <a:ea typeface="華康超明體" pitchFamily="49" charset="-120"/>
            </a:endParaRPr>
          </a:p>
        </p:txBody>
      </p:sp>
      <p:sp>
        <p:nvSpPr>
          <p:cNvPr id="6" name="橢圓 5"/>
          <p:cNvSpPr/>
          <p:nvPr/>
        </p:nvSpPr>
        <p:spPr>
          <a:xfrm>
            <a:off x="571472" y="2143116"/>
            <a:ext cx="1071570" cy="571504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7" name="橢圓 6"/>
          <p:cNvSpPr/>
          <p:nvPr/>
        </p:nvSpPr>
        <p:spPr>
          <a:xfrm>
            <a:off x="3500430" y="4071942"/>
            <a:ext cx="1785950" cy="714380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cxnSp>
        <p:nvCxnSpPr>
          <p:cNvPr id="8" name="直線單箭頭接點 7"/>
          <p:cNvCxnSpPr>
            <a:stCxn id="6" idx="4"/>
            <a:endCxn id="7" idx="0"/>
          </p:cNvCxnSpPr>
          <p:nvPr/>
        </p:nvCxnSpPr>
        <p:spPr>
          <a:xfrm rot="16200000" flipH="1">
            <a:off x="2071670" y="1750207"/>
            <a:ext cx="1357322" cy="3286148"/>
          </a:xfrm>
          <a:prstGeom prst="straightConnector1">
            <a:avLst/>
          </a:prstGeom>
          <a:ln w="762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橢圓 11"/>
          <p:cNvSpPr/>
          <p:nvPr/>
        </p:nvSpPr>
        <p:spPr>
          <a:xfrm>
            <a:off x="6072198" y="2928934"/>
            <a:ext cx="1785950" cy="714380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cxnSp>
        <p:nvCxnSpPr>
          <p:cNvPr id="13" name="直線單箭頭接點 12"/>
          <p:cNvCxnSpPr>
            <a:endCxn id="12" idx="2"/>
          </p:cNvCxnSpPr>
          <p:nvPr/>
        </p:nvCxnSpPr>
        <p:spPr>
          <a:xfrm>
            <a:off x="1142976" y="2714620"/>
            <a:ext cx="4929222" cy="571504"/>
          </a:xfrm>
          <a:prstGeom prst="straightConnector1">
            <a:avLst/>
          </a:prstGeom>
          <a:ln w="762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6000" dirty="0" smtClean="0">
                <a:latin typeface="華康超明體" pitchFamily="49" charset="-120"/>
                <a:ea typeface="華康超明體" pitchFamily="49" charset="-120"/>
              </a:rPr>
              <a:t>底版模型製作完成</a:t>
            </a:r>
            <a:endParaRPr lang="zh-TW" altLang="en-US" sz="6000" dirty="0">
              <a:latin typeface="華康超明體" pitchFamily="49" charset="-120"/>
              <a:ea typeface="華康超明體" pitchFamily="49" charset="-120"/>
            </a:endParaRPr>
          </a:p>
        </p:txBody>
      </p:sp>
      <p:pic>
        <p:nvPicPr>
          <p:cNvPr id="1229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48921" y="2206222"/>
            <a:ext cx="7791679" cy="41517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圓角矩形圖說文字 4"/>
          <p:cNvSpPr/>
          <p:nvPr/>
        </p:nvSpPr>
        <p:spPr>
          <a:xfrm>
            <a:off x="3214678" y="1571612"/>
            <a:ext cx="4357718" cy="1428760"/>
          </a:xfrm>
          <a:prstGeom prst="wedgeRoundRectCallout">
            <a:avLst>
              <a:gd name="adj1" fmla="val -86650"/>
              <a:gd name="adj2" fmla="val 66062"/>
              <a:gd name="adj3" fmla="val 16667"/>
            </a:avLst>
          </a:prstGeom>
          <a:solidFill>
            <a:srgbClr val="FFFF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sz="3200" dirty="0" smtClean="0">
                <a:solidFill>
                  <a:schemeClr val="tx1"/>
                </a:solidFill>
                <a:latin typeface="華康超明體" pitchFamily="49" charset="-120"/>
                <a:ea typeface="華康超明體" pitchFamily="49" charset="-120"/>
              </a:rPr>
              <a:t>選點</a:t>
            </a:r>
            <a:r>
              <a:rPr lang="zh-TW" altLang="en-US" sz="32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「移動」</a:t>
            </a:r>
            <a:r>
              <a:rPr lang="zh-TW" altLang="en-US" sz="3200" dirty="0" smtClean="0">
                <a:solidFill>
                  <a:schemeClr val="tx1"/>
                </a:solidFill>
                <a:latin typeface="華康超明體" pitchFamily="49" charset="-120"/>
                <a:ea typeface="華康超明體" pitchFamily="49" charset="-120"/>
              </a:rPr>
              <a:t>→點選</a:t>
            </a:r>
            <a:r>
              <a:rPr lang="zh-TW" altLang="en-US" sz="32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模型</a:t>
            </a:r>
            <a:r>
              <a:rPr lang="zh-TW" altLang="en-US" sz="3200" dirty="0" smtClean="0">
                <a:solidFill>
                  <a:schemeClr val="tx1"/>
                </a:solidFill>
                <a:latin typeface="華康超明體" pitchFamily="49" charset="-120"/>
                <a:ea typeface="華康超明體" pitchFamily="49" charset="-120"/>
              </a:rPr>
              <a:t>→點選</a:t>
            </a:r>
            <a:r>
              <a:rPr lang="zh-TW" altLang="en-US" sz="32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「放在底板上」</a:t>
            </a:r>
            <a:r>
              <a:rPr lang="zh-TW" altLang="en-US" sz="3200" dirty="0" smtClean="0">
                <a:solidFill>
                  <a:schemeClr val="tx1"/>
                </a:solidFill>
                <a:latin typeface="華康超明體" pitchFamily="49" charset="-120"/>
                <a:ea typeface="華康超明體" pitchFamily="49" charset="-120"/>
              </a:rPr>
              <a:t>→選點</a:t>
            </a:r>
            <a:r>
              <a:rPr lang="zh-TW" altLang="en-US" sz="32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「居中」</a:t>
            </a:r>
            <a:endParaRPr lang="zh-TW" altLang="en-US" sz="3200" dirty="0">
              <a:solidFill>
                <a:schemeClr val="tx1"/>
              </a:solidFill>
              <a:latin typeface="華康超明體" pitchFamily="49" charset="-120"/>
              <a:ea typeface="華康超明體" pitchFamily="49" charset="-120"/>
            </a:endParaRPr>
          </a:p>
        </p:txBody>
      </p:sp>
      <p:sp>
        <p:nvSpPr>
          <p:cNvPr id="6" name="橢圓 5"/>
          <p:cNvSpPr/>
          <p:nvPr/>
        </p:nvSpPr>
        <p:spPr>
          <a:xfrm>
            <a:off x="500034" y="2928934"/>
            <a:ext cx="1071570" cy="714380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7" name="橢圓 6"/>
          <p:cNvSpPr/>
          <p:nvPr/>
        </p:nvSpPr>
        <p:spPr>
          <a:xfrm>
            <a:off x="5429256" y="4357694"/>
            <a:ext cx="1785950" cy="714380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cxnSp>
        <p:nvCxnSpPr>
          <p:cNvPr id="8" name="直線單箭頭接點 7"/>
          <p:cNvCxnSpPr>
            <a:stCxn id="6" idx="6"/>
            <a:endCxn id="7" idx="2"/>
          </p:cNvCxnSpPr>
          <p:nvPr/>
        </p:nvCxnSpPr>
        <p:spPr>
          <a:xfrm>
            <a:off x="1571604" y="3286124"/>
            <a:ext cx="3857652" cy="1428760"/>
          </a:xfrm>
          <a:prstGeom prst="straightConnector1">
            <a:avLst/>
          </a:prstGeom>
          <a:ln w="762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橢圓 11"/>
          <p:cNvSpPr/>
          <p:nvPr/>
        </p:nvSpPr>
        <p:spPr>
          <a:xfrm>
            <a:off x="2143108" y="5500702"/>
            <a:ext cx="1071570" cy="642942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cxnSp>
        <p:nvCxnSpPr>
          <p:cNvPr id="13" name="直線單箭頭接點 12"/>
          <p:cNvCxnSpPr>
            <a:endCxn id="12" idx="7"/>
          </p:cNvCxnSpPr>
          <p:nvPr/>
        </p:nvCxnSpPr>
        <p:spPr>
          <a:xfrm rot="10800000" flipV="1">
            <a:off x="3057750" y="4929197"/>
            <a:ext cx="2514384" cy="665662"/>
          </a:xfrm>
          <a:prstGeom prst="straightConnector1">
            <a:avLst/>
          </a:prstGeom>
          <a:ln w="762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橢圓 13"/>
          <p:cNvSpPr/>
          <p:nvPr/>
        </p:nvSpPr>
        <p:spPr>
          <a:xfrm>
            <a:off x="3857620" y="5572140"/>
            <a:ext cx="857256" cy="428628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cxnSp>
        <p:nvCxnSpPr>
          <p:cNvPr id="15" name="直線單箭頭接點 14"/>
          <p:cNvCxnSpPr>
            <a:stCxn id="12" idx="6"/>
            <a:endCxn id="14" idx="2"/>
          </p:cNvCxnSpPr>
          <p:nvPr/>
        </p:nvCxnSpPr>
        <p:spPr>
          <a:xfrm flipV="1">
            <a:off x="3214678" y="5786454"/>
            <a:ext cx="642942" cy="35719"/>
          </a:xfrm>
          <a:prstGeom prst="straightConnector1">
            <a:avLst/>
          </a:prstGeom>
          <a:ln w="762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6000" dirty="0" smtClean="0">
                <a:latin typeface="華康超明體" pitchFamily="49" charset="-120"/>
                <a:ea typeface="華康超明體" pitchFamily="49" charset="-120"/>
              </a:rPr>
              <a:t>調整底板大小</a:t>
            </a:r>
            <a:endParaRPr lang="zh-TW" altLang="en-US" sz="6000" dirty="0">
              <a:latin typeface="華康超明體" pitchFamily="49" charset="-120"/>
              <a:ea typeface="華康超明體" pitchFamily="49" charset="-120"/>
            </a:endParaRPr>
          </a:p>
        </p:txBody>
      </p:sp>
      <p:pic>
        <p:nvPicPr>
          <p:cNvPr id="1331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00034" y="1428736"/>
            <a:ext cx="8023606" cy="33877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圓角矩形圖說文字 4"/>
          <p:cNvSpPr/>
          <p:nvPr/>
        </p:nvSpPr>
        <p:spPr>
          <a:xfrm>
            <a:off x="2571736" y="4429132"/>
            <a:ext cx="5143536" cy="2000264"/>
          </a:xfrm>
          <a:prstGeom prst="wedgeRoundRectCallout">
            <a:avLst>
              <a:gd name="adj1" fmla="val -69931"/>
              <a:gd name="adj2" fmla="val -51488"/>
              <a:gd name="adj3" fmla="val 16667"/>
            </a:avLst>
          </a:prstGeom>
          <a:solidFill>
            <a:srgbClr val="FFFF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sz="3200" dirty="0" smtClean="0">
                <a:solidFill>
                  <a:schemeClr val="tx1"/>
                </a:solidFill>
                <a:latin typeface="華康超明體" pitchFamily="49" charset="-120"/>
                <a:ea typeface="華康超明體" pitchFamily="49" charset="-120"/>
              </a:rPr>
              <a:t>選點</a:t>
            </a:r>
            <a:r>
              <a:rPr lang="zh-TW" altLang="en-US" sz="32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「縮放」</a:t>
            </a:r>
            <a:r>
              <a:rPr lang="zh-TW" altLang="en-US" sz="3200" dirty="0" smtClean="0">
                <a:solidFill>
                  <a:schemeClr val="tx1"/>
                </a:solidFill>
                <a:latin typeface="華康超明體" pitchFamily="49" charset="-120"/>
                <a:ea typeface="華康超明體" pitchFamily="49" charset="-120"/>
              </a:rPr>
              <a:t>→將「</a:t>
            </a:r>
            <a:r>
              <a:rPr lang="zh-TW" altLang="en-US" sz="32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保持比例</a:t>
            </a:r>
            <a:r>
              <a:rPr lang="zh-TW" altLang="en-US" sz="3200" dirty="0" smtClean="0">
                <a:solidFill>
                  <a:schemeClr val="tx1"/>
                </a:solidFill>
                <a:latin typeface="華康超明體" pitchFamily="49" charset="-120"/>
                <a:ea typeface="華康超明體" pitchFamily="49" charset="-120"/>
              </a:rPr>
              <a:t>」的</a:t>
            </a:r>
            <a:r>
              <a:rPr lang="zh-TW" altLang="en-US" sz="32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勾取消</a:t>
            </a:r>
            <a:r>
              <a:rPr lang="zh-TW" altLang="en-US" sz="3200" dirty="0" smtClean="0">
                <a:solidFill>
                  <a:schemeClr val="tx1"/>
                </a:solidFill>
                <a:latin typeface="華康超明體" pitchFamily="49" charset="-120"/>
                <a:ea typeface="華康超明體" pitchFamily="49" charset="-120"/>
              </a:rPr>
              <a:t>→將</a:t>
            </a:r>
            <a:r>
              <a:rPr lang="en-US" altLang="zh-TW" sz="32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X</a:t>
            </a:r>
            <a:r>
              <a:rPr lang="zh-TW" altLang="en-US" sz="32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的值</a:t>
            </a:r>
            <a:r>
              <a:rPr lang="zh-TW" altLang="en-US" sz="3200" dirty="0" smtClean="0">
                <a:solidFill>
                  <a:schemeClr val="tx1"/>
                </a:solidFill>
                <a:latin typeface="華康超明體" pitchFamily="49" charset="-120"/>
                <a:ea typeface="華康超明體" pitchFamily="49" charset="-120"/>
              </a:rPr>
              <a:t>改為</a:t>
            </a:r>
            <a:r>
              <a:rPr lang="en-US" altLang="zh-TW" sz="32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45mm</a:t>
            </a:r>
            <a:r>
              <a:rPr lang="zh-TW" altLang="en-US" sz="3200" dirty="0" smtClean="0">
                <a:solidFill>
                  <a:schemeClr val="tx1"/>
                </a:solidFill>
                <a:latin typeface="華康超明體" pitchFamily="49" charset="-120"/>
                <a:ea typeface="華康超明體" pitchFamily="49" charset="-120"/>
              </a:rPr>
              <a:t>，</a:t>
            </a:r>
            <a:r>
              <a:rPr lang="en-US" altLang="zh-TW" sz="32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Y</a:t>
            </a:r>
            <a:r>
              <a:rPr lang="zh-TW" altLang="en-US" sz="32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的值</a:t>
            </a:r>
            <a:r>
              <a:rPr lang="zh-TW" altLang="en-US" sz="3200" dirty="0" smtClean="0">
                <a:solidFill>
                  <a:schemeClr val="tx1"/>
                </a:solidFill>
                <a:latin typeface="華康超明體" pitchFamily="49" charset="-120"/>
                <a:ea typeface="華康超明體" pitchFamily="49" charset="-120"/>
              </a:rPr>
              <a:t>改為</a:t>
            </a:r>
            <a:r>
              <a:rPr lang="en-US" altLang="zh-TW" sz="32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20mm</a:t>
            </a:r>
            <a:r>
              <a:rPr lang="zh-TW" altLang="en-US" sz="3200" dirty="0" smtClean="0">
                <a:solidFill>
                  <a:schemeClr val="tx1"/>
                </a:solidFill>
                <a:latin typeface="華康超明體" pitchFamily="49" charset="-120"/>
                <a:ea typeface="華康超明體" pitchFamily="49" charset="-120"/>
              </a:rPr>
              <a:t>，按</a:t>
            </a:r>
            <a:r>
              <a:rPr lang="zh-TW" altLang="en-US" sz="32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「</a:t>
            </a:r>
            <a:r>
              <a:rPr lang="en-US" altLang="zh-TW" sz="32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Enter</a:t>
            </a:r>
            <a:r>
              <a:rPr lang="zh-TW" altLang="en-US" sz="32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」鍵</a:t>
            </a:r>
            <a:r>
              <a:rPr lang="zh-TW" altLang="en-US" sz="3200" dirty="0" smtClean="0">
                <a:solidFill>
                  <a:schemeClr val="tx1"/>
                </a:solidFill>
                <a:latin typeface="華康超明體" pitchFamily="49" charset="-120"/>
                <a:ea typeface="華康超明體" pitchFamily="49" charset="-120"/>
              </a:rPr>
              <a:t>確認數值。</a:t>
            </a:r>
            <a:endParaRPr lang="zh-TW" altLang="en-US" sz="3200" dirty="0">
              <a:solidFill>
                <a:schemeClr val="tx1"/>
              </a:solidFill>
              <a:latin typeface="華康超明體" pitchFamily="49" charset="-120"/>
              <a:ea typeface="華康超明體" pitchFamily="49" charset="-120"/>
            </a:endParaRPr>
          </a:p>
        </p:txBody>
      </p:sp>
      <p:sp>
        <p:nvSpPr>
          <p:cNvPr id="6" name="橢圓 5"/>
          <p:cNvSpPr/>
          <p:nvPr/>
        </p:nvSpPr>
        <p:spPr>
          <a:xfrm>
            <a:off x="500034" y="3714752"/>
            <a:ext cx="1071570" cy="928694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7" name="橢圓 6"/>
          <p:cNvSpPr/>
          <p:nvPr/>
        </p:nvSpPr>
        <p:spPr>
          <a:xfrm>
            <a:off x="1785918" y="2000240"/>
            <a:ext cx="1071570" cy="928694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8" name="橢圓 7"/>
          <p:cNvSpPr/>
          <p:nvPr/>
        </p:nvSpPr>
        <p:spPr>
          <a:xfrm>
            <a:off x="1714480" y="2928934"/>
            <a:ext cx="1357322" cy="500066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cxnSp>
        <p:nvCxnSpPr>
          <p:cNvPr id="9" name="直線單箭頭接點 8"/>
          <p:cNvCxnSpPr>
            <a:stCxn id="6" idx="6"/>
            <a:endCxn id="8" idx="4"/>
          </p:cNvCxnSpPr>
          <p:nvPr/>
        </p:nvCxnSpPr>
        <p:spPr>
          <a:xfrm flipV="1">
            <a:off x="1571604" y="3429000"/>
            <a:ext cx="821537" cy="750099"/>
          </a:xfrm>
          <a:prstGeom prst="straightConnector1">
            <a:avLst/>
          </a:prstGeom>
          <a:ln w="762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142844" y="0"/>
            <a:ext cx="8858312" cy="6500834"/>
          </a:xfrm>
        </p:spPr>
        <p:txBody>
          <a:bodyPr anchor="ctr">
            <a:normAutofit/>
          </a:bodyPr>
          <a:lstStyle/>
          <a:p>
            <a:pPr algn="ctr">
              <a:buNone/>
            </a:pPr>
            <a:r>
              <a:rPr lang="zh-TW" altLang="en-US" sz="10000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>皂章文字模型的製作</a:t>
            </a:r>
            <a:endParaRPr lang="zh-TW" altLang="en-US" sz="10000" dirty="0">
              <a:solidFill>
                <a:srgbClr val="0000FF"/>
              </a:solidFill>
              <a:latin typeface="華康超明體" pitchFamily="49" charset="-120"/>
              <a:ea typeface="華康超明體" pitchFamily="49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40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33247" y="1500174"/>
            <a:ext cx="7410753" cy="5214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6000" dirty="0" smtClean="0">
                <a:latin typeface="華康超明體" pitchFamily="49" charset="-120"/>
                <a:ea typeface="華康超明體" pitchFamily="49" charset="-120"/>
              </a:rPr>
              <a:t>載入皂章文字圖檔</a:t>
            </a:r>
            <a:endParaRPr lang="zh-TW" altLang="en-US" sz="6000" dirty="0">
              <a:latin typeface="華康超明體" pitchFamily="49" charset="-120"/>
              <a:ea typeface="華康超明體" pitchFamily="49" charset="-120"/>
            </a:endParaRPr>
          </a:p>
        </p:txBody>
      </p:sp>
      <p:sp>
        <p:nvSpPr>
          <p:cNvPr id="7" name="橢圓 6"/>
          <p:cNvSpPr/>
          <p:nvPr/>
        </p:nvSpPr>
        <p:spPr>
          <a:xfrm>
            <a:off x="2571736" y="3429000"/>
            <a:ext cx="1071570" cy="428628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8" name="圓角矩形圖說文字 7"/>
          <p:cNvSpPr/>
          <p:nvPr/>
        </p:nvSpPr>
        <p:spPr>
          <a:xfrm>
            <a:off x="357158" y="4214818"/>
            <a:ext cx="4071966" cy="2428916"/>
          </a:xfrm>
          <a:prstGeom prst="wedgeRoundRectCallout">
            <a:avLst>
              <a:gd name="adj1" fmla="val -12246"/>
              <a:gd name="adj2" fmla="val -137527"/>
              <a:gd name="adj3" fmla="val 16667"/>
            </a:avLst>
          </a:prstGeom>
          <a:solidFill>
            <a:srgbClr val="FFFF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sz="3200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>點選</a:t>
            </a:r>
            <a:r>
              <a:rPr lang="zh-TW" altLang="en-US" sz="32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載入</a:t>
            </a:r>
            <a:r>
              <a:rPr lang="zh-TW" altLang="en-US" sz="3200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>→選擇</a:t>
            </a:r>
            <a:r>
              <a:rPr lang="zh-TW" altLang="en-US" sz="32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下載</a:t>
            </a:r>
            <a:r>
              <a:rPr lang="zh-TW" altLang="en-US" sz="3200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>資料夾→點選</a:t>
            </a:r>
            <a:r>
              <a:rPr lang="zh-TW" altLang="en-US" sz="32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培文的皂章</a:t>
            </a:r>
            <a:r>
              <a:rPr lang="en-US" altLang="zh-TW" sz="32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.jpg</a:t>
            </a:r>
            <a:r>
              <a:rPr lang="zh-TW" altLang="en-US" sz="3200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>→點選</a:t>
            </a:r>
            <a:r>
              <a:rPr lang="zh-TW" altLang="en-US" sz="32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開啟</a:t>
            </a:r>
            <a:r>
              <a:rPr lang="zh-TW" altLang="en-US" sz="3200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>，載入皂章圖檔。</a:t>
            </a:r>
            <a:endParaRPr lang="zh-TW" altLang="en-US" sz="3200" dirty="0">
              <a:solidFill>
                <a:srgbClr val="0000FF"/>
              </a:solidFill>
              <a:latin typeface="華康超明體" pitchFamily="49" charset="-120"/>
              <a:ea typeface="華康超明體" pitchFamily="49" charset="-120"/>
            </a:endParaRPr>
          </a:p>
        </p:txBody>
      </p:sp>
      <p:sp>
        <p:nvSpPr>
          <p:cNvPr id="9" name="橢圓 8"/>
          <p:cNvSpPr/>
          <p:nvPr/>
        </p:nvSpPr>
        <p:spPr>
          <a:xfrm>
            <a:off x="4357686" y="3929066"/>
            <a:ext cx="1143008" cy="500066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0" name="橢圓 9"/>
          <p:cNvSpPr/>
          <p:nvPr/>
        </p:nvSpPr>
        <p:spPr>
          <a:xfrm>
            <a:off x="1643042" y="1571612"/>
            <a:ext cx="1000132" cy="857256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cxnSp>
        <p:nvCxnSpPr>
          <p:cNvPr id="11" name="直線單箭頭接點 10"/>
          <p:cNvCxnSpPr>
            <a:stCxn id="10" idx="4"/>
            <a:endCxn id="7" idx="0"/>
          </p:cNvCxnSpPr>
          <p:nvPr/>
        </p:nvCxnSpPr>
        <p:spPr>
          <a:xfrm rot="16200000" flipH="1">
            <a:off x="2125248" y="2446727"/>
            <a:ext cx="1000132" cy="964413"/>
          </a:xfrm>
          <a:prstGeom prst="straightConnector1">
            <a:avLst/>
          </a:prstGeom>
          <a:ln w="762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線單箭頭接點 11"/>
          <p:cNvCxnSpPr>
            <a:stCxn id="7" idx="5"/>
            <a:endCxn id="9" idx="2"/>
          </p:cNvCxnSpPr>
          <p:nvPr/>
        </p:nvCxnSpPr>
        <p:spPr>
          <a:xfrm rot="16200000" flipH="1">
            <a:off x="3729911" y="3551324"/>
            <a:ext cx="384242" cy="871308"/>
          </a:xfrm>
          <a:prstGeom prst="straightConnector1">
            <a:avLst/>
          </a:prstGeom>
          <a:ln w="762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橢圓 18"/>
          <p:cNvSpPr/>
          <p:nvPr/>
        </p:nvSpPr>
        <p:spPr>
          <a:xfrm>
            <a:off x="6858016" y="6143644"/>
            <a:ext cx="928694" cy="500066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cxnSp>
        <p:nvCxnSpPr>
          <p:cNvPr id="20" name="直線單箭頭接點 19"/>
          <p:cNvCxnSpPr>
            <a:stCxn id="9" idx="5"/>
            <a:endCxn id="19" idx="2"/>
          </p:cNvCxnSpPr>
          <p:nvPr/>
        </p:nvCxnSpPr>
        <p:spPr>
          <a:xfrm rot="16200000" flipH="1">
            <a:off x="5076771" y="4612432"/>
            <a:ext cx="2037778" cy="1524712"/>
          </a:xfrm>
          <a:prstGeom prst="straightConnector1">
            <a:avLst/>
          </a:prstGeom>
          <a:ln w="762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6000" dirty="0" smtClean="0">
                <a:latin typeface="華康超明體" pitchFamily="49" charset="-120"/>
                <a:ea typeface="華康超明體" pitchFamily="49" charset="-120"/>
              </a:rPr>
              <a:t>轉換</a:t>
            </a:r>
            <a:r>
              <a:rPr lang="en-US" altLang="zh-TW" sz="6000" dirty="0" smtClean="0">
                <a:latin typeface="華康超明體" pitchFamily="49" charset="-120"/>
                <a:ea typeface="華康超明體" pitchFamily="49" charset="-120"/>
              </a:rPr>
              <a:t>3D</a:t>
            </a:r>
            <a:r>
              <a:rPr lang="zh-TW" altLang="en-US" sz="6000" dirty="0" smtClean="0">
                <a:latin typeface="華康超明體" pitchFamily="49" charset="-120"/>
                <a:ea typeface="華康超明體" pitchFamily="49" charset="-120"/>
              </a:rPr>
              <a:t>模型檔的設定</a:t>
            </a:r>
            <a:endParaRPr lang="zh-TW" altLang="en-US" sz="6000" dirty="0">
              <a:latin typeface="華康超明體" pitchFamily="49" charset="-120"/>
              <a:ea typeface="華康超明體" pitchFamily="49" charset="-120"/>
            </a:endParaRPr>
          </a:p>
        </p:txBody>
      </p:sp>
      <p:sp>
        <p:nvSpPr>
          <p:cNvPr id="4" name="內容版面配置區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054690" y="1643050"/>
            <a:ext cx="4803590" cy="46434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橢圓 4"/>
          <p:cNvSpPr/>
          <p:nvPr/>
        </p:nvSpPr>
        <p:spPr>
          <a:xfrm>
            <a:off x="6054954" y="3429000"/>
            <a:ext cx="1071570" cy="428628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6" name="圓角矩形圖說文字 5"/>
          <p:cNvSpPr/>
          <p:nvPr/>
        </p:nvSpPr>
        <p:spPr>
          <a:xfrm>
            <a:off x="142844" y="2285992"/>
            <a:ext cx="4286280" cy="3500462"/>
          </a:xfrm>
          <a:prstGeom prst="wedgeRoundRectCallout">
            <a:avLst>
              <a:gd name="adj1" fmla="val 56186"/>
              <a:gd name="adj2" fmla="val -26493"/>
              <a:gd name="adj3" fmla="val 16667"/>
            </a:avLst>
          </a:prstGeom>
          <a:solidFill>
            <a:srgbClr val="FFFF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sz="3200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>選擇與調整</a:t>
            </a:r>
            <a:endParaRPr lang="en-US" altLang="zh-TW" sz="3200" dirty="0" smtClean="0">
              <a:solidFill>
                <a:srgbClr val="0000FF"/>
              </a:solidFill>
              <a:latin typeface="華康超明體" pitchFamily="49" charset="-120"/>
              <a:ea typeface="華康超明體" pitchFamily="49" charset="-120"/>
            </a:endParaRPr>
          </a:p>
          <a:p>
            <a:r>
              <a:rPr lang="zh-TW" altLang="en-US" sz="3200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>模式：</a:t>
            </a:r>
            <a:r>
              <a:rPr lang="zh-TW" altLang="en-US" sz="32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深色部分更厚</a:t>
            </a:r>
            <a:endParaRPr lang="en-US" altLang="zh-TW" sz="3200" dirty="0" smtClean="0">
              <a:solidFill>
                <a:srgbClr val="FF0000"/>
              </a:solidFill>
              <a:latin typeface="華康超明體" pitchFamily="49" charset="-120"/>
              <a:ea typeface="華康超明體" pitchFamily="49" charset="-120"/>
            </a:endParaRPr>
          </a:p>
          <a:p>
            <a:r>
              <a:rPr lang="zh-TW" altLang="en-US" sz="3200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>基底厚度：</a:t>
            </a:r>
            <a:r>
              <a:rPr lang="en-US" altLang="zh-TW" sz="32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0mm</a:t>
            </a:r>
          </a:p>
          <a:p>
            <a:r>
              <a:rPr lang="zh-TW" altLang="en-US" sz="3200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>最大厚度：</a:t>
            </a:r>
            <a:r>
              <a:rPr lang="en-US" altLang="zh-TW" sz="32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8mm</a:t>
            </a:r>
          </a:p>
          <a:p>
            <a:r>
              <a:rPr lang="zh-TW" altLang="en-US" sz="3200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>按</a:t>
            </a:r>
            <a:r>
              <a:rPr lang="zh-TW" altLang="en-US" sz="32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「確定」</a:t>
            </a:r>
            <a:r>
              <a:rPr lang="zh-TW" altLang="en-US" sz="3200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>將圖檔變成</a:t>
            </a:r>
            <a:r>
              <a:rPr lang="en-US" altLang="zh-TW" sz="3200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>3D</a:t>
            </a:r>
            <a:r>
              <a:rPr lang="zh-TW" altLang="en-US" sz="3200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>模型檔</a:t>
            </a:r>
            <a:endParaRPr lang="zh-TW" altLang="en-US" sz="3200" dirty="0">
              <a:solidFill>
                <a:srgbClr val="0000FF"/>
              </a:solidFill>
              <a:latin typeface="華康超明體" pitchFamily="49" charset="-120"/>
              <a:ea typeface="華康超明體" pitchFamily="49" charset="-120"/>
            </a:endParaRPr>
          </a:p>
        </p:txBody>
      </p:sp>
      <p:sp>
        <p:nvSpPr>
          <p:cNvPr id="8" name="橢圓 7"/>
          <p:cNvSpPr/>
          <p:nvPr/>
        </p:nvSpPr>
        <p:spPr>
          <a:xfrm>
            <a:off x="5983516" y="2928934"/>
            <a:ext cx="2286016" cy="500066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1" name="橢圓 10"/>
          <p:cNvSpPr/>
          <p:nvPr/>
        </p:nvSpPr>
        <p:spPr>
          <a:xfrm>
            <a:off x="5483450" y="5357826"/>
            <a:ext cx="1357322" cy="642942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3" name="橢圓 12"/>
          <p:cNvSpPr/>
          <p:nvPr/>
        </p:nvSpPr>
        <p:spPr>
          <a:xfrm>
            <a:off x="6054954" y="3929066"/>
            <a:ext cx="1071570" cy="428628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00298" y="2786058"/>
            <a:ext cx="6000760" cy="3143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6000" dirty="0" smtClean="0">
                <a:latin typeface="華康超明體" pitchFamily="49" charset="-120"/>
                <a:ea typeface="華康超明體" pitchFamily="49" charset="-120"/>
              </a:rPr>
              <a:t>開啟切割功能設定視窗</a:t>
            </a:r>
            <a:endParaRPr lang="zh-TW" altLang="en-US" sz="6000" dirty="0">
              <a:latin typeface="華康超明體" pitchFamily="49" charset="-120"/>
              <a:ea typeface="華康超明體" pitchFamily="49" charset="-120"/>
            </a:endParaRPr>
          </a:p>
        </p:txBody>
      </p:sp>
      <p:sp>
        <p:nvSpPr>
          <p:cNvPr id="5" name="橢圓 4"/>
          <p:cNvSpPr/>
          <p:nvPr/>
        </p:nvSpPr>
        <p:spPr>
          <a:xfrm>
            <a:off x="5715008" y="4000504"/>
            <a:ext cx="2786082" cy="1357322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6" name="圓角矩形圖說文字 5"/>
          <p:cNvSpPr/>
          <p:nvPr/>
        </p:nvSpPr>
        <p:spPr>
          <a:xfrm>
            <a:off x="642910" y="2285992"/>
            <a:ext cx="3929090" cy="2071726"/>
          </a:xfrm>
          <a:prstGeom prst="wedgeRoundRectCallout">
            <a:avLst>
              <a:gd name="adj1" fmla="val 775"/>
              <a:gd name="adj2" fmla="val 77904"/>
              <a:gd name="adj3" fmla="val 16667"/>
            </a:avLst>
          </a:prstGeom>
          <a:solidFill>
            <a:srgbClr val="FFFF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sz="3200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>點選</a:t>
            </a:r>
            <a:r>
              <a:rPr lang="zh-TW" altLang="en-US" sz="32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切割</a:t>
            </a:r>
            <a:r>
              <a:rPr lang="zh-TW" altLang="en-US" sz="3200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>→點選</a:t>
            </a:r>
            <a:r>
              <a:rPr lang="en-US" altLang="zh-TW" sz="32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3D</a:t>
            </a:r>
            <a:r>
              <a:rPr lang="zh-TW" altLang="en-US" sz="32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模型</a:t>
            </a:r>
            <a:r>
              <a:rPr lang="zh-TW" altLang="en-US" sz="3200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>→再點選一次</a:t>
            </a:r>
            <a:r>
              <a:rPr lang="zh-TW" altLang="en-US" sz="32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切割</a:t>
            </a:r>
            <a:r>
              <a:rPr lang="zh-TW" altLang="en-US" sz="3200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>，即可叫出切割功能設定視窗。</a:t>
            </a:r>
            <a:endParaRPr lang="zh-TW" altLang="en-US" sz="3200" dirty="0">
              <a:solidFill>
                <a:srgbClr val="0000FF"/>
              </a:solidFill>
              <a:latin typeface="華康超明體" pitchFamily="49" charset="-120"/>
              <a:ea typeface="華康超明體" pitchFamily="49" charset="-120"/>
            </a:endParaRPr>
          </a:p>
        </p:txBody>
      </p:sp>
      <p:sp>
        <p:nvSpPr>
          <p:cNvPr id="8" name="橢圓 7"/>
          <p:cNvSpPr/>
          <p:nvPr/>
        </p:nvSpPr>
        <p:spPr>
          <a:xfrm>
            <a:off x="2428860" y="4714884"/>
            <a:ext cx="1000132" cy="1000132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cxnSp>
        <p:nvCxnSpPr>
          <p:cNvPr id="9" name="直線單箭頭接點 8"/>
          <p:cNvCxnSpPr>
            <a:stCxn id="8" idx="6"/>
            <a:endCxn id="5" idx="2"/>
          </p:cNvCxnSpPr>
          <p:nvPr/>
        </p:nvCxnSpPr>
        <p:spPr>
          <a:xfrm flipV="1">
            <a:off x="3428992" y="4679165"/>
            <a:ext cx="2286016" cy="535785"/>
          </a:xfrm>
          <a:prstGeom prst="straightConnector1">
            <a:avLst/>
          </a:prstGeom>
          <a:ln w="76200">
            <a:solidFill>
              <a:srgbClr val="FF0000"/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785786" y="1571612"/>
            <a:ext cx="6862775" cy="3643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6000" dirty="0" smtClean="0">
                <a:latin typeface="華康超明體" pitchFamily="49" charset="-120"/>
                <a:ea typeface="華康超明體" pitchFamily="49" charset="-120"/>
              </a:rPr>
              <a:t>第一次切割</a:t>
            </a:r>
            <a:endParaRPr lang="zh-TW" altLang="en-US" sz="6000" dirty="0">
              <a:latin typeface="華康超明體" pitchFamily="49" charset="-120"/>
              <a:ea typeface="華康超明體" pitchFamily="49" charset="-120"/>
            </a:endParaRPr>
          </a:p>
        </p:txBody>
      </p:sp>
      <p:sp>
        <p:nvSpPr>
          <p:cNvPr id="5" name="圓角矩形圖說文字 4"/>
          <p:cNvSpPr/>
          <p:nvPr/>
        </p:nvSpPr>
        <p:spPr>
          <a:xfrm>
            <a:off x="428596" y="4000504"/>
            <a:ext cx="2571768" cy="2500330"/>
          </a:xfrm>
          <a:prstGeom prst="wedgeRoundRectCallout">
            <a:avLst>
              <a:gd name="adj1" fmla="val 34218"/>
              <a:gd name="adj2" fmla="val -71554"/>
              <a:gd name="adj3" fmla="val 16667"/>
            </a:avLst>
          </a:prstGeom>
          <a:solidFill>
            <a:srgbClr val="FFFF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sz="3200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>在切割位置輸入</a:t>
            </a:r>
            <a:r>
              <a:rPr lang="en-US" altLang="zh-TW" sz="32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2.00mm</a:t>
            </a:r>
            <a:r>
              <a:rPr lang="zh-TW" altLang="en-US" sz="3200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>→點按</a:t>
            </a:r>
            <a:r>
              <a:rPr lang="zh-TW" altLang="en-US" sz="32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開始切割</a:t>
            </a:r>
            <a:endParaRPr lang="zh-TW" altLang="en-US" sz="3200" dirty="0">
              <a:solidFill>
                <a:srgbClr val="FF0000"/>
              </a:solidFill>
              <a:latin typeface="華康超明體" pitchFamily="49" charset="-120"/>
              <a:ea typeface="華康超明體" pitchFamily="49" charset="-120"/>
            </a:endParaRPr>
          </a:p>
        </p:txBody>
      </p:sp>
      <p:sp>
        <p:nvSpPr>
          <p:cNvPr id="6" name="橢圓 5"/>
          <p:cNvSpPr/>
          <p:nvPr/>
        </p:nvSpPr>
        <p:spPr>
          <a:xfrm>
            <a:off x="2214546" y="2928934"/>
            <a:ext cx="1071570" cy="571504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7" name="橢圓 6"/>
          <p:cNvSpPr/>
          <p:nvPr/>
        </p:nvSpPr>
        <p:spPr>
          <a:xfrm>
            <a:off x="3143240" y="4572008"/>
            <a:ext cx="1785950" cy="714380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cxnSp>
        <p:nvCxnSpPr>
          <p:cNvPr id="8" name="直線單箭頭接點 7"/>
          <p:cNvCxnSpPr>
            <a:stCxn id="6" idx="4"/>
            <a:endCxn id="7" idx="0"/>
          </p:cNvCxnSpPr>
          <p:nvPr/>
        </p:nvCxnSpPr>
        <p:spPr>
          <a:xfrm rot="16200000" flipH="1">
            <a:off x="2857488" y="3393281"/>
            <a:ext cx="1071570" cy="1285884"/>
          </a:xfrm>
          <a:prstGeom prst="straightConnector1">
            <a:avLst/>
          </a:prstGeom>
          <a:ln w="762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6000" dirty="0" smtClean="0">
                <a:latin typeface="華康超明體" pitchFamily="49" charset="-120"/>
                <a:ea typeface="華康超明體" pitchFamily="49" charset="-120"/>
              </a:rPr>
              <a:t>第一次切割完成</a:t>
            </a:r>
            <a:endParaRPr lang="zh-TW" altLang="en-US" sz="6000" dirty="0">
              <a:latin typeface="華康超明體" pitchFamily="49" charset="-120"/>
              <a:ea typeface="華康超明體" pitchFamily="49" charset="-120"/>
            </a:endParaRPr>
          </a:p>
        </p:txBody>
      </p:sp>
      <p:pic>
        <p:nvPicPr>
          <p:cNvPr id="1741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l="-199"/>
          <a:stretch>
            <a:fillRect/>
          </a:stretch>
        </p:blipFill>
        <p:spPr bwMode="auto">
          <a:xfrm>
            <a:off x="500034" y="1785926"/>
            <a:ext cx="7969623" cy="34351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642910" y="1643050"/>
            <a:ext cx="7692809" cy="40719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6000" dirty="0" smtClean="0">
                <a:latin typeface="華康超明體" pitchFamily="49" charset="-120"/>
                <a:ea typeface="華康超明體" pitchFamily="49" charset="-120"/>
              </a:rPr>
              <a:t>第二次切割</a:t>
            </a:r>
            <a:endParaRPr lang="zh-TW" altLang="en-US" sz="6000" dirty="0">
              <a:latin typeface="華康超明體" pitchFamily="49" charset="-120"/>
              <a:ea typeface="華康超明體" pitchFamily="49" charset="-120"/>
            </a:endParaRPr>
          </a:p>
        </p:txBody>
      </p:sp>
      <p:sp>
        <p:nvSpPr>
          <p:cNvPr id="5" name="圓角矩形圖說文字 4"/>
          <p:cNvSpPr/>
          <p:nvPr/>
        </p:nvSpPr>
        <p:spPr>
          <a:xfrm>
            <a:off x="214282" y="4214818"/>
            <a:ext cx="2571768" cy="2500330"/>
          </a:xfrm>
          <a:prstGeom prst="wedgeRoundRectCallout">
            <a:avLst>
              <a:gd name="adj1" fmla="val 34218"/>
              <a:gd name="adj2" fmla="val -71554"/>
              <a:gd name="adj3" fmla="val 16667"/>
            </a:avLst>
          </a:prstGeom>
          <a:solidFill>
            <a:srgbClr val="FFFF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sz="3200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>點選</a:t>
            </a:r>
            <a:r>
              <a:rPr lang="zh-TW" altLang="en-US" sz="32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上層模型</a:t>
            </a:r>
            <a:r>
              <a:rPr lang="zh-TW" altLang="en-US" sz="3200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>→在切割位置輸入</a:t>
            </a:r>
            <a:r>
              <a:rPr lang="en-US" altLang="zh-TW" sz="32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4.00mm</a:t>
            </a:r>
            <a:r>
              <a:rPr lang="zh-TW" altLang="en-US" sz="3200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>→點按</a:t>
            </a:r>
            <a:r>
              <a:rPr lang="zh-TW" altLang="en-US" sz="32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開始切割</a:t>
            </a:r>
            <a:endParaRPr lang="zh-TW" altLang="en-US" sz="3200" dirty="0">
              <a:solidFill>
                <a:srgbClr val="FF0000"/>
              </a:solidFill>
              <a:latin typeface="華康超明體" pitchFamily="49" charset="-120"/>
              <a:ea typeface="華康超明體" pitchFamily="49" charset="-120"/>
            </a:endParaRPr>
          </a:p>
        </p:txBody>
      </p:sp>
      <p:sp>
        <p:nvSpPr>
          <p:cNvPr id="6" name="橢圓 5"/>
          <p:cNvSpPr/>
          <p:nvPr/>
        </p:nvSpPr>
        <p:spPr>
          <a:xfrm>
            <a:off x="2143108" y="3357562"/>
            <a:ext cx="1071570" cy="571504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7" name="橢圓 6"/>
          <p:cNvSpPr/>
          <p:nvPr/>
        </p:nvSpPr>
        <p:spPr>
          <a:xfrm>
            <a:off x="3286116" y="5072074"/>
            <a:ext cx="1785950" cy="714380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cxnSp>
        <p:nvCxnSpPr>
          <p:cNvPr id="8" name="直線單箭頭接點 7"/>
          <p:cNvCxnSpPr>
            <a:stCxn id="6" idx="4"/>
            <a:endCxn id="7" idx="0"/>
          </p:cNvCxnSpPr>
          <p:nvPr/>
        </p:nvCxnSpPr>
        <p:spPr>
          <a:xfrm rot="16200000" flipH="1">
            <a:off x="2857488" y="3750471"/>
            <a:ext cx="1143008" cy="1500198"/>
          </a:xfrm>
          <a:prstGeom prst="straightConnector1">
            <a:avLst/>
          </a:prstGeom>
          <a:ln w="762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橢圓 8"/>
          <p:cNvSpPr/>
          <p:nvPr/>
        </p:nvSpPr>
        <p:spPr>
          <a:xfrm>
            <a:off x="5072066" y="3214686"/>
            <a:ext cx="3357586" cy="1428760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cxnSp>
        <p:nvCxnSpPr>
          <p:cNvPr id="10" name="直線單箭頭接點 9"/>
          <p:cNvCxnSpPr>
            <a:stCxn id="9" idx="2"/>
            <a:endCxn id="6" idx="6"/>
          </p:cNvCxnSpPr>
          <p:nvPr/>
        </p:nvCxnSpPr>
        <p:spPr>
          <a:xfrm rot="10800000">
            <a:off x="3214678" y="3643314"/>
            <a:ext cx="1857388" cy="285752"/>
          </a:xfrm>
          <a:prstGeom prst="straightConnector1">
            <a:avLst/>
          </a:prstGeom>
          <a:ln w="762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1785926"/>
            <a:ext cx="8286808" cy="41434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6000" dirty="0" smtClean="0">
                <a:latin typeface="華康超明體" pitchFamily="49" charset="-120"/>
                <a:ea typeface="華康超明體" pitchFamily="49" charset="-120"/>
              </a:rPr>
              <a:t>第二次切割完成</a:t>
            </a:r>
            <a:endParaRPr lang="zh-TW" altLang="en-US" sz="6000" dirty="0">
              <a:latin typeface="華康超明體" pitchFamily="49" charset="-120"/>
              <a:ea typeface="華康超明體" pitchFamily="49" charset="-120"/>
            </a:endParaRPr>
          </a:p>
        </p:txBody>
      </p:sp>
      <p:sp>
        <p:nvSpPr>
          <p:cNvPr id="7" name="圓角矩形圖說文字 6"/>
          <p:cNvSpPr/>
          <p:nvPr/>
        </p:nvSpPr>
        <p:spPr>
          <a:xfrm>
            <a:off x="6215074" y="4786322"/>
            <a:ext cx="2571768" cy="1500222"/>
          </a:xfrm>
          <a:prstGeom prst="wedgeRoundRectCallout">
            <a:avLst>
              <a:gd name="adj1" fmla="val -54247"/>
              <a:gd name="adj2" fmla="val -71554"/>
              <a:gd name="adj3" fmla="val 16667"/>
            </a:avLst>
          </a:prstGeom>
          <a:solidFill>
            <a:srgbClr val="FFFF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sz="3200" dirty="0" smtClean="0">
                <a:solidFill>
                  <a:schemeClr val="tx1"/>
                </a:solidFill>
                <a:latin typeface="華康超明體" pitchFamily="49" charset="-120"/>
                <a:ea typeface="華康超明體" pitchFamily="49" charset="-120"/>
              </a:rPr>
              <a:t>等一下要保留的是</a:t>
            </a:r>
            <a:r>
              <a:rPr lang="zh-TW" altLang="en-US" sz="32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中間</a:t>
            </a:r>
            <a:r>
              <a:rPr lang="zh-TW" altLang="en-US" sz="3200" dirty="0" smtClean="0">
                <a:solidFill>
                  <a:schemeClr val="tx1"/>
                </a:solidFill>
                <a:latin typeface="華康超明體" pitchFamily="49" charset="-120"/>
                <a:ea typeface="華康超明體" pitchFamily="49" charset="-120"/>
              </a:rPr>
              <a:t>的模型</a:t>
            </a:r>
            <a:endParaRPr lang="zh-TW" altLang="en-US" sz="3200" dirty="0">
              <a:solidFill>
                <a:schemeClr val="tx1"/>
              </a:solidFill>
              <a:latin typeface="華康超明體" pitchFamily="49" charset="-120"/>
              <a:ea typeface="華康超明體" pitchFamily="49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20003" y="1285860"/>
            <a:ext cx="8072154" cy="33575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6000" dirty="0" smtClean="0">
                <a:latin typeface="華康超明體" pitchFamily="49" charset="-120"/>
                <a:ea typeface="華康超明體" pitchFamily="49" charset="-120"/>
              </a:rPr>
              <a:t>刪除多餘的模型</a:t>
            </a:r>
            <a:endParaRPr lang="zh-TW" altLang="en-US" sz="6000" dirty="0">
              <a:latin typeface="華康超明體" pitchFamily="49" charset="-120"/>
              <a:ea typeface="華康超明體" pitchFamily="49" charset="-120"/>
            </a:endParaRPr>
          </a:p>
        </p:txBody>
      </p:sp>
      <p:sp>
        <p:nvSpPr>
          <p:cNvPr id="5" name="圓角矩形圖說文字 4"/>
          <p:cNvSpPr/>
          <p:nvPr/>
        </p:nvSpPr>
        <p:spPr>
          <a:xfrm>
            <a:off x="285720" y="4714884"/>
            <a:ext cx="8572560" cy="2000240"/>
          </a:xfrm>
          <a:prstGeom prst="wedgeRoundRectCallout">
            <a:avLst>
              <a:gd name="adj1" fmla="val -39986"/>
              <a:gd name="adj2" fmla="val -143571"/>
              <a:gd name="adj3" fmla="val 16667"/>
            </a:avLst>
          </a:prstGeom>
          <a:solidFill>
            <a:srgbClr val="FFFF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sz="3200" dirty="0" smtClean="0">
                <a:solidFill>
                  <a:schemeClr val="tx1"/>
                </a:solidFill>
                <a:latin typeface="華康超明體" pitchFamily="49" charset="-120"/>
                <a:ea typeface="華康超明體" pitchFamily="49" charset="-120"/>
              </a:rPr>
              <a:t>選點</a:t>
            </a:r>
            <a:r>
              <a:rPr lang="zh-TW" altLang="en-US" sz="32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「移動」</a:t>
            </a:r>
            <a:r>
              <a:rPr lang="zh-TW" altLang="en-US" sz="3200" dirty="0" smtClean="0">
                <a:solidFill>
                  <a:schemeClr val="tx1"/>
                </a:solidFill>
                <a:latin typeface="華康超明體" pitchFamily="49" charset="-120"/>
                <a:ea typeface="華康超明體" pitchFamily="49" charset="-120"/>
              </a:rPr>
              <a:t>→點選</a:t>
            </a:r>
            <a:r>
              <a:rPr lang="zh-TW" altLang="en-US" sz="32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最下層模型</a:t>
            </a:r>
            <a:r>
              <a:rPr lang="zh-TW" altLang="en-US" sz="3200" dirty="0" smtClean="0">
                <a:solidFill>
                  <a:schemeClr val="tx1"/>
                </a:solidFill>
                <a:latin typeface="華康超明體" pitchFamily="49" charset="-120"/>
                <a:ea typeface="華康超明體" pitchFamily="49" charset="-120"/>
              </a:rPr>
              <a:t>→點選鍵盤上的</a:t>
            </a:r>
            <a:r>
              <a:rPr lang="zh-TW" altLang="en-US" sz="32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「</a:t>
            </a:r>
            <a:r>
              <a:rPr lang="en-US" altLang="zh-TW" sz="32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delete</a:t>
            </a:r>
            <a:r>
              <a:rPr lang="zh-TW" altLang="en-US" sz="32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」鍵</a:t>
            </a:r>
            <a:r>
              <a:rPr lang="zh-TW" altLang="en-US" sz="3200" dirty="0" smtClean="0">
                <a:solidFill>
                  <a:schemeClr val="tx1"/>
                </a:solidFill>
                <a:latin typeface="華康超明體" pitchFamily="49" charset="-120"/>
                <a:ea typeface="華康超明體" pitchFamily="49" charset="-120"/>
              </a:rPr>
              <a:t>刪除模型→</a:t>
            </a:r>
            <a:endParaRPr lang="en-US" altLang="zh-TW" sz="3200" dirty="0" smtClean="0">
              <a:solidFill>
                <a:schemeClr val="tx1"/>
              </a:solidFill>
              <a:latin typeface="華康超明體" pitchFamily="49" charset="-120"/>
              <a:ea typeface="華康超明體" pitchFamily="49" charset="-120"/>
            </a:endParaRPr>
          </a:p>
          <a:p>
            <a:r>
              <a:rPr lang="zh-TW" altLang="en-US" sz="3200" dirty="0" smtClean="0">
                <a:solidFill>
                  <a:schemeClr val="tx1"/>
                </a:solidFill>
                <a:latin typeface="華康超明體" pitchFamily="49" charset="-120"/>
                <a:ea typeface="華康超明體" pitchFamily="49" charset="-120"/>
              </a:rPr>
              <a:t>再選點</a:t>
            </a:r>
            <a:r>
              <a:rPr lang="zh-TW" altLang="en-US" sz="32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「移動」</a:t>
            </a:r>
            <a:r>
              <a:rPr lang="zh-TW" altLang="en-US" sz="3200" dirty="0" smtClean="0">
                <a:solidFill>
                  <a:schemeClr val="tx1"/>
                </a:solidFill>
                <a:latin typeface="華康超明體" pitchFamily="49" charset="-120"/>
                <a:ea typeface="華康超明體" pitchFamily="49" charset="-120"/>
              </a:rPr>
              <a:t>→點選</a:t>
            </a:r>
            <a:r>
              <a:rPr lang="zh-TW" altLang="en-US" sz="32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最上層模型</a:t>
            </a:r>
            <a:r>
              <a:rPr lang="zh-TW" altLang="en-US" sz="3200" dirty="0" smtClean="0">
                <a:solidFill>
                  <a:schemeClr val="tx1"/>
                </a:solidFill>
                <a:latin typeface="華康超明體" pitchFamily="49" charset="-120"/>
                <a:ea typeface="華康超明體" pitchFamily="49" charset="-120"/>
              </a:rPr>
              <a:t>→點選鍵盤上的</a:t>
            </a:r>
            <a:r>
              <a:rPr lang="zh-TW" altLang="en-US" sz="32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「</a:t>
            </a:r>
            <a:r>
              <a:rPr lang="en-US" altLang="zh-TW" sz="32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delete</a:t>
            </a:r>
            <a:r>
              <a:rPr lang="zh-TW" altLang="en-US" sz="32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」鍵</a:t>
            </a:r>
            <a:r>
              <a:rPr lang="zh-TW" altLang="en-US" sz="3200" dirty="0" smtClean="0">
                <a:solidFill>
                  <a:schemeClr val="tx1"/>
                </a:solidFill>
                <a:latin typeface="華康超明體" pitchFamily="49" charset="-120"/>
                <a:ea typeface="華康超明體" pitchFamily="49" charset="-120"/>
              </a:rPr>
              <a:t>刪除模型</a:t>
            </a:r>
            <a:endParaRPr lang="zh-TW" altLang="en-US" sz="3200" dirty="0">
              <a:solidFill>
                <a:schemeClr val="tx1"/>
              </a:solidFill>
              <a:latin typeface="華康超明體" pitchFamily="49" charset="-120"/>
              <a:ea typeface="華康超明體" pitchFamily="49" charset="-120"/>
            </a:endParaRPr>
          </a:p>
        </p:txBody>
      </p:sp>
      <p:sp>
        <p:nvSpPr>
          <p:cNvPr id="6" name="橢圓 5"/>
          <p:cNvSpPr/>
          <p:nvPr/>
        </p:nvSpPr>
        <p:spPr>
          <a:xfrm>
            <a:off x="571472" y="2000240"/>
            <a:ext cx="1071570" cy="785818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7" name="橢圓 6"/>
          <p:cNvSpPr/>
          <p:nvPr/>
        </p:nvSpPr>
        <p:spPr>
          <a:xfrm>
            <a:off x="4429124" y="4071942"/>
            <a:ext cx="857256" cy="571504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cxnSp>
        <p:nvCxnSpPr>
          <p:cNvPr id="8" name="直線單箭頭接點 7"/>
          <p:cNvCxnSpPr>
            <a:stCxn id="6" idx="4"/>
            <a:endCxn id="7" idx="0"/>
          </p:cNvCxnSpPr>
          <p:nvPr/>
        </p:nvCxnSpPr>
        <p:spPr>
          <a:xfrm rot="16200000" flipH="1">
            <a:off x="2339562" y="1553752"/>
            <a:ext cx="1285884" cy="3750495"/>
          </a:xfrm>
          <a:prstGeom prst="straightConnector1">
            <a:avLst/>
          </a:prstGeom>
          <a:ln w="762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橢圓 11"/>
          <p:cNvSpPr/>
          <p:nvPr/>
        </p:nvSpPr>
        <p:spPr>
          <a:xfrm>
            <a:off x="7215206" y="2928934"/>
            <a:ext cx="1000132" cy="642942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cxnSp>
        <p:nvCxnSpPr>
          <p:cNvPr id="13" name="直線單箭頭接點 12"/>
          <p:cNvCxnSpPr>
            <a:stCxn id="6" idx="4"/>
            <a:endCxn id="12" idx="2"/>
          </p:cNvCxnSpPr>
          <p:nvPr/>
        </p:nvCxnSpPr>
        <p:spPr>
          <a:xfrm rot="16200000" flipH="1">
            <a:off x="3929058" y="-35744"/>
            <a:ext cx="464347" cy="6107949"/>
          </a:xfrm>
          <a:prstGeom prst="straightConnector1">
            <a:avLst/>
          </a:prstGeom>
          <a:ln w="762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8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2091468"/>
            <a:ext cx="8846674" cy="37664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6000" dirty="0" smtClean="0">
                <a:latin typeface="華康超明體" pitchFamily="49" charset="-120"/>
                <a:ea typeface="華康超明體" pitchFamily="49" charset="-120"/>
              </a:rPr>
              <a:t>皂章文字模型製作完成</a:t>
            </a:r>
            <a:endParaRPr lang="zh-TW" altLang="en-US" sz="6000" dirty="0">
              <a:latin typeface="華康超明體" pitchFamily="49" charset="-120"/>
              <a:ea typeface="華康超明體" pitchFamily="49" charset="-120"/>
            </a:endParaRPr>
          </a:p>
        </p:txBody>
      </p:sp>
      <p:sp>
        <p:nvSpPr>
          <p:cNvPr id="5" name="圓角矩形圖說文字 4"/>
          <p:cNvSpPr/>
          <p:nvPr/>
        </p:nvSpPr>
        <p:spPr>
          <a:xfrm>
            <a:off x="4143372" y="1857364"/>
            <a:ext cx="4643470" cy="3071834"/>
          </a:xfrm>
          <a:prstGeom prst="wedgeRoundRectCallout">
            <a:avLst>
              <a:gd name="adj1" fmla="val -90870"/>
              <a:gd name="adj2" fmla="val 3026"/>
              <a:gd name="adj3" fmla="val 16667"/>
            </a:avLst>
          </a:prstGeom>
          <a:solidFill>
            <a:srgbClr val="FFFF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sz="3200" dirty="0" smtClean="0">
                <a:solidFill>
                  <a:schemeClr val="tx1"/>
                </a:solidFill>
                <a:latin typeface="華康超明體" pitchFamily="49" charset="-120"/>
                <a:ea typeface="華康超明體" pitchFamily="49" charset="-120"/>
              </a:rPr>
              <a:t>選點</a:t>
            </a:r>
            <a:r>
              <a:rPr lang="zh-TW" altLang="en-US" sz="32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「移動」</a:t>
            </a:r>
            <a:r>
              <a:rPr lang="zh-TW" altLang="en-US" sz="3200" dirty="0" smtClean="0">
                <a:solidFill>
                  <a:schemeClr val="tx1"/>
                </a:solidFill>
                <a:latin typeface="華康超明體" pitchFamily="49" charset="-120"/>
                <a:ea typeface="華康超明體" pitchFamily="49" charset="-120"/>
              </a:rPr>
              <a:t>→點選</a:t>
            </a:r>
            <a:r>
              <a:rPr lang="zh-TW" altLang="en-US" sz="32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模型</a:t>
            </a:r>
            <a:r>
              <a:rPr lang="zh-TW" altLang="en-US" sz="3200" dirty="0" smtClean="0">
                <a:solidFill>
                  <a:schemeClr val="tx1"/>
                </a:solidFill>
                <a:latin typeface="華康超明體" pitchFamily="49" charset="-120"/>
                <a:ea typeface="華康超明體" pitchFamily="49" charset="-120"/>
              </a:rPr>
              <a:t>→將</a:t>
            </a:r>
            <a:r>
              <a:rPr lang="en-US" altLang="zh-TW" sz="32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X</a:t>
            </a:r>
            <a:r>
              <a:rPr lang="zh-TW" altLang="en-US" sz="32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的值</a:t>
            </a:r>
            <a:r>
              <a:rPr lang="zh-TW" altLang="en-US" sz="3200" dirty="0" smtClean="0">
                <a:solidFill>
                  <a:schemeClr val="tx1"/>
                </a:solidFill>
                <a:latin typeface="華康超明體" pitchFamily="49" charset="-120"/>
                <a:ea typeface="華康超明體" pitchFamily="49" charset="-120"/>
              </a:rPr>
              <a:t>改為</a:t>
            </a:r>
            <a:r>
              <a:rPr lang="en-US" altLang="zh-TW" sz="32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2mm</a:t>
            </a:r>
            <a:r>
              <a:rPr lang="zh-TW" altLang="en-US" sz="32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，</a:t>
            </a:r>
            <a:r>
              <a:rPr lang="zh-TW" altLang="en-US" sz="3200" dirty="0" smtClean="0">
                <a:solidFill>
                  <a:schemeClr val="tx1"/>
                </a:solidFill>
                <a:latin typeface="華康超明體" pitchFamily="49" charset="-120"/>
                <a:ea typeface="華康超明體" pitchFamily="49" charset="-120"/>
              </a:rPr>
              <a:t>將</a:t>
            </a:r>
            <a:r>
              <a:rPr lang="en-US" altLang="zh-TW" sz="32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Z</a:t>
            </a:r>
            <a:r>
              <a:rPr lang="zh-TW" altLang="en-US" sz="32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的值</a:t>
            </a:r>
            <a:r>
              <a:rPr lang="zh-TW" altLang="en-US" sz="3200" dirty="0" smtClean="0">
                <a:solidFill>
                  <a:schemeClr val="tx1"/>
                </a:solidFill>
                <a:latin typeface="華康超明體" pitchFamily="49" charset="-120"/>
                <a:ea typeface="華康超明體" pitchFamily="49" charset="-120"/>
              </a:rPr>
              <a:t>改為</a:t>
            </a:r>
            <a:r>
              <a:rPr lang="en-US" altLang="zh-TW" sz="32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1mm</a:t>
            </a:r>
            <a:r>
              <a:rPr lang="zh-TW" altLang="en-US" sz="3200" dirty="0" smtClean="0">
                <a:solidFill>
                  <a:schemeClr val="tx1"/>
                </a:solidFill>
                <a:latin typeface="華康超明體" pitchFamily="49" charset="-120"/>
                <a:ea typeface="華康超明體" pitchFamily="49" charset="-120"/>
              </a:rPr>
              <a:t>→按</a:t>
            </a:r>
            <a:r>
              <a:rPr lang="zh-TW" altLang="en-US" sz="32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「</a:t>
            </a:r>
            <a:r>
              <a:rPr lang="en-US" altLang="zh-TW" sz="32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Enter</a:t>
            </a:r>
            <a:r>
              <a:rPr lang="zh-TW" altLang="en-US" sz="32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」鍵</a:t>
            </a:r>
            <a:r>
              <a:rPr lang="zh-TW" altLang="en-US" sz="3200" dirty="0" smtClean="0">
                <a:solidFill>
                  <a:schemeClr val="tx1"/>
                </a:solidFill>
                <a:latin typeface="華康超明體" pitchFamily="49" charset="-120"/>
                <a:ea typeface="華康超明體" pitchFamily="49" charset="-120"/>
              </a:rPr>
              <a:t>確認</a:t>
            </a:r>
            <a:r>
              <a:rPr lang="zh-TW" altLang="en-US" sz="3200" dirty="0" smtClean="0">
                <a:solidFill>
                  <a:schemeClr val="tx1"/>
                </a:solidFill>
                <a:latin typeface="華康超明體" pitchFamily="49" charset="-120"/>
                <a:ea typeface="華康超明體" pitchFamily="49" charset="-120"/>
              </a:rPr>
              <a:t>數值</a:t>
            </a:r>
            <a:endParaRPr lang="zh-TW" altLang="en-US" sz="3200" dirty="0">
              <a:solidFill>
                <a:schemeClr val="tx1"/>
              </a:solidFill>
              <a:latin typeface="華康超明體" pitchFamily="49" charset="-120"/>
              <a:ea typeface="華康超明體" pitchFamily="49" charset="-120"/>
            </a:endParaRPr>
          </a:p>
        </p:txBody>
      </p:sp>
      <p:sp>
        <p:nvSpPr>
          <p:cNvPr id="6" name="橢圓 5"/>
          <p:cNvSpPr/>
          <p:nvPr/>
        </p:nvSpPr>
        <p:spPr>
          <a:xfrm>
            <a:off x="214282" y="2571744"/>
            <a:ext cx="1071570" cy="928694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7" name="橢圓 6"/>
          <p:cNvSpPr/>
          <p:nvPr/>
        </p:nvSpPr>
        <p:spPr>
          <a:xfrm>
            <a:off x="1285852" y="2500306"/>
            <a:ext cx="1214446" cy="1000132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1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6798" y="2000240"/>
            <a:ext cx="8904358" cy="30003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6000" dirty="0" smtClean="0">
                <a:latin typeface="華康超明體" pitchFamily="49" charset="-120"/>
                <a:ea typeface="華康超明體" pitchFamily="49" charset="-120"/>
              </a:rPr>
              <a:t>調整皂章文字大小</a:t>
            </a:r>
            <a:endParaRPr lang="zh-TW" altLang="en-US" sz="6000" dirty="0">
              <a:latin typeface="華康超明體" pitchFamily="49" charset="-120"/>
              <a:ea typeface="華康超明體" pitchFamily="49" charset="-120"/>
            </a:endParaRPr>
          </a:p>
        </p:txBody>
      </p:sp>
      <p:sp>
        <p:nvSpPr>
          <p:cNvPr id="5" name="圓角矩形圖說文字 4"/>
          <p:cNvSpPr/>
          <p:nvPr/>
        </p:nvSpPr>
        <p:spPr>
          <a:xfrm>
            <a:off x="2571736" y="4429132"/>
            <a:ext cx="5143536" cy="2000264"/>
          </a:xfrm>
          <a:prstGeom prst="wedgeRoundRectCallout">
            <a:avLst>
              <a:gd name="adj1" fmla="val -69931"/>
              <a:gd name="adj2" fmla="val -51488"/>
              <a:gd name="adj3" fmla="val 16667"/>
            </a:avLst>
          </a:prstGeom>
          <a:solidFill>
            <a:srgbClr val="FFFF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sz="3200" dirty="0" smtClean="0">
                <a:solidFill>
                  <a:schemeClr val="tx1"/>
                </a:solidFill>
                <a:latin typeface="華康超明體" pitchFamily="49" charset="-120"/>
                <a:ea typeface="華康超明體" pitchFamily="49" charset="-120"/>
              </a:rPr>
              <a:t>選點</a:t>
            </a:r>
            <a:r>
              <a:rPr lang="zh-TW" altLang="en-US" sz="32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「縮放」</a:t>
            </a:r>
            <a:r>
              <a:rPr lang="zh-TW" altLang="en-US" sz="3200" dirty="0" smtClean="0">
                <a:solidFill>
                  <a:schemeClr val="tx1"/>
                </a:solidFill>
                <a:latin typeface="華康超明體" pitchFamily="49" charset="-120"/>
                <a:ea typeface="華康超明體" pitchFamily="49" charset="-120"/>
              </a:rPr>
              <a:t>→將「</a:t>
            </a:r>
            <a:r>
              <a:rPr lang="zh-TW" altLang="en-US" sz="32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保持比例</a:t>
            </a:r>
            <a:r>
              <a:rPr lang="zh-TW" altLang="en-US" sz="3200" dirty="0" smtClean="0">
                <a:solidFill>
                  <a:schemeClr val="tx1"/>
                </a:solidFill>
                <a:latin typeface="華康超明體" pitchFamily="49" charset="-120"/>
                <a:ea typeface="華康超明體" pitchFamily="49" charset="-120"/>
              </a:rPr>
              <a:t>」的</a:t>
            </a:r>
            <a:r>
              <a:rPr lang="zh-TW" altLang="en-US" sz="32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勾取消</a:t>
            </a:r>
            <a:r>
              <a:rPr lang="zh-TW" altLang="en-US" sz="3200" dirty="0" smtClean="0">
                <a:solidFill>
                  <a:schemeClr val="tx1"/>
                </a:solidFill>
                <a:latin typeface="華康超明體" pitchFamily="49" charset="-120"/>
                <a:ea typeface="華康超明體" pitchFamily="49" charset="-120"/>
              </a:rPr>
              <a:t>→將</a:t>
            </a:r>
            <a:r>
              <a:rPr lang="en-US" altLang="zh-TW" sz="32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X</a:t>
            </a:r>
            <a:r>
              <a:rPr lang="zh-TW" altLang="en-US" sz="32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的值</a:t>
            </a:r>
            <a:r>
              <a:rPr lang="zh-TW" altLang="en-US" sz="3200" dirty="0" smtClean="0">
                <a:solidFill>
                  <a:schemeClr val="tx1"/>
                </a:solidFill>
                <a:latin typeface="華康超明體" pitchFamily="49" charset="-120"/>
                <a:ea typeface="華康超明體" pitchFamily="49" charset="-120"/>
              </a:rPr>
              <a:t>改為</a:t>
            </a:r>
            <a:r>
              <a:rPr lang="en-US" altLang="zh-TW" sz="32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35mm</a:t>
            </a:r>
            <a:r>
              <a:rPr lang="zh-TW" altLang="en-US" sz="3200" dirty="0" smtClean="0">
                <a:solidFill>
                  <a:schemeClr val="tx1"/>
                </a:solidFill>
                <a:latin typeface="華康超明體" pitchFamily="49" charset="-120"/>
                <a:ea typeface="華康超明體" pitchFamily="49" charset="-120"/>
              </a:rPr>
              <a:t>，</a:t>
            </a:r>
            <a:r>
              <a:rPr lang="en-US" altLang="zh-TW" sz="32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Y</a:t>
            </a:r>
            <a:r>
              <a:rPr lang="zh-TW" altLang="en-US" sz="32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的值</a:t>
            </a:r>
            <a:r>
              <a:rPr lang="zh-TW" altLang="en-US" sz="3200" dirty="0" smtClean="0">
                <a:solidFill>
                  <a:schemeClr val="tx1"/>
                </a:solidFill>
                <a:latin typeface="華康超明體" pitchFamily="49" charset="-120"/>
                <a:ea typeface="華康超明體" pitchFamily="49" charset="-120"/>
              </a:rPr>
              <a:t>改為</a:t>
            </a:r>
            <a:r>
              <a:rPr lang="en-US" altLang="zh-TW" sz="32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15mm</a:t>
            </a:r>
            <a:r>
              <a:rPr lang="zh-TW" altLang="en-US" sz="3200" dirty="0" smtClean="0">
                <a:solidFill>
                  <a:schemeClr val="tx1"/>
                </a:solidFill>
                <a:latin typeface="華康超明體" pitchFamily="49" charset="-120"/>
                <a:ea typeface="華康超明體" pitchFamily="49" charset="-120"/>
              </a:rPr>
              <a:t>，按</a:t>
            </a:r>
            <a:r>
              <a:rPr lang="zh-TW" altLang="en-US" sz="32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「</a:t>
            </a:r>
            <a:r>
              <a:rPr lang="en-US" altLang="zh-TW" sz="32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Enter</a:t>
            </a:r>
            <a:r>
              <a:rPr lang="zh-TW" altLang="en-US" sz="32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」鍵</a:t>
            </a:r>
            <a:r>
              <a:rPr lang="zh-TW" altLang="en-US" sz="3200" dirty="0" smtClean="0">
                <a:solidFill>
                  <a:schemeClr val="tx1"/>
                </a:solidFill>
                <a:latin typeface="華康超明體" pitchFamily="49" charset="-120"/>
                <a:ea typeface="華康超明體" pitchFamily="49" charset="-120"/>
              </a:rPr>
              <a:t>確認數值。</a:t>
            </a:r>
            <a:endParaRPr lang="zh-TW" altLang="en-US" sz="3200" dirty="0">
              <a:solidFill>
                <a:schemeClr val="tx1"/>
              </a:solidFill>
              <a:latin typeface="華康超明體" pitchFamily="49" charset="-120"/>
              <a:ea typeface="華康超明體" pitchFamily="49" charset="-120"/>
            </a:endParaRPr>
          </a:p>
        </p:txBody>
      </p:sp>
      <p:sp>
        <p:nvSpPr>
          <p:cNvPr id="6" name="橢圓 5"/>
          <p:cNvSpPr/>
          <p:nvPr/>
        </p:nvSpPr>
        <p:spPr>
          <a:xfrm>
            <a:off x="142844" y="3929066"/>
            <a:ext cx="1071570" cy="928694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7" name="橢圓 6"/>
          <p:cNvSpPr/>
          <p:nvPr/>
        </p:nvSpPr>
        <p:spPr>
          <a:xfrm>
            <a:off x="1214414" y="2285992"/>
            <a:ext cx="1071570" cy="928694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8" name="橢圓 7"/>
          <p:cNvSpPr/>
          <p:nvPr/>
        </p:nvSpPr>
        <p:spPr>
          <a:xfrm>
            <a:off x="1214414" y="3214686"/>
            <a:ext cx="1357322" cy="500066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cxnSp>
        <p:nvCxnSpPr>
          <p:cNvPr id="9" name="直線單箭頭接點 8"/>
          <p:cNvCxnSpPr>
            <a:stCxn id="6" idx="6"/>
            <a:endCxn id="8" idx="4"/>
          </p:cNvCxnSpPr>
          <p:nvPr/>
        </p:nvCxnSpPr>
        <p:spPr>
          <a:xfrm flipV="1">
            <a:off x="1214414" y="3714752"/>
            <a:ext cx="678661" cy="678661"/>
          </a:xfrm>
          <a:prstGeom prst="straightConnector1">
            <a:avLst/>
          </a:prstGeom>
          <a:ln w="762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6000" dirty="0" smtClean="0">
                <a:latin typeface="華康超明體" pitchFamily="49" charset="-120"/>
                <a:ea typeface="華康超明體" pitchFamily="49" charset="-120"/>
              </a:rPr>
              <a:t>輸出皂章鑰匙圈模型檔</a:t>
            </a:r>
            <a:endParaRPr lang="zh-TW" altLang="en-US" sz="6000" dirty="0">
              <a:latin typeface="華康超明體" pitchFamily="49" charset="-120"/>
              <a:ea typeface="華康超明體" pitchFamily="49" charset="-120"/>
            </a:endParaRPr>
          </a:p>
        </p:txBody>
      </p:sp>
      <p:pic>
        <p:nvPicPr>
          <p:cNvPr id="2355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571868" y="1643050"/>
            <a:ext cx="4666020" cy="4947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圓角矩形圖說文字 4"/>
          <p:cNvSpPr/>
          <p:nvPr/>
        </p:nvSpPr>
        <p:spPr>
          <a:xfrm>
            <a:off x="285720" y="2643182"/>
            <a:ext cx="2786082" cy="1785950"/>
          </a:xfrm>
          <a:prstGeom prst="wedgeRoundRectCallout">
            <a:avLst>
              <a:gd name="adj1" fmla="val 76970"/>
              <a:gd name="adj2" fmla="val -42989"/>
              <a:gd name="adj3" fmla="val 16667"/>
            </a:avLst>
          </a:prstGeom>
          <a:solidFill>
            <a:srgbClr val="FFFF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sz="3200" dirty="0" smtClean="0">
                <a:solidFill>
                  <a:schemeClr val="tx1"/>
                </a:solidFill>
                <a:latin typeface="華康超明體" pitchFamily="49" charset="-120"/>
                <a:ea typeface="華康超明體" pitchFamily="49" charset="-120"/>
              </a:rPr>
              <a:t>選點</a:t>
            </a:r>
            <a:r>
              <a:rPr lang="zh-TW" altLang="en-US" sz="32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「文件」</a:t>
            </a:r>
            <a:r>
              <a:rPr lang="zh-TW" altLang="en-US" sz="3200" dirty="0" smtClean="0">
                <a:solidFill>
                  <a:schemeClr val="tx1"/>
                </a:solidFill>
                <a:latin typeface="華康超明體" pitchFamily="49" charset="-120"/>
                <a:ea typeface="華康超明體" pitchFamily="49" charset="-120"/>
              </a:rPr>
              <a:t>→點選</a:t>
            </a:r>
            <a:r>
              <a:rPr lang="zh-TW" altLang="en-US" sz="32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「另存為</a:t>
            </a:r>
            <a:r>
              <a:rPr lang="en-US" altLang="zh-TW" sz="32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…</a:t>
            </a:r>
            <a:r>
              <a:rPr lang="zh-TW" altLang="en-US" sz="32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」</a:t>
            </a:r>
            <a:endParaRPr lang="zh-TW" altLang="en-US" sz="3200" dirty="0">
              <a:solidFill>
                <a:schemeClr val="tx1"/>
              </a:solidFill>
              <a:latin typeface="華康超明體" pitchFamily="49" charset="-120"/>
              <a:ea typeface="華康超明體" pitchFamily="49" charset="-120"/>
            </a:endParaRPr>
          </a:p>
        </p:txBody>
      </p:sp>
      <p:sp>
        <p:nvSpPr>
          <p:cNvPr id="6" name="橢圓 5"/>
          <p:cNvSpPr/>
          <p:nvPr/>
        </p:nvSpPr>
        <p:spPr>
          <a:xfrm>
            <a:off x="3571868" y="1857364"/>
            <a:ext cx="1214446" cy="1000132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7" name="橢圓 6"/>
          <p:cNvSpPr/>
          <p:nvPr/>
        </p:nvSpPr>
        <p:spPr>
          <a:xfrm>
            <a:off x="3786182" y="4000504"/>
            <a:ext cx="1857388" cy="500066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cxnSp>
        <p:nvCxnSpPr>
          <p:cNvPr id="8" name="直線單箭頭接點 7"/>
          <p:cNvCxnSpPr>
            <a:stCxn id="6" idx="4"/>
            <a:endCxn id="7" idx="0"/>
          </p:cNvCxnSpPr>
          <p:nvPr/>
        </p:nvCxnSpPr>
        <p:spPr>
          <a:xfrm rot="16200000" flipH="1">
            <a:off x="3875479" y="3161107"/>
            <a:ext cx="1143008" cy="535785"/>
          </a:xfrm>
          <a:prstGeom prst="straightConnector1">
            <a:avLst/>
          </a:prstGeom>
          <a:ln w="762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3107" y="1428736"/>
            <a:ext cx="6611801" cy="50720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6000" dirty="0" smtClean="0">
                <a:latin typeface="華康超明體" pitchFamily="49" charset="-120"/>
                <a:ea typeface="華康超明體" pitchFamily="49" charset="-120"/>
              </a:rPr>
              <a:t>輸出皂章鑰匙圈模型檔</a:t>
            </a:r>
            <a:endParaRPr lang="zh-TW" altLang="en-US" sz="6000" dirty="0">
              <a:latin typeface="華康超明體" pitchFamily="49" charset="-120"/>
              <a:ea typeface="華康超明體" pitchFamily="49" charset="-120"/>
            </a:endParaRPr>
          </a:p>
        </p:txBody>
      </p:sp>
      <p:sp>
        <p:nvSpPr>
          <p:cNvPr id="5" name="圓角矩形圖說文字 4"/>
          <p:cNvSpPr/>
          <p:nvPr/>
        </p:nvSpPr>
        <p:spPr>
          <a:xfrm>
            <a:off x="142844" y="3357562"/>
            <a:ext cx="2357454" cy="1143008"/>
          </a:xfrm>
          <a:prstGeom prst="wedgeRoundRectCallout">
            <a:avLst>
              <a:gd name="adj1" fmla="val 47417"/>
              <a:gd name="adj2" fmla="val -66037"/>
              <a:gd name="adj3" fmla="val 16667"/>
            </a:avLst>
          </a:prstGeom>
          <a:solidFill>
            <a:srgbClr val="FFFF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32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1.</a:t>
            </a:r>
          </a:p>
          <a:p>
            <a:r>
              <a:rPr lang="zh-TW" altLang="en-US" sz="3200" dirty="0" smtClean="0">
                <a:solidFill>
                  <a:schemeClr val="tx1"/>
                </a:solidFill>
                <a:latin typeface="華康超明體" pitchFamily="49" charset="-120"/>
                <a:ea typeface="華康超明體" pitchFamily="49" charset="-120"/>
              </a:rPr>
              <a:t>選點</a:t>
            </a:r>
            <a:r>
              <a:rPr lang="zh-TW" altLang="en-US" sz="32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「下載」</a:t>
            </a:r>
            <a:endParaRPr lang="zh-TW" altLang="en-US" sz="3200" dirty="0">
              <a:solidFill>
                <a:schemeClr val="tx1"/>
              </a:solidFill>
              <a:latin typeface="華康超明體" pitchFamily="49" charset="-120"/>
              <a:ea typeface="華康超明體" pitchFamily="49" charset="-120"/>
            </a:endParaRPr>
          </a:p>
        </p:txBody>
      </p:sp>
      <p:sp>
        <p:nvSpPr>
          <p:cNvPr id="6" name="橢圓 5"/>
          <p:cNvSpPr/>
          <p:nvPr/>
        </p:nvSpPr>
        <p:spPr>
          <a:xfrm>
            <a:off x="2285984" y="2857496"/>
            <a:ext cx="1214446" cy="428628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7" name="橢圓 6"/>
          <p:cNvSpPr/>
          <p:nvPr/>
        </p:nvSpPr>
        <p:spPr>
          <a:xfrm>
            <a:off x="3214678" y="5072074"/>
            <a:ext cx="1857388" cy="428628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cxnSp>
        <p:nvCxnSpPr>
          <p:cNvPr id="8" name="直線單箭頭接點 7"/>
          <p:cNvCxnSpPr>
            <a:stCxn id="6" idx="4"/>
          </p:cNvCxnSpPr>
          <p:nvPr/>
        </p:nvCxnSpPr>
        <p:spPr>
          <a:xfrm rot="16200000" flipH="1">
            <a:off x="2339562" y="3839768"/>
            <a:ext cx="1857390" cy="750101"/>
          </a:xfrm>
          <a:prstGeom prst="straightConnector1">
            <a:avLst/>
          </a:prstGeom>
          <a:ln w="762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橢圓 15"/>
          <p:cNvSpPr/>
          <p:nvPr/>
        </p:nvSpPr>
        <p:spPr>
          <a:xfrm>
            <a:off x="6215074" y="5929330"/>
            <a:ext cx="1500198" cy="428628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cxnSp>
        <p:nvCxnSpPr>
          <p:cNvPr id="17" name="直線單箭頭接點 16"/>
          <p:cNvCxnSpPr>
            <a:stCxn id="7" idx="5"/>
            <a:endCxn id="16" idx="2"/>
          </p:cNvCxnSpPr>
          <p:nvPr/>
        </p:nvCxnSpPr>
        <p:spPr>
          <a:xfrm rot="16200000" flipH="1">
            <a:off x="5154710" y="5083279"/>
            <a:ext cx="705713" cy="1415016"/>
          </a:xfrm>
          <a:prstGeom prst="straightConnector1">
            <a:avLst/>
          </a:prstGeom>
          <a:ln w="762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圓角矩形圖說文字 22"/>
          <p:cNvSpPr/>
          <p:nvPr/>
        </p:nvSpPr>
        <p:spPr>
          <a:xfrm>
            <a:off x="214282" y="5786454"/>
            <a:ext cx="5857916" cy="928694"/>
          </a:xfrm>
          <a:prstGeom prst="wedgeRoundRectCallout">
            <a:avLst>
              <a:gd name="adj1" fmla="val 4610"/>
              <a:gd name="adj2" fmla="val -90578"/>
              <a:gd name="adj3" fmla="val 16667"/>
            </a:avLst>
          </a:prstGeom>
          <a:solidFill>
            <a:srgbClr val="FFFF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32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2.</a:t>
            </a:r>
            <a:r>
              <a:rPr lang="zh-TW" altLang="en-US" sz="3200" dirty="0" smtClean="0">
                <a:solidFill>
                  <a:schemeClr val="tx1"/>
                </a:solidFill>
                <a:latin typeface="華康超明體" pitchFamily="49" charset="-120"/>
                <a:ea typeface="華康超明體" pitchFamily="49" charset="-120"/>
              </a:rPr>
              <a:t>在檔名的後面加上</a:t>
            </a:r>
            <a:r>
              <a:rPr lang="en-US" altLang="zh-TW" sz="32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.STL</a:t>
            </a:r>
            <a:r>
              <a:rPr lang="zh-TW" altLang="en-US" sz="3200" dirty="0" smtClean="0">
                <a:solidFill>
                  <a:schemeClr val="tx1"/>
                </a:solidFill>
                <a:latin typeface="華康超明體" pitchFamily="49" charset="-120"/>
                <a:ea typeface="華康超明體" pitchFamily="49" charset="-120"/>
              </a:rPr>
              <a:t>的附檔名</a:t>
            </a:r>
            <a:endParaRPr lang="zh-TW" altLang="en-US" sz="3200" dirty="0">
              <a:solidFill>
                <a:schemeClr val="tx1"/>
              </a:solidFill>
              <a:latin typeface="華康超明體" pitchFamily="49" charset="-120"/>
              <a:ea typeface="華康超明體" pitchFamily="49" charset="-120"/>
            </a:endParaRPr>
          </a:p>
        </p:txBody>
      </p:sp>
      <p:sp>
        <p:nvSpPr>
          <p:cNvPr id="24" name="圓角矩形圖說文字 23"/>
          <p:cNvSpPr/>
          <p:nvPr/>
        </p:nvSpPr>
        <p:spPr>
          <a:xfrm>
            <a:off x="6072198" y="4857760"/>
            <a:ext cx="2071702" cy="785818"/>
          </a:xfrm>
          <a:prstGeom prst="wedgeRoundRectCallout">
            <a:avLst>
              <a:gd name="adj1" fmla="val 4595"/>
              <a:gd name="adj2" fmla="val 86204"/>
              <a:gd name="adj3" fmla="val 16667"/>
            </a:avLst>
          </a:prstGeom>
          <a:solidFill>
            <a:srgbClr val="FFFF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32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3.</a:t>
            </a:r>
            <a:r>
              <a:rPr lang="zh-TW" altLang="en-US" sz="3200" dirty="0" smtClean="0">
                <a:solidFill>
                  <a:schemeClr val="tx1"/>
                </a:solidFill>
                <a:latin typeface="華康超明體" pitchFamily="49" charset="-120"/>
                <a:ea typeface="華康超明體" pitchFamily="49" charset="-120"/>
              </a:rPr>
              <a:t>按存檔</a:t>
            </a:r>
            <a:endParaRPr lang="zh-TW" altLang="en-US" sz="3200" dirty="0">
              <a:solidFill>
                <a:schemeClr val="tx1"/>
              </a:solidFill>
              <a:latin typeface="華康超明體" pitchFamily="49" charset="-120"/>
              <a:ea typeface="華康超明體" pitchFamily="49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71604" y="1428736"/>
            <a:ext cx="5192993" cy="5000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6000" dirty="0" smtClean="0">
                <a:latin typeface="華康超明體" pitchFamily="49" charset="-120"/>
                <a:ea typeface="華康超明體" pitchFamily="49" charset="-120"/>
              </a:rPr>
              <a:t>輸出皂章鑰匙圈切片檔</a:t>
            </a:r>
            <a:endParaRPr lang="zh-TW" altLang="en-US" sz="6000" dirty="0">
              <a:latin typeface="華康超明體" pitchFamily="49" charset="-120"/>
              <a:ea typeface="華康超明體" pitchFamily="49" charset="-120"/>
            </a:endParaRPr>
          </a:p>
        </p:txBody>
      </p:sp>
      <p:sp>
        <p:nvSpPr>
          <p:cNvPr id="5" name="圓角矩形圖說文字 4"/>
          <p:cNvSpPr/>
          <p:nvPr/>
        </p:nvSpPr>
        <p:spPr>
          <a:xfrm>
            <a:off x="5643570" y="1714488"/>
            <a:ext cx="2571768" cy="1143008"/>
          </a:xfrm>
          <a:prstGeom prst="wedgeRoundRectCallout">
            <a:avLst>
              <a:gd name="adj1" fmla="val -66637"/>
              <a:gd name="adj2" fmla="val -3180"/>
              <a:gd name="adj3" fmla="val 16667"/>
            </a:avLst>
          </a:prstGeom>
          <a:solidFill>
            <a:srgbClr val="FFFF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32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1.</a:t>
            </a:r>
          </a:p>
          <a:p>
            <a:r>
              <a:rPr lang="zh-TW" altLang="en-US" sz="3200" dirty="0" smtClean="0">
                <a:solidFill>
                  <a:schemeClr val="tx1"/>
                </a:solidFill>
                <a:latin typeface="華康超明體" pitchFamily="49" charset="-120"/>
                <a:ea typeface="華康超明體" pitchFamily="49" charset="-120"/>
              </a:rPr>
              <a:t>選點</a:t>
            </a:r>
            <a:r>
              <a:rPr lang="zh-TW" altLang="en-US" sz="32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「打印」</a:t>
            </a:r>
            <a:endParaRPr lang="zh-TW" altLang="en-US" sz="3200" dirty="0">
              <a:solidFill>
                <a:schemeClr val="tx1"/>
              </a:solidFill>
              <a:latin typeface="華康超明體" pitchFamily="49" charset="-120"/>
              <a:ea typeface="華康超明體" pitchFamily="49" charset="-120"/>
            </a:endParaRPr>
          </a:p>
        </p:txBody>
      </p:sp>
      <p:sp>
        <p:nvSpPr>
          <p:cNvPr id="6" name="橢圓 5"/>
          <p:cNvSpPr/>
          <p:nvPr/>
        </p:nvSpPr>
        <p:spPr>
          <a:xfrm>
            <a:off x="4143372" y="1428736"/>
            <a:ext cx="1214446" cy="1143008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cxnSp>
        <p:nvCxnSpPr>
          <p:cNvPr id="8" name="直線單箭頭接點 7"/>
          <p:cNvCxnSpPr>
            <a:stCxn id="6" idx="4"/>
            <a:endCxn id="16" idx="0"/>
          </p:cNvCxnSpPr>
          <p:nvPr/>
        </p:nvCxnSpPr>
        <p:spPr>
          <a:xfrm rot="5400000">
            <a:off x="2857488" y="4036223"/>
            <a:ext cx="3357586" cy="428628"/>
          </a:xfrm>
          <a:prstGeom prst="straightConnector1">
            <a:avLst/>
          </a:prstGeom>
          <a:ln w="762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橢圓 15"/>
          <p:cNvSpPr/>
          <p:nvPr/>
        </p:nvSpPr>
        <p:spPr>
          <a:xfrm>
            <a:off x="3571868" y="5929330"/>
            <a:ext cx="1500198" cy="500066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4" name="圓角矩形圖說文字 23"/>
          <p:cNvSpPr/>
          <p:nvPr/>
        </p:nvSpPr>
        <p:spPr>
          <a:xfrm>
            <a:off x="5357818" y="4857760"/>
            <a:ext cx="2500330" cy="785818"/>
          </a:xfrm>
          <a:prstGeom prst="wedgeRoundRectCallout">
            <a:avLst>
              <a:gd name="adj1" fmla="val -65500"/>
              <a:gd name="adj2" fmla="val 106983"/>
              <a:gd name="adj3" fmla="val 16667"/>
            </a:avLst>
          </a:prstGeom>
          <a:solidFill>
            <a:srgbClr val="FFFF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32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2.</a:t>
            </a:r>
            <a:r>
              <a:rPr lang="zh-TW" altLang="en-US" sz="3200" dirty="0" smtClean="0">
                <a:solidFill>
                  <a:schemeClr val="tx1"/>
                </a:solidFill>
                <a:latin typeface="華康超明體" pitchFamily="49" charset="-120"/>
                <a:ea typeface="華康超明體" pitchFamily="49" charset="-120"/>
              </a:rPr>
              <a:t>按</a:t>
            </a:r>
            <a:r>
              <a:rPr lang="zh-TW" altLang="en-US" sz="32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「確定」</a:t>
            </a:r>
            <a:endParaRPr lang="zh-TW" altLang="en-US" sz="3200" dirty="0">
              <a:solidFill>
                <a:srgbClr val="FF0000"/>
              </a:solidFill>
              <a:latin typeface="華康超明體" pitchFamily="49" charset="-120"/>
              <a:ea typeface="華康超明體" pitchFamily="49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6000" dirty="0" smtClean="0">
                <a:latin typeface="華康超明體" pitchFamily="49" charset="-120"/>
                <a:ea typeface="華康超明體" pitchFamily="49" charset="-120"/>
              </a:rPr>
              <a:t>在提示上按「是」</a:t>
            </a:r>
            <a:endParaRPr lang="zh-TW" altLang="en-US" sz="6000" dirty="0">
              <a:latin typeface="華康超明體" pitchFamily="49" charset="-120"/>
              <a:ea typeface="華康超明體" pitchFamily="49" charset="-120"/>
            </a:endParaRPr>
          </a:p>
        </p:txBody>
      </p:sp>
      <p:pic>
        <p:nvPicPr>
          <p:cNvPr id="266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214414" y="2000240"/>
            <a:ext cx="6960102" cy="3143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橢圓 4"/>
          <p:cNvSpPr/>
          <p:nvPr/>
        </p:nvSpPr>
        <p:spPr>
          <a:xfrm>
            <a:off x="3857620" y="3857628"/>
            <a:ext cx="2143140" cy="928694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6000" dirty="0" smtClean="0">
                <a:latin typeface="華康超明體" pitchFamily="49" charset="-120"/>
                <a:ea typeface="華康超明體" pitchFamily="49" charset="-120"/>
              </a:rPr>
              <a:t>儲存切片檔</a:t>
            </a:r>
            <a:r>
              <a:rPr lang="en-US" altLang="zh-TW" sz="6000" dirty="0" smtClean="0">
                <a:latin typeface="華康超明體" pitchFamily="49" charset="-120"/>
                <a:ea typeface="華康超明體" pitchFamily="49" charset="-120"/>
              </a:rPr>
              <a:t>.</a:t>
            </a:r>
            <a:r>
              <a:rPr lang="en-US" altLang="zh-TW" sz="6000" dirty="0" err="1" smtClean="0">
                <a:latin typeface="華康超明體" pitchFamily="49" charset="-120"/>
                <a:ea typeface="華康超明體" pitchFamily="49" charset="-120"/>
              </a:rPr>
              <a:t>gx</a:t>
            </a:r>
            <a:endParaRPr lang="zh-TW" altLang="en-US" sz="6000" dirty="0">
              <a:latin typeface="華康超明體" pitchFamily="49" charset="-120"/>
              <a:ea typeface="華康超明體" pitchFamily="49" charset="-120"/>
            </a:endParaRPr>
          </a:p>
        </p:txBody>
      </p:sp>
      <p:pic>
        <p:nvPicPr>
          <p:cNvPr id="276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571604" y="1357298"/>
            <a:ext cx="6650878" cy="5116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橢圓 4"/>
          <p:cNvSpPr/>
          <p:nvPr/>
        </p:nvSpPr>
        <p:spPr>
          <a:xfrm>
            <a:off x="5786446" y="5857892"/>
            <a:ext cx="1214446" cy="642942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6000" dirty="0" smtClean="0">
                <a:latin typeface="華康超明體" pitchFamily="49" charset="-120"/>
                <a:ea typeface="華康超明體" pitchFamily="49" charset="-120"/>
              </a:rPr>
              <a:t>如何列印</a:t>
            </a:r>
            <a:r>
              <a:rPr lang="en-US" altLang="zh-TW" sz="6000" dirty="0" smtClean="0">
                <a:latin typeface="華康超明體" pitchFamily="49" charset="-120"/>
                <a:ea typeface="華康超明體" pitchFamily="49" charset="-120"/>
              </a:rPr>
              <a:t>3D</a:t>
            </a:r>
            <a:r>
              <a:rPr lang="zh-TW" altLang="en-US" sz="6000" dirty="0" smtClean="0">
                <a:latin typeface="華康超明體" pitchFamily="49" charset="-120"/>
                <a:ea typeface="華康超明體" pitchFamily="49" charset="-120"/>
              </a:rPr>
              <a:t>模型</a:t>
            </a:r>
            <a:endParaRPr lang="zh-TW" altLang="en-US" sz="6000" dirty="0">
              <a:latin typeface="華康超明體" pitchFamily="49" charset="-120"/>
              <a:ea typeface="華康超明體" pitchFamily="49" charset="-120"/>
            </a:endParaRPr>
          </a:p>
        </p:txBody>
      </p:sp>
      <p:sp>
        <p:nvSpPr>
          <p:cNvPr id="4" name="內容版面配置區 3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buNone/>
            </a:pPr>
            <a:r>
              <a:rPr lang="zh-TW" altLang="en-US" sz="5000" dirty="0" smtClean="0">
                <a:latin typeface="華康超明體" pitchFamily="49" charset="-120"/>
                <a:ea typeface="華康超明體" pitchFamily="49" charset="-120"/>
              </a:rPr>
              <a:t>教學影片</a:t>
            </a:r>
            <a:endParaRPr lang="en-US" altLang="zh-TW" sz="5000" dirty="0" smtClean="0">
              <a:latin typeface="華康超明體" pitchFamily="49" charset="-120"/>
              <a:ea typeface="華康超明體" pitchFamily="49" charset="-120"/>
            </a:endParaRPr>
          </a:p>
          <a:p>
            <a:pPr>
              <a:buNone/>
            </a:pPr>
            <a:r>
              <a:rPr lang="en-US" altLang="zh-TW" sz="5000" dirty="0" smtClean="0">
                <a:latin typeface="華康超明體" pitchFamily="49" charset="-120"/>
                <a:ea typeface="華康超明體" pitchFamily="49" charset="-120"/>
              </a:rPr>
              <a:t>1.</a:t>
            </a:r>
            <a:r>
              <a:rPr lang="zh-TW" altLang="en-US" sz="5000" dirty="0" smtClean="0">
                <a:latin typeface="華康超明體" pitchFamily="49" charset="-120"/>
                <a:ea typeface="華康超明體" pitchFamily="49" charset="-120"/>
                <a:hlinkClick r:id="rId2"/>
              </a:rPr>
              <a:t>認識</a:t>
            </a:r>
            <a:r>
              <a:rPr lang="en-US" altLang="zh-TW" sz="5000" dirty="0" smtClean="0">
                <a:latin typeface="華康超明體" pitchFamily="49" charset="-120"/>
                <a:ea typeface="華康超明體" pitchFamily="49" charset="-120"/>
                <a:hlinkClick r:id="rId2"/>
              </a:rPr>
              <a:t>3</a:t>
            </a:r>
            <a:r>
              <a:rPr lang="en-US" sz="5000" dirty="0" smtClean="0">
                <a:latin typeface="華康超明體" pitchFamily="49" charset="-120"/>
                <a:ea typeface="華康超明體" pitchFamily="49" charset="-120"/>
                <a:hlinkClick r:id="rId2"/>
              </a:rPr>
              <a:t>D</a:t>
            </a:r>
            <a:r>
              <a:rPr lang="zh-TW" altLang="en-US" sz="5000" dirty="0" smtClean="0">
                <a:latin typeface="華康超明體" pitchFamily="49" charset="-120"/>
                <a:ea typeface="華康超明體" pitchFamily="49" charset="-120"/>
                <a:hlinkClick r:id="rId2"/>
              </a:rPr>
              <a:t>印表機</a:t>
            </a:r>
            <a:endParaRPr lang="en-US" altLang="zh-TW" sz="5000" dirty="0" smtClean="0">
              <a:latin typeface="華康超明體" pitchFamily="49" charset="-120"/>
              <a:ea typeface="華康超明體" pitchFamily="49" charset="-120"/>
            </a:endParaRPr>
          </a:p>
          <a:p>
            <a:pPr>
              <a:buNone/>
            </a:pPr>
            <a:r>
              <a:rPr lang="en-US" altLang="zh-TW" sz="5000" dirty="0" smtClean="0">
                <a:latin typeface="華康超明體" pitchFamily="49" charset="-120"/>
                <a:ea typeface="華康超明體" pitchFamily="49" charset="-120"/>
              </a:rPr>
              <a:t>2.</a:t>
            </a:r>
            <a:r>
              <a:rPr lang="zh-TW" altLang="en-US" sz="5000" dirty="0" smtClean="0">
                <a:latin typeface="華康超明體" pitchFamily="49" charset="-120"/>
                <a:ea typeface="華康超明體" pitchFamily="49" charset="-120"/>
                <a:hlinkClick r:id="rId3"/>
              </a:rPr>
              <a:t>如何列印</a:t>
            </a:r>
            <a:r>
              <a:rPr lang="en-US" altLang="zh-TW" sz="5000" dirty="0" smtClean="0">
                <a:latin typeface="華康超明體" pitchFamily="49" charset="-120"/>
                <a:ea typeface="華康超明體" pitchFamily="49" charset="-120"/>
                <a:hlinkClick r:id="rId3"/>
              </a:rPr>
              <a:t>3</a:t>
            </a:r>
            <a:r>
              <a:rPr lang="en-US" sz="5000" dirty="0" smtClean="0">
                <a:latin typeface="華康超明體" pitchFamily="49" charset="-120"/>
                <a:ea typeface="華康超明體" pitchFamily="49" charset="-120"/>
                <a:hlinkClick r:id="rId3"/>
              </a:rPr>
              <a:t>D</a:t>
            </a:r>
            <a:r>
              <a:rPr lang="zh-TW" altLang="en-US" sz="5000" dirty="0" smtClean="0">
                <a:latin typeface="華康超明體" pitchFamily="49" charset="-120"/>
                <a:ea typeface="華康超明體" pitchFamily="49" charset="-120"/>
                <a:hlinkClick r:id="rId3"/>
              </a:rPr>
              <a:t>模型</a:t>
            </a:r>
            <a:endParaRPr lang="en-US" altLang="zh-TW" sz="5000" dirty="0" smtClean="0">
              <a:latin typeface="華康超明體" pitchFamily="49" charset="-120"/>
              <a:ea typeface="華康超明體" pitchFamily="49" charset="-120"/>
            </a:endParaRPr>
          </a:p>
          <a:p>
            <a:pPr>
              <a:buNone/>
            </a:pPr>
            <a:r>
              <a:rPr lang="en-US" altLang="zh-TW" sz="5000" dirty="0" smtClean="0">
                <a:latin typeface="華康超明體" pitchFamily="49" charset="-120"/>
                <a:ea typeface="華康超明體" pitchFamily="49" charset="-120"/>
              </a:rPr>
              <a:t>3.</a:t>
            </a:r>
            <a:r>
              <a:rPr lang="zh-TW" altLang="en-US" sz="5000" dirty="0" smtClean="0">
                <a:latin typeface="華康超明體" pitchFamily="49" charset="-120"/>
                <a:ea typeface="華康超明體" pitchFamily="49" charset="-120"/>
                <a:hlinkClick r:id="rId4"/>
              </a:rPr>
              <a:t>拆下列印完成的模型</a:t>
            </a:r>
            <a:endParaRPr lang="en-US" altLang="zh-TW" sz="5000" dirty="0" smtClean="0">
              <a:latin typeface="華康超明體" pitchFamily="49" charset="-120"/>
              <a:ea typeface="華康超明體" pitchFamily="49" charset="-120"/>
            </a:endParaRPr>
          </a:p>
          <a:p>
            <a:pPr>
              <a:buNone/>
            </a:pPr>
            <a:r>
              <a:rPr lang="en-US" altLang="zh-TW" sz="5000" dirty="0" smtClean="0">
                <a:latin typeface="華康超明體" pitchFamily="49" charset="-120"/>
                <a:ea typeface="華康超明體" pitchFamily="49" charset="-120"/>
              </a:rPr>
              <a:t>4.</a:t>
            </a:r>
            <a:r>
              <a:rPr lang="zh-TW" altLang="en-US" sz="5000" dirty="0" smtClean="0">
                <a:latin typeface="華康超明體" pitchFamily="49" charset="-120"/>
                <a:ea typeface="華康超明體" pitchFamily="49" charset="-120"/>
                <a:hlinkClick r:id="rId5"/>
              </a:rPr>
              <a:t>如何掛上金屬環扣</a:t>
            </a:r>
            <a:endParaRPr lang="zh-TW" altLang="en-US" sz="5000" dirty="0">
              <a:latin typeface="華康超明體" pitchFamily="49" charset="-120"/>
              <a:ea typeface="華康超明體" pitchFamily="49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6000" dirty="0" smtClean="0">
                <a:latin typeface="華康超明體" pitchFamily="49" charset="-120"/>
                <a:ea typeface="華康超明體" pitchFamily="49" charset="-120"/>
              </a:rPr>
              <a:t>開始列印</a:t>
            </a:r>
            <a:r>
              <a:rPr lang="en-US" altLang="zh-TW" sz="6000" dirty="0" smtClean="0">
                <a:latin typeface="華康超明體" pitchFamily="49" charset="-120"/>
                <a:ea typeface="華康超明體" pitchFamily="49" charset="-120"/>
              </a:rPr>
              <a:t>3D</a:t>
            </a:r>
            <a:r>
              <a:rPr lang="zh-TW" altLang="en-US" sz="6000" dirty="0" smtClean="0">
                <a:latin typeface="華康超明體" pitchFamily="49" charset="-120"/>
                <a:ea typeface="華康超明體" pitchFamily="49" charset="-120"/>
              </a:rPr>
              <a:t>模型</a:t>
            </a:r>
            <a:endParaRPr lang="zh-TW" altLang="en-US" sz="6000" dirty="0">
              <a:latin typeface="華康超明體" pitchFamily="49" charset="-120"/>
              <a:ea typeface="華康超明體" pitchFamily="49" charset="-120"/>
            </a:endParaRPr>
          </a:p>
        </p:txBody>
      </p:sp>
      <p:sp>
        <p:nvSpPr>
          <p:cNvPr id="4" name="內容版面配置區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altLang="zh-TW" sz="40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1.</a:t>
            </a:r>
            <a:r>
              <a:rPr lang="zh-TW" altLang="en-US" sz="4000" dirty="0" smtClean="0">
                <a:latin typeface="華康超明體" pitchFamily="49" charset="-120"/>
                <a:ea typeface="華康超明體" pitchFamily="49" charset="-120"/>
              </a:rPr>
              <a:t>請輪到列印的同學到</a:t>
            </a:r>
            <a:r>
              <a:rPr lang="en-US" altLang="zh-TW" sz="4000" dirty="0" smtClean="0">
                <a:latin typeface="華康超明體" pitchFamily="49" charset="-120"/>
                <a:ea typeface="華康超明體" pitchFamily="49" charset="-120"/>
              </a:rPr>
              <a:t>3D</a:t>
            </a:r>
            <a:r>
              <a:rPr lang="zh-TW" altLang="en-US" sz="4000" dirty="0" smtClean="0">
                <a:latin typeface="華康超明體" pitchFamily="49" charset="-120"/>
                <a:ea typeface="華康超明體" pitchFamily="49" charset="-120"/>
              </a:rPr>
              <a:t>列印機拿取</a:t>
            </a:r>
            <a:r>
              <a:rPr lang="en-US" altLang="zh-TW" sz="4000" dirty="0" smtClean="0">
                <a:latin typeface="華康超明體" pitchFamily="49" charset="-120"/>
                <a:ea typeface="華康超明體" pitchFamily="49" charset="-120"/>
              </a:rPr>
              <a:t>SD</a:t>
            </a:r>
            <a:r>
              <a:rPr lang="zh-TW" altLang="en-US" sz="4000" dirty="0" smtClean="0">
                <a:latin typeface="華康超明體" pitchFamily="49" charset="-120"/>
                <a:ea typeface="華康超明體" pitchFamily="49" charset="-120"/>
              </a:rPr>
              <a:t>卡</a:t>
            </a:r>
            <a:endParaRPr lang="en-US" altLang="zh-TW" sz="4000" dirty="0" smtClean="0">
              <a:latin typeface="華康超明體" pitchFamily="49" charset="-120"/>
              <a:ea typeface="華康超明體" pitchFamily="49" charset="-120"/>
            </a:endParaRPr>
          </a:p>
          <a:p>
            <a:pPr>
              <a:buNone/>
            </a:pPr>
            <a:r>
              <a:rPr lang="en-US" altLang="zh-TW" sz="40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2.</a:t>
            </a:r>
            <a:r>
              <a:rPr lang="zh-TW" altLang="en-US" sz="4000" dirty="0" smtClean="0">
                <a:latin typeface="華康超明體" pitchFamily="49" charset="-120"/>
                <a:ea typeface="華康超明體" pitchFamily="49" charset="-120"/>
              </a:rPr>
              <a:t>將下載資料夾中的切片檔</a:t>
            </a:r>
            <a:r>
              <a:rPr lang="en-US" altLang="zh-TW" sz="4000" dirty="0" smtClean="0">
                <a:latin typeface="華康超明體" pitchFamily="49" charset="-120"/>
                <a:ea typeface="華康超明體" pitchFamily="49" charset="-120"/>
              </a:rPr>
              <a:t>.</a:t>
            </a:r>
            <a:r>
              <a:rPr lang="en-US" altLang="zh-TW" sz="4000" dirty="0" err="1" smtClean="0">
                <a:latin typeface="華康超明體" pitchFamily="49" charset="-120"/>
                <a:ea typeface="華康超明體" pitchFamily="49" charset="-120"/>
              </a:rPr>
              <a:t>gx</a:t>
            </a:r>
            <a:r>
              <a:rPr lang="zh-TW" altLang="en-US" sz="4000" dirty="0" smtClean="0">
                <a:latin typeface="華康超明體" pitchFamily="49" charset="-120"/>
                <a:ea typeface="華康超明體" pitchFamily="49" charset="-120"/>
              </a:rPr>
              <a:t>複製到</a:t>
            </a:r>
            <a:r>
              <a:rPr lang="en-US" altLang="zh-TW" sz="4000" dirty="0" smtClean="0">
                <a:latin typeface="華康超明體" pitchFamily="49" charset="-120"/>
                <a:ea typeface="華康超明體" pitchFamily="49" charset="-120"/>
              </a:rPr>
              <a:t>SD</a:t>
            </a:r>
            <a:r>
              <a:rPr lang="zh-TW" altLang="en-US" sz="4000" dirty="0" smtClean="0">
                <a:latin typeface="華康超明體" pitchFamily="49" charset="-120"/>
                <a:ea typeface="華康超明體" pitchFamily="49" charset="-120"/>
              </a:rPr>
              <a:t>卡</a:t>
            </a:r>
            <a:endParaRPr lang="en-US" altLang="zh-TW" sz="4000" dirty="0" smtClean="0">
              <a:latin typeface="華康超明體" pitchFamily="49" charset="-120"/>
              <a:ea typeface="華康超明體" pitchFamily="49" charset="-120"/>
            </a:endParaRPr>
          </a:p>
          <a:p>
            <a:pPr>
              <a:buNone/>
            </a:pPr>
            <a:r>
              <a:rPr lang="en-US" altLang="zh-TW" sz="40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3.</a:t>
            </a:r>
            <a:r>
              <a:rPr lang="zh-TW" altLang="en-US" sz="4000" dirty="0" smtClean="0">
                <a:latin typeface="華康超明體" pitchFamily="49" charset="-120"/>
                <a:ea typeface="華康超明體" pitchFamily="49" charset="-120"/>
              </a:rPr>
              <a:t>將</a:t>
            </a:r>
            <a:r>
              <a:rPr lang="en-US" altLang="zh-TW" sz="4000" dirty="0" smtClean="0">
                <a:latin typeface="華康超明體" pitchFamily="49" charset="-120"/>
                <a:ea typeface="華康超明體" pitchFamily="49" charset="-120"/>
              </a:rPr>
              <a:t>SD</a:t>
            </a:r>
            <a:r>
              <a:rPr lang="zh-TW" altLang="en-US" sz="4000" dirty="0" smtClean="0">
                <a:latin typeface="華康超明體" pitchFamily="49" charset="-120"/>
                <a:ea typeface="華康超明體" pitchFamily="49" charset="-120"/>
              </a:rPr>
              <a:t>卡插回</a:t>
            </a:r>
            <a:r>
              <a:rPr lang="en-US" altLang="zh-TW" sz="4000" dirty="0" smtClean="0">
                <a:latin typeface="華康超明體" pitchFamily="49" charset="-120"/>
                <a:ea typeface="華康超明體" pitchFamily="49" charset="-120"/>
              </a:rPr>
              <a:t>3D</a:t>
            </a:r>
            <a:r>
              <a:rPr lang="zh-TW" altLang="en-US" sz="4000" dirty="0" smtClean="0">
                <a:latin typeface="華康超明體" pitchFamily="49" charset="-120"/>
                <a:ea typeface="華康超明體" pitchFamily="49" charset="-120"/>
              </a:rPr>
              <a:t>列印機開始操作列印程序</a:t>
            </a:r>
            <a:endParaRPr lang="zh-TW" altLang="en-US" sz="4000" dirty="0">
              <a:latin typeface="華康超明體" pitchFamily="49" charset="-120"/>
              <a:ea typeface="華康超明體" pitchFamily="49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內容版面配置區 3"/>
          <p:cNvSpPr>
            <a:spLocks noGrp="1"/>
          </p:cNvSpPr>
          <p:nvPr>
            <p:ph idx="1"/>
          </p:nvPr>
        </p:nvSpPr>
        <p:spPr>
          <a:xfrm>
            <a:off x="457200" y="785794"/>
            <a:ext cx="8229600" cy="5340369"/>
          </a:xfrm>
        </p:spPr>
        <p:txBody>
          <a:bodyPr anchor="ctr">
            <a:normAutofit/>
          </a:bodyPr>
          <a:lstStyle/>
          <a:p>
            <a:pPr algn="ctr">
              <a:buNone/>
            </a:pPr>
            <a:r>
              <a:rPr lang="zh-TW" altLang="en-US" sz="100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開始使用皂章</a:t>
            </a:r>
            <a:endParaRPr lang="zh-TW" altLang="en-US" sz="100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85720" y="274638"/>
            <a:ext cx="8572560" cy="1143000"/>
          </a:xfrm>
        </p:spPr>
        <p:txBody>
          <a:bodyPr>
            <a:noAutofit/>
          </a:bodyPr>
          <a:lstStyle/>
          <a:p>
            <a:r>
              <a:rPr lang="zh-TW" altLang="en-US" sz="6000" dirty="0" smtClean="0">
                <a:latin typeface="華康超明體" pitchFamily="49" charset="-120"/>
                <a:ea typeface="華康超明體" pitchFamily="49" charset="-120"/>
              </a:rPr>
              <a:t>首先先壓製平鎮高中校徽</a:t>
            </a:r>
            <a:endParaRPr lang="zh-TW" altLang="en-US" sz="6000" dirty="0">
              <a:latin typeface="華康超明體" pitchFamily="49" charset="-120"/>
              <a:ea typeface="華康超明體" pitchFamily="49" charset="-120"/>
            </a:endParaRPr>
          </a:p>
        </p:txBody>
      </p:sp>
      <p:pic>
        <p:nvPicPr>
          <p:cNvPr id="4" name="內容版面配置區 3" descr="DSC00278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l="32224" r="28669"/>
          <a:stretch>
            <a:fillRect/>
          </a:stretch>
        </p:blipFill>
        <p:spPr>
          <a:xfrm>
            <a:off x="500034" y="1571612"/>
            <a:ext cx="3143272" cy="4525963"/>
          </a:xfrm>
        </p:spPr>
      </p:pic>
      <p:pic>
        <p:nvPicPr>
          <p:cNvPr id="5" name="圖片 4" descr="DSC00279.JPG"/>
          <p:cNvPicPr>
            <a:picLocks noChangeAspect="1"/>
          </p:cNvPicPr>
          <p:nvPr/>
        </p:nvPicPr>
        <p:blipFill>
          <a:blip r:embed="rId3" cstate="print"/>
          <a:srcRect t="11153" r="30469"/>
          <a:stretch>
            <a:fillRect/>
          </a:stretch>
        </p:blipFill>
        <p:spPr>
          <a:xfrm>
            <a:off x="3973829" y="2643182"/>
            <a:ext cx="4670137" cy="336034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85720" y="274638"/>
            <a:ext cx="8572560" cy="1143000"/>
          </a:xfrm>
        </p:spPr>
        <p:txBody>
          <a:bodyPr>
            <a:noAutofit/>
          </a:bodyPr>
          <a:lstStyle/>
          <a:p>
            <a:r>
              <a:rPr lang="zh-TW" altLang="en-US" sz="6000" dirty="0" smtClean="0">
                <a:latin typeface="華康超明體" pitchFamily="49" charset="-120"/>
                <a:ea typeface="華康超明體" pitchFamily="49" charset="-120"/>
              </a:rPr>
              <a:t>首先先壓製平鎮高中校徽</a:t>
            </a:r>
            <a:endParaRPr lang="zh-TW" altLang="en-US" sz="6000" dirty="0">
              <a:latin typeface="華康超明體" pitchFamily="49" charset="-120"/>
              <a:ea typeface="華康超明體" pitchFamily="49" charset="-120"/>
            </a:endParaRPr>
          </a:p>
        </p:txBody>
      </p:sp>
      <p:pic>
        <p:nvPicPr>
          <p:cNvPr id="7" name="圖片 6" descr="DSC00281.JPG"/>
          <p:cNvPicPr>
            <a:picLocks noChangeAspect="1"/>
          </p:cNvPicPr>
          <p:nvPr/>
        </p:nvPicPr>
        <p:blipFill>
          <a:blip r:embed="rId2" cstate="print"/>
          <a:srcRect l="10156" t="16702" r="25000" b="31964"/>
          <a:stretch>
            <a:fillRect/>
          </a:stretch>
        </p:blipFill>
        <p:spPr>
          <a:xfrm rot="16200000">
            <a:off x="-1048363" y="2834257"/>
            <a:ext cx="5072098" cy="2261056"/>
          </a:xfrm>
          <a:prstGeom prst="rect">
            <a:avLst/>
          </a:prstGeom>
        </p:spPr>
      </p:pic>
      <p:pic>
        <p:nvPicPr>
          <p:cNvPr id="8" name="圖片 7" descr="DSC00282.JPG"/>
          <p:cNvPicPr>
            <a:picLocks noChangeAspect="1"/>
          </p:cNvPicPr>
          <p:nvPr/>
        </p:nvPicPr>
        <p:blipFill>
          <a:blip r:embed="rId3" cstate="print"/>
          <a:srcRect l="14062" t="6991" r="14843" b="8378"/>
          <a:stretch>
            <a:fillRect/>
          </a:stretch>
        </p:blipFill>
        <p:spPr>
          <a:xfrm>
            <a:off x="3000364" y="2643182"/>
            <a:ext cx="5715040" cy="383096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85720" y="274638"/>
            <a:ext cx="8572560" cy="1143000"/>
          </a:xfrm>
        </p:spPr>
        <p:txBody>
          <a:bodyPr>
            <a:noAutofit/>
          </a:bodyPr>
          <a:lstStyle/>
          <a:p>
            <a:r>
              <a:rPr lang="zh-TW" altLang="en-US" sz="6000" dirty="0" smtClean="0">
                <a:latin typeface="華康超明體" pitchFamily="49" charset="-120"/>
                <a:ea typeface="華康超明體" pitchFamily="49" charset="-120"/>
              </a:rPr>
              <a:t>再壓制可愛圖案</a:t>
            </a:r>
            <a:endParaRPr lang="zh-TW" altLang="en-US" sz="6000" dirty="0">
              <a:latin typeface="華康超明體" pitchFamily="49" charset="-120"/>
              <a:ea typeface="華康超明體" pitchFamily="49" charset="-120"/>
            </a:endParaRPr>
          </a:p>
        </p:txBody>
      </p:sp>
      <p:pic>
        <p:nvPicPr>
          <p:cNvPr id="5" name="圖片 4" descr="DSC00283.JPG"/>
          <p:cNvPicPr>
            <a:picLocks noChangeAspect="1"/>
          </p:cNvPicPr>
          <p:nvPr/>
        </p:nvPicPr>
        <p:blipFill>
          <a:blip r:embed="rId2" cstate="print"/>
          <a:srcRect l="9375" t="8378" r="10156" b="5603"/>
          <a:stretch>
            <a:fillRect/>
          </a:stretch>
        </p:blipFill>
        <p:spPr>
          <a:xfrm>
            <a:off x="928662" y="1428736"/>
            <a:ext cx="7215238" cy="4343153"/>
          </a:xfrm>
          <a:prstGeom prst="rect">
            <a:avLst/>
          </a:prstGeom>
        </p:spPr>
      </p:pic>
      <p:sp>
        <p:nvSpPr>
          <p:cNvPr id="6" name="圓角矩形 5"/>
          <p:cNvSpPr/>
          <p:nvPr/>
        </p:nvSpPr>
        <p:spPr>
          <a:xfrm>
            <a:off x="1285852" y="3571876"/>
            <a:ext cx="2571768" cy="185738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" name="圓角矩形圖說文字 8"/>
          <p:cNvSpPr/>
          <p:nvPr/>
        </p:nvSpPr>
        <p:spPr>
          <a:xfrm>
            <a:off x="4071934" y="4929198"/>
            <a:ext cx="3357586" cy="1643074"/>
          </a:xfrm>
          <a:prstGeom prst="wedgeRoundRectCallout">
            <a:avLst>
              <a:gd name="adj1" fmla="val -75013"/>
              <a:gd name="adj2" fmla="val -92782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3000" dirty="0" smtClean="0">
                <a:latin typeface="華康超明體" pitchFamily="49" charset="-120"/>
                <a:ea typeface="華康超明體" pitchFamily="49" charset="-120"/>
              </a:rPr>
              <a:t>預留一半壓製個人名字皂章</a:t>
            </a:r>
            <a:endParaRPr lang="zh-TW" altLang="en-US" sz="3000" dirty="0">
              <a:latin typeface="華康超明體" pitchFamily="49" charset="-120"/>
              <a:ea typeface="華康超明體" pitchFamily="49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85720" y="274638"/>
            <a:ext cx="8572560" cy="1143000"/>
          </a:xfrm>
        </p:spPr>
        <p:txBody>
          <a:bodyPr>
            <a:noAutofit/>
          </a:bodyPr>
          <a:lstStyle/>
          <a:p>
            <a:r>
              <a:rPr lang="zh-TW" altLang="en-US" sz="6000" dirty="0" smtClean="0">
                <a:latin typeface="華康超明體" pitchFamily="49" charset="-120"/>
                <a:ea typeface="華康超明體" pitchFamily="49" charset="-120"/>
              </a:rPr>
              <a:t>最後壓制個人的皂章</a:t>
            </a:r>
            <a:endParaRPr lang="zh-TW" altLang="en-US" sz="6000" dirty="0">
              <a:latin typeface="華康超明體" pitchFamily="49" charset="-120"/>
              <a:ea typeface="華康超明體" pitchFamily="49" charset="-120"/>
            </a:endParaRPr>
          </a:p>
        </p:txBody>
      </p:sp>
      <p:pic>
        <p:nvPicPr>
          <p:cNvPr id="7" name="圖片 6" descr="DSC00290.JPG"/>
          <p:cNvPicPr>
            <a:picLocks noChangeAspect="1"/>
          </p:cNvPicPr>
          <p:nvPr/>
        </p:nvPicPr>
        <p:blipFill>
          <a:blip r:embed="rId2" cstate="print"/>
          <a:srcRect l="10937" t="8378" r="18750" b="4216"/>
          <a:stretch>
            <a:fillRect/>
          </a:stretch>
        </p:blipFill>
        <p:spPr>
          <a:xfrm>
            <a:off x="214282" y="2143116"/>
            <a:ext cx="5204769" cy="3643338"/>
          </a:xfrm>
          <a:prstGeom prst="rect">
            <a:avLst/>
          </a:prstGeom>
        </p:spPr>
      </p:pic>
      <p:pic>
        <p:nvPicPr>
          <p:cNvPr id="8" name="圖片 7" descr="DSC00297.JPG"/>
          <p:cNvPicPr>
            <a:picLocks noChangeAspect="1"/>
          </p:cNvPicPr>
          <p:nvPr/>
        </p:nvPicPr>
        <p:blipFill>
          <a:blip r:embed="rId3" cstate="print"/>
          <a:srcRect l="33594" t="5603" r="29687" b="4216"/>
          <a:stretch>
            <a:fillRect/>
          </a:stretch>
        </p:blipFill>
        <p:spPr>
          <a:xfrm>
            <a:off x="5572132" y="1500174"/>
            <a:ext cx="3357586" cy="464347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內容版面配置區 3"/>
          <p:cNvSpPr>
            <a:spLocks noGrp="1"/>
          </p:cNvSpPr>
          <p:nvPr>
            <p:ph idx="1"/>
          </p:nvPr>
        </p:nvSpPr>
        <p:spPr>
          <a:xfrm>
            <a:off x="457200" y="785794"/>
            <a:ext cx="8229600" cy="5340369"/>
          </a:xfrm>
        </p:spPr>
        <p:txBody>
          <a:bodyPr anchor="ctr">
            <a:normAutofit/>
          </a:bodyPr>
          <a:lstStyle/>
          <a:p>
            <a:pPr algn="ctr">
              <a:buNone/>
            </a:pPr>
            <a:r>
              <a:rPr lang="zh-TW" altLang="en-US" sz="10000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>課程結束</a:t>
            </a:r>
            <a:endParaRPr lang="en-US" altLang="zh-TW" sz="10000" dirty="0" smtClean="0">
              <a:solidFill>
                <a:srgbClr val="0000FF"/>
              </a:solidFill>
              <a:latin typeface="華康超明體" pitchFamily="49" charset="-120"/>
              <a:ea typeface="華康超明體" pitchFamily="49" charset="-120"/>
            </a:endParaRPr>
          </a:p>
          <a:p>
            <a:pPr algn="ctr">
              <a:buNone/>
            </a:pPr>
            <a:r>
              <a:rPr lang="zh-TW" altLang="en-US" sz="10000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>謝謝大家</a:t>
            </a:r>
            <a:endParaRPr lang="zh-TW" altLang="en-US" sz="10000" dirty="0">
              <a:solidFill>
                <a:srgbClr val="0000FF"/>
              </a:solidFill>
              <a:latin typeface="華康超明體" pitchFamily="49" charset="-120"/>
              <a:ea typeface="華康超明體" pitchFamily="49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767</TotalTime>
  <Words>1238</Words>
  <Application>Microsoft Office PowerPoint</Application>
  <PresentationFormat>如螢幕大小 (4:3)</PresentationFormat>
  <Paragraphs>149</Paragraphs>
  <Slides>63</Slides>
  <Notes>0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63</vt:i4>
      </vt:variant>
    </vt:vector>
  </HeadingPairs>
  <TitlesOfParts>
    <vt:vector size="64" baseType="lpstr">
      <vt:lpstr>Office 佈景主題</vt:lpstr>
      <vt:lpstr>歡   迎 香港保良局 李城璧中學 蒞校教育交流 3D列印皂章製作</vt:lpstr>
      <vt:lpstr>3D列印 皂章製作</vt:lpstr>
      <vt:lpstr>投影片 3</vt:lpstr>
      <vt:lpstr>開啟「天空字體」網站</vt:lpstr>
      <vt:lpstr>開啟「天空字體」網站</vt:lpstr>
      <vt:lpstr>進入「天空字體」網站</vt:lpstr>
      <vt:lpstr>輸入皂章文字</vt:lpstr>
      <vt:lpstr>選擇字型</vt:lpstr>
      <vt:lpstr>生成新的文字</vt:lpstr>
      <vt:lpstr>輸出文字圖片檔</vt:lpstr>
      <vt:lpstr>輸出文字圖片檔</vt:lpstr>
      <vt:lpstr>儲存文字圖片檔</vt:lpstr>
      <vt:lpstr>投影片 13</vt:lpstr>
      <vt:lpstr>開啟「小畫家」</vt:lpstr>
      <vt:lpstr>繪製底板形狀</vt:lpstr>
      <vt:lpstr>繪製鑰匙圈孔洞形狀</vt:lpstr>
      <vt:lpstr>儲存底板形狀2D圖檔</vt:lpstr>
      <vt:lpstr>儲存底板形狀2D圖檔</vt:lpstr>
      <vt:lpstr>在小畫家輸入皂章文字</vt:lpstr>
      <vt:lpstr>在小畫家輸入皂章文字</vt:lpstr>
      <vt:lpstr>在小畫家輸入皂章文字</vt:lpstr>
      <vt:lpstr>製作印章文字</vt:lpstr>
      <vt:lpstr>儲存皂章文字2D圖檔</vt:lpstr>
      <vt:lpstr>儲存皂章文字2D圖檔</vt:lpstr>
      <vt:lpstr>投影片 25</vt:lpstr>
      <vt:lpstr>投影片 26</vt:lpstr>
      <vt:lpstr>開啟FlashPrint</vt:lpstr>
      <vt:lpstr>開啟FlashPrint</vt:lpstr>
      <vt:lpstr>載入底板圖檔</vt:lpstr>
      <vt:lpstr>轉換3D模型檔的設定</vt:lpstr>
      <vt:lpstr>開啟切割功能設定視窗</vt:lpstr>
      <vt:lpstr>選擇切割平面</vt:lpstr>
      <vt:lpstr>第一次切割</vt:lpstr>
      <vt:lpstr>第一次切割完成</vt:lpstr>
      <vt:lpstr>第二次切割</vt:lpstr>
      <vt:lpstr>第二次切割完成</vt:lpstr>
      <vt:lpstr>刪除多餘的模型</vt:lpstr>
      <vt:lpstr>底版模型製作完成</vt:lpstr>
      <vt:lpstr>調整底板大小</vt:lpstr>
      <vt:lpstr>投影片 40</vt:lpstr>
      <vt:lpstr>載入皂章文字圖檔</vt:lpstr>
      <vt:lpstr>轉換3D模型檔的設定</vt:lpstr>
      <vt:lpstr>開啟切割功能設定視窗</vt:lpstr>
      <vt:lpstr>第一次切割</vt:lpstr>
      <vt:lpstr>第一次切割完成</vt:lpstr>
      <vt:lpstr>第二次切割</vt:lpstr>
      <vt:lpstr>第二次切割完成</vt:lpstr>
      <vt:lpstr>刪除多餘的模型</vt:lpstr>
      <vt:lpstr>皂章文字模型製作完成</vt:lpstr>
      <vt:lpstr>調整皂章文字大小</vt:lpstr>
      <vt:lpstr>輸出皂章鑰匙圈模型檔</vt:lpstr>
      <vt:lpstr>輸出皂章鑰匙圈模型檔</vt:lpstr>
      <vt:lpstr>輸出皂章鑰匙圈切片檔</vt:lpstr>
      <vt:lpstr>在提示上按「是」</vt:lpstr>
      <vt:lpstr>儲存切片檔.gx</vt:lpstr>
      <vt:lpstr>如何列印3D模型</vt:lpstr>
      <vt:lpstr>開始列印3D模型</vt:lpstr>
      <vt:lpstr>投影片 58</vt:lpstr>
      <vt:lpstr>首先先壓製平鎮高中校徽</vt:lpstr>
      <vt:lpstr>首先先壓製平鎮高中校徽</vt:lpstr>
      <vt:lpstr>再壓制可愛圖案</vt:lpstr>
      <vt:lpstr>最後壓制個人的皂章</vt:lpstr>
      <vt:lpstr>投影片 63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3D列印 皂章製作</dc:title>
  <dc:creator>USER</dc:creator>
  <cp:lastModifiedBy>USER</cp:lastModifiedBy>
  <cp:revision>20</cp:revision>
  <dcterms:created xsi:type="dcterms:W3CDTF">2018-03-14T00:47:55Z</dcterms:created>
  <dcterms:modified xsi:type="dcterms:W3CDTF">2018-03-29T05:11:16Z</dcterms:modified>
</cp:coreProperties>
</file>