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3" r:id="rId3"/>
    <p:sldId id="264" r:id="rId4"/>
    <p:sldId id="265" r:id="rId5"/>
    <p:sldId id="266" r:id="rId6"/>
    <p:sldId id="267" r:id="rId7"/>
    <p:sldId id="258" r:id="rId8"/>
    <p:sldId id="261" r:id="rId9"/>
    <p:sldId id="285" r:id="rId10"/>
    <p:sldId id="286" r:id="rId11"/>
    <p:sldId id="287" r:id="rId12"/>
    <p:sldId id="296" r:id="rId13"/>
    <p:sldId id="297" r:id="rId14"/>
    <p:sldId id="298" r:id="rId15"/>
    <p:sldId id="288" r:id="rId16"/>
    <p:sldId id="290" r:id="rId17"/>
    <p:sldId id="291" r:id="rId18"/>
    <p:sldId id="293" r:id="rId19"/>
    <p:sldId id="294" r:id="rId20"/>
    <p:sldId id="289" r:id="rId21"/>
    <p:sldId id="260" r:id="rId22"/>
    <p:sldId id="303" r:id="rId23"/>
    <p:sldId id="269" r:id="rId24"/>
    <p:sldId id="270" r:id="rId25"/>
    <p:sldId id="271" r:id="rId26"/>
    <p:sldId id="276" r:id="rId27"/>
    <p:sldId id="277" r:id="rId28"/>
    <p:sldId id="278" r:id="rId29"/>
    <p:sldId id="299" r:id="rId30"/>
    <p:sldId id="304" r:id="rId31"/>
    <p:sldId id="280" r:id="rId32"/>
    <p:sldId id="305" r:id="rId33"/>
    <p:sldId id="301" r:id="rId34"/>
    <p:sldId id="311" r:id="rId35"/>
    <p:sldId id="302" r:id="rId36"/>
    <p:sldId id="281" r:id="rId37"/>
    <p:sldId id="318" r:id="rId38"/>
    <p:sldId id="319" r:id="rId39"/>
    <p:sldId id="306" r:id="rId40"/>
    <p:sldId id="342" r:id="rId41"/>
    <p:sldId id="343" r:id="rId42"/>
    <p:sldId id="320" r:id="rId43"/>
    <p:sldId id="321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40" r:id="rId53"/>
    <p:sldId id="339" r:id="rId54"/>
    <p:sldId id="341" r:id="rId55"/>
    <p:sldId id="310" r:id="rId5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DB3CD-59E5-4A9C-9E73-651CE4B04EFF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9B42-B4A5-40D5-B718-6373D57F80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E30B2-6B21-4AF2-94BB-2745A705E6BC}" type="slidenum">
              <a:rPr lang="zh-TW" altLang="en-US" smtClean="0">
                <a:ea typeface="新細明體" charset="-120"/>
              </a:rPr>
              <a:pPr/>
              <a:t>23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B9B42-B4A5-40D5-B718-6373D57F80D4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B9B42-B4A5-40D5-B718-6373D57F80D4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0E3CB-16B7-433B-AB3C-18EE460678FE}" type="datetimeFigureOut">
              <a:rPr lang="zh-TW" altLang="en-US" smtClean="0"/>
              <a:pPr/>
              <a:t>2018/1/18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7E5F-D02F-4D45-8626-F5BBC21D05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63.30.123.17/PJETS2/manager/BCB_Show.aspx?FD=BFiles404&amp;FN=BFiles404.mp4" TargetMode="External"/><Relationship Id="rId2" Type="http://schemas.openxmlformats.org/officeDocument/2006/relationships/hyperlink" Target="http://163.30.123.17/PJETS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ept.pjhs.tyc.edu.tw/PJETS2/manager/BCB_Show.aspx?FD=BFiles298&amp;FN=BFiles298.mp4" TargetMode="External"/><Relationship Id="rId3" Type="http://schemas.openxmlformats.org/officeDocument/2006/relationships/hyperlink" Target="http://dept.pjhs.tyc.edu.tw/PJETS2/manager/BCB_Show.aspx?FD=BFiles293&amp;FN=BFiles293.mp4" TargetMode="External"/><Relationship Id="rId7" Type="http://schemas.openxmlformats.org/officeDocument/2006/relationships/hyperlink" Target="http://dept.pjhs.tyc.edu.tw/PJETS2/manager/BCB_Show.aspx?FD=BFiles291&amp;FN=BFiles291.mp4" TargetMode="External"/><Relationship Id="rId2" Type="http://schemas.openxmlformats.org/officeDocument/2006/relationships/hyperlink" Target="20121124&#26446;&#22235;&#31471;&#30340;&#38642;&#31471;&#19990;&#30028;6&#65293;&#36889;&#23601;&#26159;3D&#21015;&#21360;&#65281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t.pjhs.tyc.edu.tw/PJETS2/manager/BCB_Show.aspx?FD=BFiles295&amp;FN=BFiles295.mp4" TargetMode="External"/><Relationship Id="rId5" Type="http://schemas.openxmlformats.org/officeDocument/2006/relationships/hyperlink" Target="http://dept.pjhs.tyc.edu.tw/PJETS2/manager/BCB_Show.aspx?FD=BFiles292&amp;FN=BFiles292.mp4" TargetMode="External"/><Relationship Id="rId4" Type="http://schemas.openxmlformats.org/officeDocument/2006/relationships/hyperlink" Target="http://dept.pjhs.tyc.edu.tw/PJETS2/manager/BCB_Show.aspx?FD=BFiles294&amp;FN=BFiles294.mp4" TargetMode="External"/><Relationship Id="rId9" Type="http://schemas.openxmlformats.org/officeDocument/2006/relationships/hyperlink" Target="http://dept.pjhs.tyc.edu.tw/PJETS2/manager/BCB_Show.aspx?FD=BFiles297&amp;FN=BFiles297.mp4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3D&#21015;&#21360;&#32654;&#39135;%20&#22826;&#31354;&#20154;&#21487;&#26395;&#21152;&#33756;.mp4" TargetMode="External"/><Relationship Id="rId3" Type="http://schemas.openxmlformats.org/officeDocument/2006/relationships/hyperlink" Target="&#19990;&#30028;&#39318;&#27454;3D&#21015;&#21360;&#27773;&#36554;&#36208;&#19978;&#34903;&#38957;&#12288;&#32004;3500&#32654;&#37329;.mp4" TargetMode="External"/><Relationship Id="rId7" Type="http://schemas.openxmlformats.org/officeDocument/2006/relationships/hyperlink" Target="3D&#25171;&#21360;&#33995;&#25151;&#23376;&#12288;24&#23567;&#26178;&#25171;&#36896;10&#26847;&#24179;&#25151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3D%20&#21015;&#21360;&#25913;&#35722;&#24314;&#31689;&#35373;&#35336;&#36938;&#25138;&#35215;&#21063;.mp4" TargetMode="External"/><Relationship Id="rId11" Type="http://schemas.openxmlformats.org/officeDocument/2006/relationships/hyperlink" Target="3D&#21015;&#21360;&#36889;&#27171;&#29609;.mp4" TargetMode="External"/><Relationship Id="rId5" Type="http://schemas.openxmlformats.org/officeDocument/2006/relationships/hyperlink" Target="3D&#21015;&#21360;&#39135;&#29289;&#30495;&#22855;&#22937;%20&#28450;&#22561;&#25259;&#34217;&#37117;&#33021;&#21360;.mp4" TargetMode="External"/><Relationship Id="rId10" Type="http://schemas.openxmlformats.org/officeDocument/2006/relationships/hyperlink" Target="3D&#21015;&#21360;&#19981;&#22816;&#30475;!%204D&#21015;&#21360;&#33258;&#21205;&#35722;&#24418;&#32068;&#35037;.mp4" TargetMode="External"/><Relationship Id="rId4" Type="http://schemas.openxmlformats.org/officeDocument/2006/relationships/hyperlink" Target="&#27169;&#25836;&#32908;&#32905;3D&#21015;&#21360;&#65281;&#12288;&#27231;&#22120;&#20154;&#39131;&#36493;&#30332;&#23637;.mp4" TargetMode="External"/><Relationship Id="rId9" Type="http://schemas.openxmlformats.org/officeDocument/2006/relationships/hyperlink" Target="&#21488;&#29983;&#30332;&#26126;&#20841;&#29992;3D&#21015;&#21360;&#27231;&#12288;&#19968;&#22825;&#21215;&#24471;&#19978;&#21315;&#33836;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inkercad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163.30.123.17/PJETS2/Book_files/BFiles507/BFiles507.ppt" TargetMode="External"/><Relationship Id="rId3" Type="http://schemas.openxmlformats.org/officeDocument/2006/relationships/hyperlink" Target="http://163.30.123.17/PJETS2/Book_files/BFiles502/BFiles502.pptx" TargetMode="External"/><Relationship Id="rId7" Type="http://schemas.openxmlformats.org/officeDocument/2006/relationships/hyperlink" Target="http://163.30.123.17/PJETS2/Book_files/BFiles506/BFiles506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63.30.123.17/PJETS2/Book_files/BFiles505/BFiles505.ppt" TargetMode="External"/><Relationship Id="rId11" Type="http://schemas.openxmlformats.org/officeDocument/2006/relationships/hyperlink" Target="http://163.30.123.17/PJETS2/Book_files/BFiles510/BFiles510.pptx" TargetMode="External"/><Relationship Id="rId5" Type="http://schemas.openxmlformats.org/officeDocument/2006/relationships/hyperlink" Target="http://163.30.123.17/PJETS2/Book_files/BFiles504/BFiles504.ppt" TargetMode="External"/><Relationship Id="rId10" Type="http://schemas.openxmlformats.org/officeDocument/2006/relationships/hyperlink" Target="http://163.30.123.17/PJETS2/Book_files/BFiles509/BFiles509.pptx" TargetMode="External"/><Relationship Id="rId4" Type="http://schemas.openxmlformats.org/officeDocument/2006/relationships/hyperlink" Target="http://163.30.123.17/PJETS2/Book_files/BFiles503/BFiles503.ppt" TargetMode="External"/><Relationship Id="rId9" Type="http://schemas.openxmlformats.org/officeDocument/2006/relationships/hyperlink" Target="http://163.30.123.17/PJETS2/Book_files/BFiles508/BFiles508.pp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knews.cc/zh-tw/tech/qelvrq8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163.30.123.17/PJETS2/Book_files/BFiles334/BFiles334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sz3dp.com/index.php?ac=article&amp;at=list&amp;tid=3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163.30.123.17/PJETS2/manager/BCB_Show.aspx?FD=BFiles402&amp;FN=BFiles402.mp4" TargetMode="External"/><Relationship Id="rId7" Type="http://schemas.openxmlformats.org/officeDocument/2006/relationships/hyperlink" Target="http://163.30.123.17/PJETS2/manager/BCB_Show.aspx?FD=BFiles313&amp;FN=BFiles313.MP4" TargetMode="External"/><Relationship Id="rId2" Type="http://schemas.openxmlformats.org/officeDocument/2006/relationships/hyperlink" Target="http://163.30.123.17/PJETS2/manager/BCB_Show.aspx?FD=BFiles400&amp;FN=BFiles400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63.30.123.17/PJETS2/manager/BCB_Show.aspx?FD=BFiles404&amp;FN=BFiles404.mp4" TargetMode="External"/><Relationship Id="rId5" Type="http://schemas.openxmlformats.org/officeDocument/2006/relationships/hyperlink" Target="http://163.30.123.17/PJETS2/manager/BCB_Show.aspx?FD=BFiles401&amp;FN=BFiles401.mp4" TargetMode="External"/><Relationship Id="rId4" Type="http://schemas.openxmlformats.org/officeDocument/2006/relationships/hyperlink" Target="http://163.30.123.17/PJETS2/manager/BCB_Show.aspx?FD=BFiles403&amp;FN=BFiles403.mp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.cgu.edu.tw/files/11-1047-6383.php?Lang=zh-tw" TargetMode="External"/><Relationship Id="rId7" Type="http://schemas.openxmlformats.org/officeDocument/2006/relationships/hyperlink" Target="http://www.academic.ntust.edu.tw/ezfiles/1/1001/img/1304/114088501.pdf" TargetMode="External"/><Relationship Id="rId2" Type="http://schemas.openxmlformats.org/officeDocument/2006/relationships/hyperlink" Target="https://udn.com/news/story/6928/14884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e.isu.edu.tw/site/81201/84" TargetMode="External"/><Relationship Id="rId5" Type="http://schemas.openxmlformats.org/officeDocument/2006/relationships/hyperlink" Target="http://www.management.fju.edu.tw/subweb/3dprinting/" TargetMode="External"/><Relationship Id="rId4" Type="http://schemas.openxmlformats.org/officeDocument/2006/relationships/hyperlink" Target="http://cpd.asia.edu.tw/development-goals/asia3dprintingcenter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jet.tw/job/2df54637ab5c4bfecbd1923aad611d51.html" TargetMode="External"/><Relationship Id="rId2" Type="http://schemas.openxmlformats.org/officeDocument/2006/relationships/hyperlink" Target="https://www.careerjet.tw/job/d16399be3ecc640be48709ed5b039fa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04.com.tw/job/?jobno=482jw" TargetMode="External"/><Relationship Id="rId5" Type="http://schemas.openxmlformats.org/officeDocument/2006/relationships/hyperlink" Target="https://www.104.com.tw/job/?jobno=3l28b" TargetMode="External"/><Relationship Id="rId4" Type="http://schemas.openxmlformats.org/officeDocument/2006/relationships/hyperlink" Target="http://www.yes123.com.tw/admin/job_refer_comp_job_detail2.asp?p_id=46555_80536883&amp;job_id=20140327121154_35704061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720" y="500043"/>
            <a:ext cx="8501122" cy="3500462"/>
          </a:xfrm>
        </p:spPr>
        <p:txBody>
          <a:bodyPr/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高一多元選修課程分享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生活科技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科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dirty="0">
                <a:latin typeface="華康超明體" pitchFamily="49" charset="-120"/>
                <a:ea typeface="華康超明體" pitchFamily="49" charset="-120"/>
              </a:rPr>
              <a:t>創客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任務</a:t>
            </a:r>
            <a:r>
              <a:rPr lang="en-US" altLang="zh-TW" dirty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設計與列印初階課程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466848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</a:rPr>
              <a:t>分享者：陳培文</a:t>
            </a:r>
            <a:endParaRPr lang="en-US" altLang="zh-TW" sz="4400" dirty="0" smtClean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40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</a:rPr>
              <a:t>2017.1.19</a:t>
            </a:r>
            <a:endParaRPr lang="zh-TW" altLang="en-US" sz="440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99806"/>
            <a:ext cx="8280000" cy="368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14582"/>
            <a:ext cx="8280000" cy="155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0000" cy="344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建立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影音教學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-3D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列印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雲端書櫃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自行錄製教學影片</a:t>
            </a:r>
            <a:endParaRPr lang="zh-TW" altLang="en-US" sz="6000" dirty="0">
              <a:solidFill>
                <a:srgbClr val="00B05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8280000" cy="13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網路相關教學影片</a:t>
            </a:r>
            <a:endParaRPr lang="zh-TW" altLang="en-US" sz="6000" dirty="0">
              <a:solidFill>
                <a:srgbClr val="00B05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7968" t="13889" r="3125" b="29166"/>
          <a:stretch>
            <a:fillRect/>
          </a:stretch>
        </p:blipFill>
        <p:spPr bwMode="auto">
          <a:xfrm>
            <a:off x="500034" y="1285860"/>
            <a:ext cx="8280000" cy="33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43446"/>
            <a:ext cx="8280000" cy="172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為什麼不使用網址連結呢？</a:t>
            </a:r>
            <a:endParaRPr lang="zh-TW" altLang="en-US" sz="6000" dirty="0">
              <a:solidFill>
                <a:srgbClr val="00B05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504351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zh-TW" altLang="en-US" sz="3500" dirty="0" smtClean="0">
                <a:latin typeface="華康超明體" pitchFamily="49" charset="-120"/>
                <a:ea typeface="華康超明體" pitchFamily="49" charset="-120"/>
              </a:rPr>
              <a:t>當你用「</a:t>
            </a:r>
            <a:r>
              <a:rPr lang="en-US" altLang="zh-TW" sz="3500" dirty="0" smtClean="0">
                <a:latin typeface="華康超明體" pitchFamily="49" charset="-120"/>
                <a:ea typeface="華康超明體" pitchFamily="49" charset="-120"/>
              </a:rPr>
              <a:t> </a:t>
            </a:r>
            <a:r>
              <a:rPr lang="en-US" altLang="zh-TW" sz="35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http://163.30.123.17/PJETS2/</a:t>
            </a:r>
            <a:r>
              <a:rPr lang="zh-TW" altLang="en-US" sz="3500" dirty="0" smtClean="0">
                <a:latin typeface="華康超明體" pitchFamily="49" charset="-120"/>
                <a:ea typeface="華康超明體" pitchFamily="49" charset="-120"/>
              </a:rPr>
              <a:t>」登入</a:t>
            </a:r>
            <a:r>
              <a:rPr lang="zh-TW" altLang="en-US" sz="35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5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35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化教學平台」</a:t>
            </a:r>
            <a:r>
              <a:rPr lang="zh-TW" altLang="en-US" sz="3500" dirty="0" smtClean="0">
                <a:latin typeface="華康超明體" pitchFamily="49" charset="-120"/>
                <a:ea typeface="華康超明體" pitchFamily="49" charset="-120"/>
              </a:rPr>
              <a:t>時，放在</a:t>
            </a:r>
            <a:r>
              <a:rPr lang="zh-TW" altLang="en-US" sz="35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雲端書櫃</a:t>
            </a:r>
            <a:r>
              <a:rPr lang="zh-TW" altLang="en-US" sz="3500" dirty="0" smtClean="0">
                <a:latin typeface="華康超明體" pitchFamily="49" charset="-120"/>
                <a:ea typeface="華康超明體" pitchFamily="49" charset="-120"/>
              </a:rPr>
              <a:t>的檔案資料，其連結網址如下：</a:t>
            </a:r>
            <a:r>
              <a:rPr lang="en-US" altLang="zh-TW" sz="3500" dirty="0" smtClean="0">
                <a:latin typeface="華康超明體" pitchFamily="49" charset="-120"/>
                <a:ea typeface="華康超明體" pitchFamily="49" charset="-120"/>
              </a:rPr>
              <a:t> </a:t>
            </a:r>
            <a:r>
              <a:rPr lang="en-US" altLang="zh-TW" sz="35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http://163.30.123.17/PJETS2/manager/BCB_Show.aspx?FD=BFiles404&amp;FN=BFiles404.mp4</a:t>
            </a:r>
            <a:r>
              <a:rPr lang="zh-TW" altLang="en-US" sz="3500" dirty="0" smtClean="0">
                <a:latin typeface="華康超明體" pitchFamily="49" charset="-120"/>
                <a:ea typeface="華康超明體" pitchFamily="49" charset="-120"/>
              </a:rPr>
              <a:t>，這時資訊是走校內網路線，就算</a:t>
            </a:r>
            <a:r>
              <a:rPr lang="zh-TW" altLang="en-US" sz="35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對外網路斷線</a:t>
            </a:r>
            <a:r>
              <a:rPr lang="zh-TW" altLang="en-US" sz="3500" dirty="0" smtClean="0">
                <a:latin typeface="華康超明體" pitchFamily="49" charset="-120"/>
                <a:ea typeface="華康超明體" pitchFamily="49" charset="-120"/>
              </a:rPr>
              <a:t>，依然還是可以讀取相關連結資料，而且，開啟的</a:t>
            </a:r>
            <a:r>
              <a:rPr lang="zh-TW" altLang="en-US" sz="35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速度也比較快</a:t>
            </a:r>
            <a:r>
              <a:rPr lang="zh-TW" altLang="en-US" sz="3500" dirty="0" smtClean="0">
                <a:latin typeface="華康超明體" pitchFamily="49" charset="-120"/>
                <a:ea typeface="華康超明體" pitchFamily="49" charset="-120"/>
              </a:rPr>
              <a:t>，不會受到</a:t>
            </a:r>
            <a:r>
              <a:rPr lang="zh-TW" altLang="en-US" sz="35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網路塞車而產生延遲</a:t>
            </a:r>
            <a:r>
              <a:rPr lang="zh-TW" altLang="en-US" sz="35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r>
              <a:rPr lang="en-US" altLang="zh-TW" sz="3500" dirty="0" smtClean="0">
                <a:latin typeface="華康超明體" pitchFamily="49" charset="-120"/>
                <a:ea typeface="華康超明體" pitchFamily="49" charset="-12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課前的準備工作</a:t>
            </a:r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latin typeface="華康超明體" pitchFamily="49" charset="-120"/>
                <a:ea typeface="華康超明體" pitchFamily="49" charset="-120"/>
              </a:rPr>
              <a:t>第二步</a:t>
            </a:r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建構</a:t>
            </a:r>
            <a:r>
              <a:rPr lang="en-US" altLang="zh-TW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化教學平台學習單元內容</a:t>
            </a:r>
            <a:endParaRPr lang="zh-TW" altLang="en-US" sz="10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94" y="71414"/>
            <a:ext cx="9000000" cy="66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9000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化教學平台建置內容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685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一、課程說明、相關資料連結、下載與授課簡報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14554"/>
            <a:ext cx="3357586" cy="44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442913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化教學平台建置內容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二、作業上傳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929618" cy="457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43956" cy="6154758"/>
          </a:xfrm>
        </p:spPr>
        <p:txBody>
          <a:bodyPr>
            <a:normAutofit fontScale="90000"/>
          </a:bodyPr>
          <a:lstStyle/>
          <a:p>
            <a:r>
              <a:rPr lang="zh-TW" altLang="en-US" sz="12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為什麼</a:t>
            </a:r>
            <a:r>
              <a:rPr lang="en-US" altLang="zh-TW" sz="12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2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2000" dirty="0" smtClean="0">
                <a:latin typeface="華康超明體" pitchFamily="49" charset="-120"/>
                <a:ea typeface="華康超明體" pitchFamily="49" charset="-120"/>
              </a:rPr>
              <a:t>我們要學</a:t>
            </a:r>
            <a:r>
              <a:rPr lang="en-US" altLang="zh-TW" sz="12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2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12000" dirty="0" smtClean="0">
                <a:solidFill>
                  <a:srgbClr val="33CC33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12000" dirty="0" smtClean="0">
                <a:solidFill>
                  <a:srgbClr val="33CC33"/>
                </a:solidFill>
                <a:latin typeface="華康超明體" pitchFamily="49" charset="-120"/>
                <a:ea typeface="華康超明體" pitchFamily="49" charset="-120"/>
              </a:rPr>
              <a:t>設計與列印</a:t>
            </a:r>
            <a:endParaRPr lang="zh-TW" altLang="en-US" sz="12000" dirty="0">
              <a:solidFill>
                <a:srgbClr val="33CC33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開始上課囉</a:t>
            </a:r>
            <a:endParaRPr lang="zh-TW" altLang="en-US" sz="10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0001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安排學生座位及筆電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5224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利用影片讓學生了解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列印：</a:t>
            </a:r>
            <a:endParaRPr lang="en-US" altLang="zh-TW" sz="40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  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2" action="ppaction://hlinkfile"/>
              </a:rPr>
              <a:t>這就是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2" action="ppaction://hlinkfile"/>
              </a:rPr>
              <a:t>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2" action="ppaction://hlinkfile"/>
              </a:rPr>
              <a:t>列印</a:t>
            </a:r>
            <a:endParaRPr lang="en-US" altLang="zh-TW" sz="40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透過影片讓學生了解各種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列印的方式：</a:t>
            </a:r>
            <a:endParaRPr lang="en-US" altLang="zh-TW" sz="40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3"/>
              </a:rPr>
              <a:t>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3"/>
              </a:rPr>
              <a:t>列印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3"/>
              </a:rPr>
              <a:t>FDM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3"/>
              </a:rPr>
              <a:t>成型技術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4"/>
              </a:rPr>
              <a:t>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4"/>
              </a:rPr>
              <a:t>列印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4"/>
              </a:rPr>
              <a:t>LOM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4"/>
              </a:rPr>
              <a:t>成型技術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5"/>
              </a:rPr>
              <a:t> 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5"/>
              </a:rPr>
              <a:t>列印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5"/>
              </a:rPr>
              <a:t>DLP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5"/>
              </a:rPr>
              <a:t>成型技術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6"/>
              </a:rPr>
              <a:t>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6"/>
              </a:rPr>
              <a:t>列印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6"/>
              </a:rPr>
              <a:t>SLA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6"/>
              </a:rPr>
              <a:t>成型技術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7"/>
              </a:rPr>
              <a:t>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7"/>
              </a:rPr>
              <a:t>列印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7"/>
              </a:rPr>
              <a:t>3DP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7"/>
              </a:rPr>
              <a:t>成型技術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8"/>
              </a:rPr>
              <a:t>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8"/>
              </a:rPr>
              <a:t>列印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8"/>
              </a:rPr>
              <a:t>SLS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8"/>
              </a:rPr>
              <a:t>成型技術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9"/>
              </a:rPr>
              <a:t> 3D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9"/>
              </a:rPr>
              <a:t>列印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9"/>
              </a:rPr>
              <a:t>SLM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  <a:hlinkClick r:id="rId9"/>
              </a:rPr>
              <a:t>成型技術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透過影片讓學生了解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列印在目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  前生活中的發展：</a:t>
            </a:r>
            <a:endParaRPr lang="en-US" altLang="zh-TW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572560" cy="507209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3" action="ppaction://hlinkfile"/>
              </a:rPr>
              <a:t>第一台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3" action="ppaction://hlinkfile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3" action="ppaction://hlinkfile"/>
              </a:rPr>
              <a:t>列印的汽車</a:t>
            </a:r>
            <a:endParaRPr lang="zh-TW" altLang="en-US" dirty="0" smtClean="0">
              <a:latin typeface="華康超明體" pitchFamily="49" charset="-120"/>
              <a:ea typeface="華康超明體" pitchFamily="49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4" action="ppaction://hlinkfile"/>
              </a:rPr>
              <a:t>模擬肌肉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4" action="ppaction://hlinkfile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4" action="ppaction://hlinkfile"/>
              </a:rPr>
              <a:t>列印！　機器人飛躍發展</a:t>
            </a:r>
            <a:endParaRPr lang="zh-TW" altLang="en-US" dirty="0" smtClean="0">
              <a:latin typeface="華康超明體" pitchFamily="49" charset="-120"/>
              <a:ea typeface="華康超明體" pitchFamily="49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5" action="ppaction://hlinkfile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5" action="ppaction://hlinkfile"/>
              </a:rPr>
              <a:t>列印食物真奇妙 漢堡披薩都能印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6" action="ppaction://hlinkfile"/>
              </a:rPr>
              <a:t>3D 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6" action="ppaction://hlinkfile"/>
              </a:rPr>
              <a:t>列印改變建築設計遊戲規則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7" action="ppaction://hlinkfile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7" action="ppaction://hlinkfile"/>
              </a:rPr>
              <a:t>打印蓋房子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7" action="ppaction://hlinkfile"/>
              </a:rPr>
              <a:t>24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7" action="ppaction://hlinkfile"/>
              </a:rPr>
              <a:t>小時打造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7" action="ppaction://hlinkfile"/>
              </a:rPr>
              <a:t>10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7" action="ppaction://hlinkfile"/>
              </a:rPr>
              <a:t>棟平房</a:t>
            </a:r>
            <a:endParaRPr lang="zh-TW" altLang="en-US" dirty="0" smtClean="0">
              <a:latin typeface="華康超明體" pitchFamily="49" charset="-120"/>
              <a:ea typeface="華康超明體" pitchFamily="49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8" action="ppaction://hlinkfile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8" action="ppaction://hlinkfile"/>
              </a:rPr>
              <a:t>列印美食 太空人可望加菜</a:t>
            </a:r>
            <a:endParaRPr lang="zh-TW" altLang="en-US" dirty="0" smtClean="0">
              <a:latin typeface="華康超明體" pitchFamily="49" charset="-120"/>
              <a:ea typeface="華康超明體" pitchFamily="49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9" action="ppaction://hlinkfile"/>
              </a:rPr>
              <a:t>台生發明兩用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9" action="ppaction://hlinkfile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9" action="ppaction://hlinkfile"/>
              </a:rPr>
              <a:t>列印機一天募得上千萬</a:t>
            </a:r>
            <a:endParaRPr lang="zh-TW" altLang="en-US" dirty="0" smtClean="0">
              <a:latin typeface="華康超明體" pitchFamily="49" charset="-120"/>
              <a:ea typeface="華康超明體" pitchFamily="49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10" action="ppaction://hlinkfile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10" action="ppaction://hlinkfile"/>
              </a:rPr>
              <a:t>列印不夠看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10" action="ppaction://hlinkfile"/>
              </a:rPr>
              <a:t>! “4D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10" action="ppaction://hlinkfile"/>
              </a:rPr>
              <a:t>列印”自動變形組裝</a:t>
            </a:r>
            <a:endParaRPr lang="zh-TW" altLang="en-US" dirty="0" smtClean="0">
              <a:latin typeface="華康超明體" pitchFamily="49" charset="-120"/>
              <a:ea typeface="華康超明體" pitchFamily="49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11" action="ppaction://hlinkfile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11" action="ppaction://hlinkfile"/>
              </a:rPr>
              <a:t>列印這樣玩</a:t>
            </a:r>
            <a:endParaRPr lang="zh-TW" altLang="en-US" dirty="0" smtClean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說明本學期學習目標。</a:t>
            </a:r>
            <a:endParaRPr lang="en-US" altLang="zh-TW" sz="40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1357298"/>
            <a:ext cx="745815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6.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說明本學期作業與成績計算。</a:t>
            </a:r>
            <a:endParaRPr lang="en-US" altLang="zh-TW" sz="40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1285860"/>
            <a:ext cx="664373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教學內容</a:t>
            </a:r>
            <a:r>
              <a:rPr lang="en-US" altLang="zh-TW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規劃與實施</a:t>
            </a:r>
            <a:endParaRPr lang="zh-TW" altLang="en-US" sz="10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一、建模軟體教學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211455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    目前的建模軟體非常多，而使用最廣泛與最容易上手的入門免費建模軟體就是</a:t>
            </a:r>
            <a:r>
              <a:rPr lang="en-US" altLang="zh-TW" sz="3600" dirty="0" err="1" smtClean="0">
                <a:latin typeface="華康超明體" pitchFamily="49" charset="-120"/>
                <a:ea typeface="華康超明體" pitchFamily="49" charset="-120"/>
                <a:hlinkClick r:id="rId2"/>
              </a:rPr>
              <a:t>TinkerCad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https://www.tinkercad.com/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endParaRPr lang="zh-TW" altLang="en-US" sz="36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429000"/>
            <a:ext cx="4572032" cy="30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自製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TinkerCad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教學簡報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14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01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如何申請</a:t>
            </a:r>
            <a:r>
              <a:rPr lang="en-US" altLang="zh-TW" sz="4000" dirty="0" err="1" smtClean="0">
                <a:latin typeface="華康超明體" pitchFamily="49" charset="-120"/>
                <a:ea typeface="華康超明體" pitchFamily="49" charset="-120"/>
                <a:hlinkClick r:id="rId3"/>
              </a:rPr>
              <a:t>Tinkercad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帳號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02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認識</a:t>
            </a:r>
            <a:r>
              <a:rPr lang="en-US" sz="4000" dirty="0" err="1" smtClean="0">
                <a:latin typeface="華康超明體" pitchFamily="49" charset="-120"/>
                <a:ea typeface="華康超明體" pitchFamily="49" charset="-120"/>
                <a:hlinkClick r:id="rId4"/>
              </a:rPr>
              <a:t>Tinkercad</a:t>
            </a:r>
            <a:r>
              <a:rPr lang="en-US" sz="4000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 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網站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sz="40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03NEW_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物件的組合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(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一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)_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加上與減去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04NEW_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物件的組合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(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二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)_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對齊與鏡射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7"/>
              </a:rPr>
              <a:t>05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7"/>
              </a:rPr>
              <a:t>物件旋轉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       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8"/>
              </a:rPr>
              <a:t>06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8"/>
              </a:rPr>
              <a:t>建立新平面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9"/>
              </a:rPr>
              <a:t>07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9"/>
              </a:rPr>
              <a:t>尺規的應用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     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10"/>
              </a:rPr>
              <a:t>08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10"/>
              </a:rPr>
              <a:t>物件匯入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  <a:hlinkClick r:id="rId11"/>
              </a:rPr>
              <a:t>09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  <a:hlinkClick r:id="rId11"/>
              </a:rPr>
              <a:t>匯出模型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課間教學規劃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114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操作教學：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操作簡報教學約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20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分鐘。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操作練習：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設計練習課題，讓學生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  熟練教學內容。並利用這個時間針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  對較不懂的學生給予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個別指導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作業說明：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每一個單元都會設計一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  個作業，要求學生完成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模型檔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的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  設計，並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自己動手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操作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列印機印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  出自己的作業。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一、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列印的四大趨勢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10%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的工業生產將集成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自動化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列印技術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：由具有列印、影像、掃描共能的機器人們來完成自動化生產。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30%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骨科植入物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是在醫院內部或就近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列印的。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列印技術的應用將使新產品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推出市場的時間縮短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25%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75%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的製造企業將使用</a:t>
            </a: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列印的工具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1472" y="6072206"/>
            <a:ext cx="8032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超明體" pitchFamily="49" charset="-120"/>
                <a:ea typeface="華康超明體" pitchFamily="49" charset="-120"/>
              </a:rPr>
              <a:t>資料來源：</a:t>
            </a:r>
            <a:r>
              <a:rPr lang="en-US" altLang="zh-TW" sz="24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https://kknews.cc/zh-tw/tech/qelvrq8.html</a:t>
            </a:r>
            <a:endParaRPr lang="zh-TW" altLang="en-US" sz="2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二、切片軟體教學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35719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    目前的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列印機都有自己的切片軟體，目前使用的是閃鑄科技公司所提供的切片軟體</a:t>
            </a:r>
            <a:r>
              <a:rPr lang="en-US" altLang="zh-TW" sz="3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FlashPrint.EXE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來製作模型列印的切片程式。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自編教學簡報：</a:t>
            </a:r>
            <a:r>
              <a:rPr lang="en-US" sz="3600" dirty="0" err="1" smtClean="0">
                <a:latin typeface="華康超明體" pitchFamily="49" charset="-120"/>
                <a:ea typeface="華康超明體" pitchFamily="49" charset="-120"/>
                <a:hlinkClick r:id="rId2"/>
              </a:rPr>
              <a:t>FlashPrint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切片軟體操作說明</a:t>
            </a:r>
            <a:endParaRPr lang="zh-TW" altLang="en-US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endParaRPr lang="zh-TW" altLang="en-US" sz="36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572008"/>
            <a:ext cx="1643074" cy="153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142844" y="6215082"/>
            <a:ext cx="890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軟體下載網址</a:t>
            </a:r>
            <a:r>
              <a:rPr lang="en-US" altLang="zh-TW" sz="2000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http://www.sz3dp.com/index.php?ac=article&amp;at=list&amp;tid=38</a:t>
            </a:r>
            <a:endParaRPr lang="zh-TW" altLang="en-US" sz="2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371088"/>
            <a:ext cx="2786082" cy="19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切片軟體其他功能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在教學上的應用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2357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36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1.2D</a:t>
            </a:r>
            <a:r>
              <a:rPr lang="zh-TW" altLang="en-US" sz="36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轉</a:t>
            </a:r>
            <a:r>
              <a:rPr lang="en-US" altLang="zh-TW" sz="36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6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：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可將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照片轉換成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立體模型、圓筒狀模型、筆筒及燈罩等功能。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利用</a:t>
            </a:r>
            <a:r>
              <a:rPr lang="zh-TW" altLang="en-US" sz="36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切割功能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將網路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圖片轉換成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模型後切取要運用的模型切片。</a:t>
            </a:r>
            <a:endParaRPr lang="zh-TW" altLang="en-US" sz="36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196" name="Picture 4" descr="https://images.gamme.com.tw/news2/2015/29/63/p56ZoqOalaW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2214578" cy="2180129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00570"/>
            <a:ext cx="10715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572008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572008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三、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印表機使用教學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    目前的生活科技教室共有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6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台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FDM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的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印表機，為了讓學生能確實學會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印表機的操作，除了自行錄製</a:t>
            </a:r>
            <a:r>
              <a:rPr lang="zh-TW" altLang="en-US" sz="36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操作教學影片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，更要求學生必須</a:t>
            </a:r>
            <a:r>
              <a:rPr lang="zh-TW" altLang="en-US" sz="3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自行操作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作品印製。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自製教學影片：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認識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3</a:t>
            </a:r>
            <a:r>
              <a:rPr lang="en-US" sz="36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印表機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如何列印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3</a:t>
            </a:r>
            <a:r>
              <a:rPr lang="en-US" sz="36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模型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拆下列印完成的模型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如何更換列印材料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噴嘴與平台預熱操作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7"/>
              </a:rPr>
              <a:t>如何掛上金屬環扣</a:t>
            </a:r>
            <a:endParaRPr lang="zh-TW" altLang="en-US" sz="36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教學內容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1/2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06" y="1600200"/>
            <a:ext cx="892971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課程介紹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認識</a:t>
            </a:r>
            <a:r>
              <a:rPr lang="en-US" altLang="zh-TW" sz="4000" dirty="0" err="1" smtClean="0">
                <a:latin typeface="華康超明體" pitchFamily="49" charset="-120"/>
                <a:ea typeface="華康超明體" pitchFamily="49" charset="-120"/>
              </a:rPr>
              <a:t>Tinkercsd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網站建模軟體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操作技巧一：加上與減去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如何列印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作品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--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模型的匯出與列印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操作技巧二：對齊與鏡射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6.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操作技巧三：物件旋轉、新平面與尺規應用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教學內容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2/2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7.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超作技巧四：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檔的製作與應用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8.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操作技巧五：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檔的製作與應用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9.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雙色鑰匙圈製作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10.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主題創作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--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手機架設計</a:t>
            </a:r>
            <a:endParaRPr lang="en-US" altLang="zh-TW" sz="40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11.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創意作品報告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口頭報告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學生的作業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26" y="1428736"/>
            <a:ext cx="878687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名牌鑰匙圈設計與列印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創意車牌鑰匙圈設計與列印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雙色鑰匙圈設計與列印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創意鑰匙圈設計與列印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使用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製作雙色鑰匙圈設計與列印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6.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手機架設計設計與列印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7.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創意設計報告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口頭報告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在</a:t>
            </a: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教學</a:t>
            </a:r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上</a:t>
            </a:r>
            <a:r>
              <a:rPr lang="en-US" altLang="zh-TW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的問題</a:t>
            </a:r>
            <a:endParaRPr lang="zh-TW" altLang="en-US" sz="10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一、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學生沒辦法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準時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進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   到教室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二、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學生缺乏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列印時間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三、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學生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不習慣思考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   總是希望老師提供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   解答與創意。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在</a:t>
            </a: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學習</a:t>
            </a:r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上</a:t>
            </a:r>
            <a:r>
              <a:rPr lang="en-US" altLang="zh-TW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的問題</a:t>
            </a:r>
            <a:endParaRPr lang="zh-TW" altLang="en-US" sz="10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一、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學生沒「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時間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」練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   習操作技巧。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二、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學生對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作業完成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的要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   求不夠積極。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三、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學生認為「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選修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」課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   應該是一門輕鬆且容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   易的課。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二、大學相關科系的開設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28641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列印有助就業 大學秒殺熱門課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列印實驗室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- 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長庚大學機械工程學系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u="sng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3D</a:t>
            </a:r>
            <a:r>
              <a:rPr lang="zh-TW" altLang="en-US" u="sng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列印中心亞洲大學創意商品設計學系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列印設計與應用學分學程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| 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輔仁大學管理學院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altLang="zh-TW" u="sng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3D</a:t>
            </a:r>
            <a:r>
              <a:rPr lang="zh-TW" altLang="en-US" u="sng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列印整合技術學程</a:t>
            </a:r>
            <a:r>
              <a:rPr lang="en-US" altLang="zh-TW" u="sng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- </a:t>
            </a:r>
            <a:r>
              <a:rPr lang="zh-TW" altLang="en-US" u="sng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義守大學</a:t>
            </a:r>
            <a:endParaRPr lang="en-US" altLang="zh-TW" u="sng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7"/>
              </a:rPr>
              <a:t>國立臺灣科技大學工程學院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7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7"/>
              </a:rPr>
              <a:t>列印科技學程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7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hlinkClick r:id="rId7"/>
              </a:rPr>
              <a:t>研究所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7"/>
              </a:rPr>
              <a:t>)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其他相關學系：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機械工程系、電機電子工程系、材料工程系、設計系、工業設計系、商品設計系、藝術商業設計系</a:t>
            </a:r>
          </a:p>
          <a:p>
            <a:pPr marL="514350" indent="-514350">
              <a:buAutoNum type="arabicPeriod"/>
            </a:pP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</a:bodyPr>
          <a:lstStyle/>
          <a:p>
            <a:r>
              <a:rPr lang="zh-TW" altLang="en-US" sz="5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學生創意設計作品口頭報告</a:t>
            </a:r>
            <a:endParaRPr lang="zh-TW" altLang="en-US" sz="56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5719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5719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學生的期末心得分享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14353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  起</a:t>
            </a: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初選</a:t>
            </a:r>
            <a:r>
              <a:rPr lang="en-US" altLang="zh-TW" sz="2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列印的時候，是因為常看到電視上的新聞提及，因為這是新科技，所以我一直覺得好奇及感到有趣，想學習，讓自己不落伍，原本想說會不會很難進，抱著沒什麼希望的心情，填選這個為第一志願，嗯</a:t>
            </a:r>
            <a:r>
              <a:rPr lang="en-US" altLang="zh-TW" sz="2000" dirty="0" smtClean="0">
                <a:latin typeface="華康超明體" pitchFamily="49" charset="-120"/>
                <a:ea typeface="華康超明體" pitchFamily="49" charset="-120"/>
              </a:rPr>
              <a:t>...</a:t>
            </a: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當初因為是剛開學，也不知道哪個老師最會當人，後來知道是最容易被當掉的生科老師時，我很緊張，想說會不會我之後生科被當掉，然後多元選修也被當掉？我內心忐忑不安。</a:t>
            </a:r>
            <a:b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  剛</a:t>
            </a: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上課時，我真的覺得好難好麻煩，不但因為剛學全新的東西很不上手，也是因為家裡沒電腦，也沒網路，讓我很是頭痛，怕自己進度落後其他人，所以我每次去媽媽家的時候都在忙這一個，不過也是因為自己不喜歡拖著事，以及怕自己落後，所以我都還蠻準時交作業的</a:t>
            </a:r>
            <a:r>
              <a:rPr lang="en-US" altLang="zh-TW" sz="20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en-US" altLang="zh-TW" sz="2000" dirty="0" err="1" smtClean="0"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en-US" altLang="zh-TW" sz="2000" dirty="0" smtClean="0">
                <a:latin typeface="華康超明體" pitchFamily="49" charset="-120"/>
                <a:ea typeface="華康超明體" pitchFamily="49" charset="-120"/>
              </a:rPr>
              <a:t>.</a:t>
            </a: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和照片</a:t>
            </a:r>
            <a:r>
              <a:rPr lang="en-US" altLang="zh-TW" sz="20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，當慢慢熟悉如何操作後，老師又加了其他難的東西進去，啊啊好崩潰啊，不過也只能不斷學習了。我最喜歡的一個是，在網路上抓圖，然後文字和圖轉檔，後來補底做出來的，真的很棒，不過補底很辛苦就是了，不過因為能找自己想要的圖，所以我最喜歡這一個。不過解決問題的方法設計，是讓我覺得最困難的，想了很多但都不行很難過啊。</a:t>
            </a:r>
            <a:b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  到了</a:t>
            </a: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學期的尾聲，也是多元選修要結束的時候了，謝謝老師教的</a:t>
            </a:r>
            <a:r>
              <a:rPr lang="en-US" altLang="zh-TW" sz="2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>列印，我真的學到了很多東西，老師也在我呆滯不知道怎麼做的時候提供了很多解決方法，但更多的時候是叫我們自己想出啊，老師只給提示，哈哈，學期要結束了，謝謝老師囉！</a:t>
            </a:r>
            <a:b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zh-TW" altLang="en-US" sz="2000" dirty="0" smtClean="0">
                <a:latin typeface="華康超明體" pitchFamily="49" charset="-120"/>
                <a:ea typeface="華康超明體" pitchFamily="49" charset="-120"/>
              </a:rPr>
            </a:br>
            <a:endParaRPr lang="zh-TW" altLang="en-US" sz="2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學生作品欣賞</a:t>
            </a:r>
            <a:endParaRPr lang="zh-TW" altLang="en-US" sz="10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多選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名牌鑰匙圈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" name="圖片 2" descr="10110_20170926_22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500174"/>
            <a:ext cx="4485440" cy="2000264"/>
          </a:xfrm>
          <a:prstGeom prst="rect">
            <a:avLst/>
          </a:prstGeom>
        </p:spPr>
      </p:pic>
      <p:pic>
        <p:nvPicPr>
          <p:cNvPr id="4" name="圖片 3" descr="10608_20170924_15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282" y="1500174"/>
            <a:ext cx="4000560" cy="2032030"/>
          </a:xfrm>
          <a:prstGeom prst="rect">
            <a:avLst/>
          </a:prstGeom>
        </p:spPr>
      </p:pic>
      <p:pic>
        <p:nvPicPr>
          <p:cNvPr id="5" name="圖片 4" descr="10901_20171025_16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0942" y="3714752"/>
            <a:ext cx="5012846" cy="2786082"/>
          </a:xfrm>
          <a:prstGeom prst="rect">
            <a:avLst/>
          </a:prstGeom>
        </p:spPr>
      </p:pic>
      <p:pic>
        <p:nvPicPr>
          <p:cNvPr id="6" name="圖片 5" descr="11121_20171124_123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494175" y="3506297"/>
            <a:ext cx="286923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多選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創意車牌鑰匙圈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7" name="圖片 6" descr="10608_20170930_20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428736"/>
            <a:ext cx="4005088" cy="2214578"/>
          </a:xfrm>
          <a:prstGeom prst="rect">
            <a:avLst/>
          </a:prstGeom>
        </p:spPr>
      </p:pic>
      <p:pic>
        <p:nvPicPr>
          <p:cNvPr id="8" name="圖片 7" descr="10623_20171029_20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1428736"/>
            <a:ext cx="3859957" cy="2286016"/>
          </a:xfrm>
          <a:prstGeom prst="rect">
            <a:avLst/>
          </a:prstGeom>
        </p:spPr>
      </p:pic>
      <p:pic>
        <p:nvPicPr>
          <p:cNvPr id="9" name="圖片 8" descr="11135_20171001_17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14480" y="3714752"/>
            <a:ext cx="6357982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多選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雙色鑰匙圈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6" name="圖片 5" descr="10110_20171231_2358.jpg"/>
          <p:cNvPicPr>
            <a:picLocks noChangeAspect="1"/>
          </p:cNvPicPr>
          <p:nvPr/>
        </p:nvPicPr>
        <p:blipFill>
          <a:blip r:embed="rId2"/>
          <a:srcRect l="12500" t="27734" r="15625" b="17187"/>
          <a:stretch>
            <a:fillRect/>
          </a:stretch>
        </p:blipFill>
        <p:spPr>
          <a:xfrm>
            <a:off x="3071802" y="1357298"/>
            <a:ext cx="2796722" cy="2857520"/>
          </a:xfrm>
          <a:prstGeom prst="rect">
            <a:avLst/>
          </a:prstGeom>
        </p:spPr>
      </p:pic>
      <p:pic>
        <p:nvPicPr>
          <p:cNvPr id="10" name="圖片 9" descr="10328_20171101_21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3665144"/>
            <a:ext cx="3375995" cy="2907128"/>
          </a:xfrm>
          <a:prstGeom prst="rect">
            <a:avLst/>
          </a:prstGeom>
        </p:spPr>
      </p:pic>
      <p:pic>
        <p:nvPicPr>
          <p:cNvPr id="11" name="圖片 10" descr="11121_20171123_15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-119397" y="2905423"/>
            <a:ext cx="3759111" cy="294887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多選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創意鑰匙圈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" name="圖片 7" descr="10412_20171018_23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428736"/>
            <a:ext cx="3786214" cy="2893070"/>
          </a:xfrm>
          <a:prstGeom prst="rect">
            <a:avLst/>
          </a:prstGeom>
        </p:spPr>
      </p:pic>
      <p:pic>
        <p:nvPicPr>
          <p:cNvPr id="9" name="圖片 8" descr="10514_20171026_08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5358100" y="1499892"/>
            <a:ext cx="3499607" cy="3357295"/>
          </a:xfrm>
          <a:prstGeom prst="rect">
            <a:avLst/>
          </a:prstGeom>
        </p:spPr>
      </p:pic>
      <p:pic>
        <p:nvPicPr>
          <p:cNvPr id="12" name="圖片 11" descr="10901_20171018_16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2285984" y="3214686"/>
            <a:ext cx="2571768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多選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創意鑰匙圈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" name="圖片 7" descr="10412_20171018_23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428736"/>
            <a:ext cx="3786214" cy="2893070"/>
          </a:xfrm>
          <a:prstGeom prst="rect">
            <a:avLst/>
          </a:prstGeom>
        </p:spPr>
      </p:pic>
      <p:pic>
        <p:nvPicPr>
          <p:cNvPr id="9" name="圖片 8" descr="10514_20171026_08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5358100" y="1499892"/>
            <a:ext cx="3499607" cy="3357295"/>
          </a:xfrm>
          <a:prstGeom prst="rect">
            <a:avLst/>
          </a:prstGeom>
        </p:spPr>
      </p:pic>
      <p:pic>
        <p:nvPicPr>
          <p:cNvPr id="12" name="圖片 11" descr="10901_20171018_16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2285984" y="3214686"/>
            <a:ext cx="2571768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多選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手機架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" name="圖片 9" descr="10901_20171122_15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428736"/>
            <a:ext cx="6786610" cy="4929222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5429256" y="5572140"/>
            <a:ext cx="350046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組合式溜滑梯雙面手機架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多選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手機架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1" name="圖片 10" descr="11121_20171231_19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009953" y="1847511"/>
            <a:ext cx="4857784" cy="402023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143636" y="2786058"/>
            <a:ext cx="2214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具有可調整角度功能的手機架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三、未來的就業市場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列印研發工程師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(107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年初級、中級能力鑑定證照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</a:t>
            </a:r>
            <a:r>
              <a:rPr lang="en-US" sz="3600" dirty="0" smtClean="0">
                <a:latin typeface="華康超明體" pitchFamily="49" charset="-120"/>
                <a:ea typeface="華康超明體" pitchFamily="49" charset="-120"/>
              </a:rPr>
              <a:t>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列印建模工程師 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機構工程師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列印繪圖工程師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列印業務工程師</a:t>
            </a:r>
            <a:endParaRPr lang="en-US" altLang="zh-TW" sz="3600" u="sng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  <a:hlinkClick r:id="rId6"/>
              </a:rPr>
              <a:t>列印技術員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多選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手機架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7" name="圖片 6" descr="10608_20171231_21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500174"/>
            <a:ext cx="4286280" cy="51435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500694" y="3357562"/>
            <a:ext cx="3071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具有相框功能的手機架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0328_20171230_2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642918"/>
            <a:ext cx="6057569" cy="59588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2857520" cy="243998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多選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b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手機架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7158" y="3714752"/>
            <a:ext cx="2214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具有可調整角度功能的手機架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高一普通班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名牌鑰匙圈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圖片 3" descr="10818_20171103_21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714488"/>
            <a:ext cx="3600000" cy="1490635"/>
          </a:xfrm>
          <a:prstGeom prst="rect">
            <a:avLst/>
          </a:prstGeom>
        </p:spPr>
      </p:pic>
      <p:pic>
        <p:nvPicPr>
          <p:cNvPr id="5" name="圖片 4" descr="10819_20171102_20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3357562"/>
            <a:ext cx="3600000" cy="1575011"/>
          </a:xfrm>
          <a:prstGeom prst="rect">
            <a:avLst/>
          </a:prstGeom>
        </p:spPr>
      </p:pic>
      <p:pic>
        <p:nvPicPr>
          <p:cNvPr id="6" name="圖片 5" descr="10821_20171107_23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86776" y="1785926"/>
            <a:ext cx="3600000" cy="1317073"/>
          </a:xfrm>
          <a:prstGeom prst="rect">
            <a:avLst/>
          </a:prstGeom>
        </p:spPr>
      </p:pic>
      <p:pic>
        <p:nvPicPr>
          <p:cNvPr id="8" name="圖片 7" descr="10822_20171105_192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1472" y="5143512"/>
            <a:ext cx="3600000" cy="1427495"/>
          </a:xfrm>
          <a:prstGeom prst="rect">
            <a:avLst/>
          </a:prstGeom>
        </p:spPr>
      </p:pic>
      <p:pic>
        <p:nvPicPr>
          <p:cNvPr id="9" name="圖片 8" descr="10901_20171023_100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72000" y="3286124"/>
            <a:ext cx="3857058" cy="1643074"/>
          </a:xfrm>
          <a:prstGeom prst="rect">
            <a:avLst/>
          </a:prstGeom>
        </p:spPr>
      </p:pic>
      <p:pic>
        <p:nvPicPr>
          <p:cNvPr id="10" name="圖片 9" descr="10911_20171030_114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686776" y="5000636"/>
            <a:ext cx="3600000" cy="171428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315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體育班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-3D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作品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圖片 3" descr="31501_20171215_0838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00430" y="1714488"/>
            <a:ext cx="2662080" cy="3143248"/>
          </a:xfrm>
          <a:prstGeom prst="rect">
            <a:avLst/>
          </a:prstGeom>
        </p:spPr>
      </p:pic>
      <p:pic>
        <p:nvPicPr>
          <p:cNvPr id="13" name="圖片 12" descr="31512_20171228_1022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2927390" cy="1952188"/>
          </a:xfrm>
          <a:prstGeom prst="rect">
            <a:avLst/>
          </a:prstGeom>
        </p:spPr>
      </p:pic>
      <p:pic>
        <p:nvPicPr>
          <p:cNvPr id="14" name="圖片 13" descr="31516_20171222_09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596" y="3448002"/>
            <a:ext cx="2928958" cy="1668438"/>
          </a:xfrm>
          <a:prstGeom prst="rect">
            <a:avLst/>
          </a:prstGeom>
        </p:spPr>
      </p:pic>
      <p:pic>
        <p:nvPicPr>
          <p:cNvPr id="16" name="圖片 15" descr="31519_20171215_08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6795495" y="1562695"/>
            <a:ext cx="1696642" cy="2714608"/>
          </a:xfrm>
          <a:prstGeom prst="rect">
            <a:avLst/>
          </a:prstGeom>
        </p:spPr>
      </p:pic>
      <p:pic>
        <p:nvPicPr>
          <p:cNvPr id="17" name="圖片 16" descr="31526_20171124_1004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28596" y="5214950"/>
            <a:ext cx="2911639" cy="1294546"/>
          </a:xfrm>
          <a:prstGeom prst="rect">
            <a:avLst/>
          </a:prstGeom>
        </p:spPr>
      </p:pic>
      <p:pic>
        <p:nvPicPr>
          <p:cNvPr id="18" name="圖片 17" descr="31526_20171124_1005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571868" y="5072074"/>
            <a:ext cx="2728809" cy="1515765"/>
          </a:xfrm>
          <a:prstGeom prst="rect">
            <a:avLst/>
          </a:prstGeom>
        </p:spPr>
      </p:pic>
      <p:pic>
        <p:nvPicPr>
          <p:cNvPr id="19" name="圖片 18" descr="31526_20171222_083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357950" y="4214818"/>
            <a:ext cx="2643206" cy="234953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316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棒球班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-3D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作品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" name="圖片 9" descr="31602_20171221_15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86116" y="5072074"/>
            <a:ext cx="2857520" cy="1585042"/>
          </a:xfrm>
          <a:prstGeom prst="rect">
            <a:avLst/>
          </a:prstGeom>
        </p:spPr>
      </p:pic>
      <p:pic>
        <p:nvPicPr>
          <p:cNvPr id="11" name="圖片 10" descr="31610_20171123_15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357298"/>
            <a:ext cx="4214810" cy="1811636"/>
          </a:xfrm>
          <a:prstGeom prst="rect">
            <a:avLst/>
          </a:prstGeom>
        </p:spPr>
      </p:pic>
      <p:pic>
        <p:nvPicPr>
          <p:cNvPr id="12" name="圖片 11" descr="31611_20171019_15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35" y="1357298"/>
            <a:ext cx="3786214" cy="1773729"/>
          </a:xfrm>
          <a:prstGeom prst="rect">
            <a:avLst/>
          </a:prstGeom>
        </p:spPr>
      </p:pic>
      <p:pic>
        <p:nvPicPr>
          <p:cNvPr id="15" name="圖片 14" descr="31613_20171228_15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3500438"/>
            <a:ext cx="2928958" cy="2928958"/>
          </a:xfrm>
          <a:prstGeom prst="rect">
            <a:avLst/>
          </a:prstGeom>
        </p:spPr>
      </p:pic>
      <p:pic>
        <p:nvPicPr>
          <p:cNvPr id="20" name="圖片 19" descr="31617_20171109_151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286116" y="3214686"/>
            <a:ext cx="2899542" cy="1680417"/>
          </a:xfrm>
          <a:prstGeom prst="rect">
            <a:avLst/>
          </a:prstGeom>
        </p:spPr>
      </p:pic>
      <p:pic>
        <p:nvPicPr>
          <p:cNvPr id="21" name="圖片 20" descr="31617_20171228_152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57950" y="3357562"/>
            <a:ext cx="2571768" cy="306162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zh-TW" altLang="en-US" sz="12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報告結束</a:t>
            </a:r>
            <a:r>
              <a:rPr lang="en-US" altLang="zh-TW" sz="12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2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2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謝謝聆聽</a:t>
            </a:r>
            <a:endParaRPr lang="zh-TW" altLang="en-US" sz="12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43956" cy="6154758"/>
          </a:xfrm>
        </p:spPr>
        <p:txBody>
          <a:bodyPr>
            <a:normAutofit/>
          </a:bodyPr>
          <a:lstStyle/>
          <a:p>
            <a:r>
              <a:rPr lang="zh-TW" altLang="en-US" sz="108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如何完成</a:t>
            </a:r>
            <a:r>
              <a:rPr lang="en-US" altLang="zh-TW" sz="108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8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10800" dirty="0" smtClean="0">
                <a:solidFill>
                  <a:srgbClr val="33CC33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10800" dirty="0" smtClean="0">
                <a:solidFill>
                  <a:srgbClr val="33CC33"/>
                </a:solidFill>
                <a:latin typeface="華康超明體" pitchFamily="49" charset="-120"/>
                <a:ea typeface="華康超明體" pitchFamily="49" charset="-120"/>
              </a:rPr>
              <a:t>設計與列印</a:t>
            </a:r>
            <a:endParaRPr lang="zh-TW" altLang="en-US" sz="10800" dirty="0">
              <a:solidFill>
                <a:srgbClr val="33CC33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３Ｄ列印基本程序圖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None/>
            </a:pPr>
            <a:endParaRPr lang="zh-TW" altLang="en-US" sz="3600" dirty="0">
              <a:latin typeface="華康超明體" pitchFamily="49" charset="-120"/>
              <a:ea typeface="華康超明體" pitchFamily="49" charset="-120"/>
            </a:endParaRPr>
          </a:p>
          <a:p>
            <a:pPr marL="514350" indent="-514350">
              <a:buAutoNum type="arabicPeriod"/>
            </a:pPr>
            <a:endParaRPr lang="zh-TW" altLang="en-US" sz="36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 descr="https://userscontent2.emaze.com/images/d5bbb49e-60fc-4107-9fb4-160ba0f28594/aa9f1175-e55f-4174-8720-71ced313c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84617" cy="471490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428596" y="6215082"/>
            <a:ext cx="8119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超明體" pitchFamily="49" charset="-120"/>
                <a:ea typeface="華康超明體" pitchFamily="49" charset="-120"/>
              </a:rPr>
              <a:t>圖片來源：</a:t>
            </a:r>
            <a:r>
              <a:rPr lang="en-US" altLang="zh-TW" sz="2400" dirty="0" smtClean="0">
                <a:latin typeface="華康超明體" pitchFamily="49" charset="-120"/>
                <a:ea typeface="華康超明體" pitchFamily="49" charset="-120"/>
              </a:rPr>
              <a:t>https://www.emaze.com/@AIQLIWLR/</a:t>
            </a:r>
            <a:r>
              <a:rPr lang="zh-TW" altLang="en-US" sz="2400" dirty="0" smtClean="0">
                <a:latin typeface="華康超明體" pitchFamily="49" charset="-120"/>
                <a:ea typeface="華康超明體" pitchFamily="49" charset="-120"/>
              </a:rPr>
              <a:t>３Ｄ印表機</a:t>
            </a:r>
            <a:endParaRPr lang="zh-TW" altLang="en-US" sz="2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課前的準備工作</a:t>
            </a:r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latin typeface="華康超明體" pitchFamily="49" charset="-120"/>
                <a:ea typeface="華康超明體" pitchFamily="49" charset="-120"/>
              </a:rPr>
              <a:t>第一步</a:t>
            </a:r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建構</a:t>
            </a:r>
            <a:r>
              <a:rPr lang="en-US" altLang="zh-TW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化教學平台雲端書櫃</a:t>
            </a:r>
            <a:endParaRPr lang="zh-TW" altLang="en-US" sz="10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建立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設計與列印教學簡報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」雲端書櫃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8280000" cy="385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1257</Words>
  <Application>Microsoft Office PowerPoint</Application>
  <PresentationFormat>如螢幕大小 (4:3)</PresentationFormat>
  <Paragraphs>133</Paragraphs>
  <Slides>55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Office 佈景主題</vt:lpstr>
      <vt:lpstr>高一多元選修課程分享  生活科技科 創客任務-3D設計與列印初階課程</vt:lpstr>
      <vt:lpstr>為什麼 我們要學 3D設計與列印</vt:lpstr>
      <vt:lpstr>一、3D列印的四大趨勢</vt:lpstr>
      <vt:lpstr>二、大學相關科系的開設</vt:lpstr>
      <vt:lpstr>三、未來的就業市場</vt:lpstr>
      <vt:lpstr>如何完成 3D設計與列印</vt:lpstr>
      <vt:lpstr>３Ｄ列印基本程序圖</vt:lpstr>
      <vt:lpstr>課前的準備工作 第一步 建構E化教學平台雲端書櫃</vt:lpstr>
      <vt:lpstr>建立 「3D設計與列印教學簡報」雲端書櫃</vt:lpstr>
      <vt:lpstr>投影片 10</vt:lpstr>
      <vt:lpstr>投影片 11</vt:lpstr>
      <vt:lpstr>建立 「影音教學-3D列印」 雲端書櫃 自行錄製教學影片</vt:lpstr>
      <vt:lpstr>網路相關教學影片</vt:lpstr>
      <vt:lpstr>為什麼不使用網址連結呢？</vt:lpstr>
      <vt:lpstr>課前的準備工作 第二步 建構E化教學平台學習單元內容</vt:lpstr>
      <vt:lpstr>投影片 16</vt:lpstr>
      <vt:lpstr>投影片 17</vt:lpstr>
      <vt:lpstr>E化教學平台建置內容</vt:lpstr>
      <vt:lpstr>E化教學平台建置內容</vt:lpstr>
      <vt:lpstr>開始上課囉</vt:lpstr>
      <vt:lpstr>投影片 21</vt:lpstr>
      <vt:lpstr>投影片 22</vt:lpstr>
      <vt:lpstr>4.透過影片讓學生了解3D列印在目   前生活中的發展：</vt:lpstr>
      <vt:lpstr>投影片 24</vt:lpstr>
      <vt:lpstr>投影片 25</vt:lpstr>
      <vt:lpstr>教學內容 規劃與實施</vt:lpstr>
      <vt:lpstr>一、建模軟體教學</vt:lpstr>
      <vt:lpstr>自製TinkerCad教學簡報</vt:lpstr>
      <vt:lpstr>課間教學規劃</vt:lpstr>
      <vt:lpstr>二、切片軟體教學</vt:lpstr>
      <vt:lpstr>切片軟體其他功能 在教學上的應用</vt:lpstr>
      <vt:lpstr>三、3D印表機使用教學</vt:lpstr>
      <vt:lpstr>教學內容1/2</vt:lpstr>
      <vt:lpstr>教學內容2/2</vt:lpstr>
      <vt:lpstr>學生的作業</vt:lpstr>
      <vt:lpstr>在教學上 的問題</vt:lpstr>
      <vt:lpstr>一、學生沒辦法準時進     到教室 二、學生缺乏列印時間 三、學生不習慣思考，     總是希望老師提供     解答與創意。</vt:lpstr>
      <vt:lpstr>在學習上 的問題</vt:lpstr>
      <vt:lpstr>一、學生沒「時間」練     習操作技巧。 二、學生對作業完成的要     求不夠積極。 三、學生認為「選修」課     應該是一門輕鬆且容     易的課。</vt:lpstr>
      <vt:lpstr>學生創意設計作品口頭報告</vt:lpstr>
      <vt:lpstr>學生的期末心得分享</vt:lpstr>
      <vt:lpstr>學生作品欣賞</vt:lpstr>
      <vt:lpstr>多選-名牌鑰匙圈</vt:lpstr>
      <vt:lpstr>多選-創意車牌鑰匙圈</vt:lpstr>
      <vt:lpstr>多選-雙色鑰匙圈</vt:lpstr>
      <vt:lpstr>多選-創意鑰匙圈</vt:lpstr>
      <vt:lpstr>多選-創意鑰匙圈</vt:lpstr>
      <vt:lpstr>多選-手機架</vt:lpstr>
      <vt:lpstr>多選-手機架</vt:lpstr>
      <vt:lpstr>多選-手機架</vt:lpstr>
      <vt:lpstr>多選- 手機架</vt:lpstr>
      <vt:lpstr>高一普通班-名牌鑰匙圈</vt:lpstr>
      <vt:lpstr>315體育班-3D作品</vt:lpstr>
      <vt:lpstr>316棒球班-3D作品</vt:lpstr>
      <vt:lpstr>報告結束 謝謝聆聽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高一多元選修課程分享  生活科技科 創客任務-3D設計與列印初階課程</dc:title>
  <dc:creator>ASUS</dc:creator>
  <cp:lastModifiedBy>USER</cp:lastModifiedBy>
  <cp:revision>24</cp:revision>
  <dcterms:created xsi:type="dcterms:W3CDTF">2017-12-26T11:34:08Z</dcterms:created>
  <dcterms:modified xsi:type="dcterms:W3CDTF">2018-01-18T03:01:25Z</dcterms:modified>
</cp:coreProperties>
</file>