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  <p:sldId id="259" r:id="rId9"/>
    <p:sldId id="265" r:id="rId10"/>
    <p:sldId id="266" r:id="rId11"/>
    <p:sldId id="267" r:id="rId12"/>
    <p:sldId id="268" r:id="rId13"/>
    <p:sldId id="269" r:id="rId14"/>
    <p:sldId id="270" r:id="rId15"/>
    <p:sldId id="272" r:id="rId16"/>
    <p:sldId id="271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1227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64796-3692-4D41-A59D-3A87B50ED77C}" type="datetimeFigureOut">
              <a:rPr lang="zh-TW" altLang="en-US" smtClean="0"/>
              <a:pPr/>
              <a:t>2017/7/2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B05C4-3040-4EED-A1BF-34716364012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64796-3692-4D41-A59D-3A87B50ED77C}" type="datetimeFigureOut">
              <a:rPr lang="zh-TW" altLang="en-US" smtClean="0"/>
              <a:pPr/>
              <a:t>2017/7/2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B05C4-3040-4EED-A1BF-34716364012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64796-3692-4D41-A59D-3A87B50ED77C}" type="datetimeFigureOut">
              <a:rPr lang="zh-TW" altLang="en-US" smtClean="0"/>
              <a:pPr/>
              <a:t>2017/7/2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B05C4-3040-4EED-A1BF-34716364012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64796-3692-4D41-A59D-3A87B50ED77C}" type="datetimeFigureOut">
              <a:rPr lang="zh-TW" altLang="en-US" smtClean="0"/>
              <a:pPr/>
              <a:t>2017/7/2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B05C4-3040-4EED-A1BF-34716364012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64796-3692-4D41-A59D-3A87B50ED77C}" type="datetimeFigureOut">
              <a:rPr lang="zh-TW" altLang="en-US" smtClean="0"/>
              <a:pPr/>
              <a:t>2017/7/2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B05C4-3040-4EED-A1BF-34716364012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64796-3692-4D41-A59D-3A87B50ED77C}" type="datetimeFigureOut">
              <a:rPr lang="zh-TW" altLang="en-US" smtClean="0"/>
              <a:pPr/>
              <a:t>2017/7/2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B05C4-3040-4EED-A1BF-34716364012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64796-3692-4D41-A59D-3A87B50ED77C}" type="datetimeFigureOut">
              <a:rPr lang="zh-TW" altLang="en-US" smtClean="0"/>
              <a:pPr/>
              <a:t>2017/7/2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B05C4-3040-4EED-A1BF-34716364012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64796-3692-4D41-A59D-3A87B50ED77C}" type="datetimeFigureOut">
              <a:rPr lang="zh-TW" altLang="en-US" smtClean="0"/>
              <a:pPr/>
              <a:t>2017/7/2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B05C4-3040-4EED-A1BF-34716364012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64796-3692-4D41-A59D-3A87B50ED77C}" type="datetimeFigureOut">
              <a:rPr lang="zh-TW" altLang="en-US" smtClean="0"/>
              <a:pPr/>
              <a:t>2017/7/2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B05C4-3040-4EED-A1BF-34716364012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64796-3692-4D41-A59D-3A87B50ED77C}" type="datetimeFigureOut">
              <a:rPr lang="zh-TW" altLang="en-US" smtClean="0"/>
              <a:pPr/>
              <a:t>2017/7/2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B05C4-3040-4EED-A1BF-34716364012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64796-3692-4D41-A59D-3A87B50ED77C}" type="datetimeFigureOut">
              <a:rPr lang="zh-TW" altLang="en-US" smtClean="0"/>
              <a:pPr/>
              <a:t>2017/7/2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B05C4-3040-4EED-A1BF-34716364012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E64796-3692-4D41-A59D-3A87B50ED77C}" type="datetimeFigureOut">
              <a:rPr lang="zh-TW" altLang="en-US" smtClean="0"/>
              <a:pPr/>
              <a:t>2017/7/2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CB05C4-3040-4EED-A1BF-34716364012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428605"/>
            <a:ext cx="7772400" cy="3171846"/>
          </a:xfrm>
        </p:spPr>
        <p:txBody>
          <a:bodyPr>
            <a:noAutofit/>
          </a:bodyPr>
          <a:lstStyle/>
          <a:p>
            <a:r>
              <a:rPr lang="zh-TW" altLang="en-US" sz="8000" dirty="0" smtClean="0">
                <a:latin typeface="華康超明體" pitchFamily="49" charset="-120"/>
                <a:ea typeface="華康超明體" pitchFamily="49" charset="-120"/>
              </a:rPr>
              <a:t>如何用小</a:t>
            </a:r>
            <a:r>
              <a:rPr lang="zh-TW" altLang="en-US" sz="8000" dirty="0" smtClean="0">
                <a:latin typeface="華康超明體" pitchFamily="49" charset="-120"/>
                <a:ea typeface="華康超明體" pitchFamily="49" charset="-120"/>
              </a:rPr>
              <a:t>畫家</a:t>
            </a:r>
            <a:r>
              <a:rPr lang="en-US" altLang="zh-TW" sz="8000" dirty="0" smtClean="0">
                <a:latin typeface="華康超明體" pitchFamily="49" charset="-120"/>
                <a:ea typeface="華康超明體" pitchFamily="49" charset="-120"/>
              </a:rPr>
              <a:t/>
            </a:r>
            <a:br>
              <a:rPr lang="en-US" altLang="zh-TW" sz="8000" dirty="0" smtClean="0">
                <a:latin typeface="華康超明體" pitchFamily="49" charset="-120"/>
                <a:ea typeface="華康超明體" pitchFamily="49" charset="-120"/>
              </a:rPr>
            </a:br>
            <a:r>
              <a:rPr lang="zh-TW" altLang="en-US" sz="8000" dirty="0" smtClean="0">
                <a:latin typeface="華康超明體" pitchFamily="49" charset="-120"/>
                <a:ea typeface="華康超明體" pitchFamily="49" charset="-120"/>
              </a:rPr>
              <a:t>做</a:t>
            </a:r>
            <a:r>
              <a:rPr lang="en-US" altLang="zh-TW" sz="8000" dirty="0" smtClean="0">
                <a:latin typeface="華康超明體" pitchFamily="49" charset="-120"/>
                <a:ea typeface="華康超明體" pitchFamily="49" charset="-120"/>
              </a:rPr>
              <a:t>3D</a:t>
            </a:r>
            <a:r>
              <a:rPr lang="zh-TW" altLang="en-US" sz="8000" dirty="0" smtClean="0">
                <a:latin typeface="華康超明體" pitchFamily="49" charset="-120"/>
                <a:ea typeface="華康超明體" pitchFamily="49" charset="-120"/>
              </a:rPr>
              <a:t>鑰匙圈底板</a:t>
            </a:r>
            <a:endParaRPr lang="zh-TW" altLang="en-US" sz="8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使用</a:t>
            </a:r>
            <a:r>
              <a:rPr lang="en-US" altLang="zh-TW" sz="6000" dirty="0" err="1" smtClean="0">
                <a:latin typeface="華康超明體" pitchFamily="49" charset="-120"/>
                <a:ea typeface="華康超明體" pitchFamily="49" charset="-120"/>
              </a:rPr>
              <a:t>FlashPrint</a:t>
            </a:r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軟體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9" name="圓角矩形圖說文字 8"/>
          <p:cNvSpPr/>
          <p:nvPr/>
        </p:nvSpPr>
        <p:spPr>
          <a:xfrm>
            <a:off x="428596" y="4500570"/>
            <a:ext cx="8501122" cy="2071702"/>
          </a:xfrm>
          <a:prstGeom prst="wedgeRoundRectCallout">
            <a:avLst>
              <a:gd name="adj1" fmla="val 25319"/>
              <a:gd name="adj2" fmla="val -70281"/>
              <a:gd name="adj3" fmla="val 16667"/>
            </a:avLst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如有「</a:t>
            </a:r>
            <a:r>
              <a:rPr lang="zh-TW" altLang="en-US" sz="4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提示</a:t>
            </a:r>
            <a:r>
              <a:rPr lang="zh-TW" altLang="en-US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」新版本下載，請先點選「</a:t>
            </a:r>
            <a:r>
              <a:rPr lang="zh-TW" altLang="en-US" sz="4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否</a:t>
            </a:r>
            <a:r>
              <a:rPr lang="zh-TW" altLang="en-US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」，暫時不更新新版本。</a:t>
            </a:r>
            <a:endParaRPr lang="zh-TW" altLang="en-US" sz="4400" dirty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pic>
        <p:nvPicPr>
          <p:cNvPr id="10" name="圖片 9" descr="DSC00780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714480" y="1857364"/>
            <a:ext cx="6000792" cy="2286016"/>
          </a:xfrm>
          <a:prstGeom prst="rect">
            <a:avLst/>
          </a:prstGeom>
        </p:spPr>
      </p:pic>
      <p:sp>
        <p:nvSpPr>
          <p:cNvPr id="11" name="橢圓 10"/>
          <p:cNvSpPr/>
          <p:nvPr/>
        </p:nvSpPr>
        <p:spPr>
          <a:xfrm>
            <a:off x="6286512" y="3000372"/>
            <a:ext cx="1000132" cy="107157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使用</a:t>
            </a:r>
            <a:r>
              <a:rPr lang="en-US" altLang="zh-TW" sz="6000" dirty="0" err="1" smtClean="0">
                <a:latin typeface="華康超明體" pitchFamily="49" charset="-120"/>
                <a:ea typeface="華康超明體" pitchFamily="49" charset="-120"/>
              </a:rPr>
              <a:t>FlashPrint</a:t>
            </a:r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軟體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9" name="圓角矩形圖說文字 8"/>
          <p:cNvSpPr/>
          <p:nvPr/>
        </p:nvSpPr>
        <p:spPr>
          <a:xfrm>
            <a:off x="428596" y="4500570"/>
            <a:ext cx="8501122" cy="2071702"/>
          </a:xfrm>
          <a:prstGeom prst="wedgeRoundRectCallout">
            <a:avLst>
              <a:gd name="adj1" fmla="val 26488"/>
              <a:gd name="adj2" fmla="val -96188"/>
              <a:gd name="adj3" fmla="val 16667"/>
            </a:avLst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點選上方的「</a:t>
            </a:r>
            <a:r>
              <a:rPr lang="zh-TW" altLang="en-US" sz="4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載入</a:t>
            </a:r>
            <a:r>
              <a:rPr lang="zh-TW" altLang="en-US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」，會出現檔案總管，選擇「</a:t>
            </a:r>
            <a:r>
              <a:rPr lang="zh-TW" altLang="en-US" sz="4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本機</a:t>
            </a:r>
            <a:r>
              <a:rPr lang="zh-TW" altLang="en-US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」，然後再選擇外接的「</a:t>
            </a:r>
            <a:r>
              <a:rPr lang="en-US" altLang="zh-TW" sz="4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SD</a:t>
            </a:r>
            <a:r>
              <a:rPr lang="zh-TW" altLang="en-US" sz="4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卡</a:t>
            </a:r>
            <a:r>
              <a:rPr lang="zh-TW" altLang="en-US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」。</a:t>
            </a:r>
            <a:endParaRPr lang="zh-TW" altLang="en-US" sz="4400" dirty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pic>
        <p:nvPicPr>
          <p:cNvPr id="8" name="圖片 7" descr="DSC0078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714348" y="1714488"/>
            <a:ext cx="1500198" cy="1857388"/>
          </a:xfrm>
          <a:prstGeom prst="rect">
            <a:avLst/>
          </a:prstGeom>
        </p:spPr>
      </p:pic>
      <p:pic>
        <p:nvPicPr>
          <p:cNvPr id="12" name="圖片 11" descr="DSC0078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928926" y="1785926"/>
            <a:ext cx="2286016" cy="1785950"/>
          </a:xfrm>
          <a:prstGeom prst="rect">
            <a:avLst/>
          </a:prstGeom>
        </p:spPr>
      </p:pic>
      <p:sp>
        <p:nvSpPr>
          <p:cNvPr id="7" name="向右箭號 6"/>
          <p:cNvSpPr/>
          <p:nvPr/>
        </p:nvSpPr>
        <p:spPr>
          <a:xfrm>
            <a:off x="2143108" y="2214554"/>
            <a:ext cx="928694" cy="785818"/>
          </a:xfrm>
          <a:prstGeom prst="rightArrow">
            <a:avLst>
              <a:gd name="adj1" fmla="val 50000"/>
              <a:gd name="adj2" fmla="val 62648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3" name="圖片 12" descr="DSC00783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5857884" y="1857364"/>
            <a:ext cx="2857520" cy="1571636"/>
          </a:xfrm>
          <a:prstGeom prst="rect">
            <a:avLst/>
          </a:prstGeom>
        </p:spPr>
      </p:pic>
      <p:sp>
        <p:nvSpPr>
          <p:cNvPr id="14" name="向右箭號 13"/>
          <p:cNvSpPr/>
          <p:nvPr/>
        </p:nvSpPr>
        <p:spPr>
          <a:xfrm>
            <a:off x="5072066" y="2214554"/>
            <a:ext cx="928694" cy="785818"/>
          </a:xfrm>
          <a:prstGeom prst="rightArrow">
            <a:avLst>
              <a:gd name="adj1" fmla="val 50000"/>
              <a:gd name="adj2" fmla="val 62648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r="39844" b="18055"/>
          <a:stretch>
            <a:fillRect/>
          </a:stretch>
        </p:blipFill>
        <p:spPr bwMode="auto">
          <a:xfrm>
            <a:off x="1071538" y="1428736"/>
            <a:ext cx="6858048" cy="5254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使用</a:t>
            </a:r>
            <a:r>
              <a:rPr lang="en-US" altLang="zh-TW" sz="6000" dirty="0" err="1" smtClean="0">
                <a:latin typeface="華康超明體" pitchFamily="49" charset="-120"/>
                <a:ea typeface="華康超明體" pitchFamily="49" charset="-120"/>
              </a:rPr>
              <a:t>FlashPrint</a:t>
            </a:r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軟體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9" name="圓角矩形圖說文字 8"/>
          <p:cNvSpPr/>
          <p:nvPr/>
        </p:nvSpPr>
        <p:spPr>
          <a:xfrm>
            <a:off x="1214414" y="4357694"/>
            <a:ext cx="6143668" cy="1357322"/>
          </a:xfrm>
          <a:prstGeom prst="wedgeRoundRectCallout">
            <a:avLst>
              <a:gd name="adj1" fmla="val -14536"/>
              <a:gd name="adj2" fmla="val -94648"/>
              <a:gd name="adj3" fmla="val 16667"/>
            </a:avLst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點選底板的圖案檔。</a:t>
            </a:r>
            <a:endParaRPr lang="zh-TW" altLang="en-US" sz="4400" dirty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0" name="橢圓 9"/>
          <p:cNvSpPr/>
          <p:nvPr/>
        </p:nvSpPr>
        <p:spPr>
          <a:xfrm>
            <a:off x="2786050" y="3214686"/>
            <a:ext cx="1000132" cy="50006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使用</a:t>
            </a:r>
            <a:r>
              <a:rPr lang="en-US" altLang="zh-TW" sz="6000" dirty="0" err="1" smtClean="0">
                <a:latin typeface="華康超明體" pitchFamily="49" charset="-120"/>
                <a:ea typeface="華康超明體" pitchFamily="49" charset="-120"/>
              </a:rPr>
              <a:t>FlashPrint</a:t>
            </a:r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軟體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pic>
        <p:nvPicPr>
          <p:cNvPr id="13" name="圖片 12" descr="DSC00788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3143240" y="1357298"/>
            <a:ext cx="3334154" cy="2520000"/>
          </a:xfrm>
          <a:prstGeom prst="rect">
            <a:avLst/>
          </a:prstGeom>
        </p:spPr>
      </p:pic>
      <p:sp>
        <p:nvSpPr>
          <p:cNvPr id="9" name="圓角矩形圖說文字 8"/>
          <p:cNvSpPr/>
          <p:nvPr/>
        </p:nvSpPr>
        <p:spPr>
          <a:xfrm>
            <a:off x="428596" y="4214818"/>
            <a:ext cx="8501122" cy="2357454"/>
          </a:xfrm>
          <a:prstGeom prst="wedgeRoundRectCallout">
            <a:avLst>
              <a:gd name="adj1" fmla="val -403"/>
              <a:gd name="adj2" fmla="val -85633"/>
              <a:gd name="adj3" fmla="val 16667"/>
            </a:avLst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變更資料如下：基底厚度設為</a:t>
            </a:r>
            <a:r>
              <a:rPr lang="en-US" altLang="zh-TW" sz="4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0</a:t>
            </a:r>
            <a:r>
              <a:rPr lang="zh-TW" altLang="en-US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，最大厚度設為</a:t>
            </a:r>
            <a:r>
              <a:rPr lang="en-US" altLang="zh-TW" sz="4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8mm</a:t>
            </a:r>
            <a:r>
              <a:rPr lang="zh-TW" altLang="en-US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，將寬度改為</a:t>
            </a:r>
            <a:r>
              <a:rPr lang="en-US" altLang="zh-TW" sz="4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50mm</a:t>
            </a:r>
            <a:r>
              <a:rPr lang="zh-TW" altLang="en-US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，深度會自動修正。</a:t>
            </a:r>
            <a:endParaRPr lang="zh-TW" altLang="en-US" sz="4400" dirty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4" name="橢圓 13"/>
          <p:cNvSpPr/>
          <p:nvPr/>
        </p:nvSpPr>
        <p:spPr>
          <a:xfrm>
            <a:off x="4071934" y="2285992"/>
            <a:ext cx="785818" cy="928694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1" name="直線單箭頭接點 10"/>
          <p:cNvCxnSpPr/>
          <p:nvPr/>
        </p:nvCxnSpPr>
        <p:spPr>
          <a:xfrm rot="10800000">
            <a:off x="4929190" y="2428868"/>
            <a:ext cx="785818" cy="1588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單箭頭接點 14"/>
          <p:cNvCxnSpPr/>
          <p:nvPr/>
        </p:nvCxnSpPr>
        <p:spPr>
          <a:xfrm rot="10800000">
            <a:off x="4929190" y="2713032"/>
            <a:ext cx="785818" cy="1588"/>
          </a:xfrm>
          <a:prstGeom prst="straightConnector1">
            <a:avLst/>
          </a:prstGeom>
          <a:ln w="57150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單箭頭接點 15"/>
          <p:cNvCxnSpPr/>
          <p:nvPr/>
        </p:nvCxnSpPr>
        <p:spPr>
          <a:xfrm rot="10800000">
            <a:off x="4929190" y="2998784"/>
            <a:ext cx="785818" cy="1588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文字方塊 17"/>
          <p:cNvSpPr txBox="1"/>
          <p:nvPr/>
        </p:nvSpPr>
        <p:spPr>
          <a:xfrm>
            <a:off x="5715008" y="2071678"/>
            <a:ext cx="646331" cy="46166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altLang="zh-TW" sz="2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0mm</a:t>
            </a:r>
            <a:endParaRPr lang="zh-TW" altLang="en-US" sz="2400" dirty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5733644" y="2500306"/>
            <a:ext cx="646331" cy="461665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r>
              <a:rPr lang="en-US" altLang="zh-TW" sz="2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8mm</a:t>
            </a:r>
            <a:endParaRPr lang="zh-TW" altLang="en-US" sz="2400" dirty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21" name="文字方塊 20"/>
          <p:cNvSpPr txBox="1"/>
          <p:nvPr/>
        </p:nvSpPr>
        <p:spPr>
          <a:xfrm>
            <a:off x="5715008" y="2928934"/>
            <a:ext cx="800219" cy="461665"/>
          </a:xfrm>
          <a:prstGeom prst="rect">
            <a:avLst/>
          </a:prstGeom>
          <a:solidFill>
            <a:srgbClr val="00B0F0"/>
          </a:solidFill>
        </p:spPr>
        <p:txBody>
          <a:bodyPr wrap="none" rtlCol="0">
            <a:spAutoFit/>
          </a:bodyPr>
          <a:lstStyle/>
          <a:p>
            <a:r>
              <a:rPr lang="en-US" altLang="zh-TW" sz="2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50mm</a:t>
            </a:r>
            <a:endParaRPr lang="zh-TW" altLang="en-US" sz="2400" dirty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22" name="橢圓 21"/>
          <p:cNvSpPr/>
          <p:nvPr/>
        </p:nvSpPr>
        <p:spPr>
          <a:xfrm>
            <a:off x="4714876" y="3500438"/>
            <a:ext cx="785818" cy="35719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使用</a:t>
            </a:r>
            <a:r>
              <a:rPr lang="en-US" altLang="zh-TW" sz="6000" dirty="0" err="1" smtClean="0">
                <a:latin typeface="華康超明體" pitchFamily="49" charset="-120"/>
                <a:ea typeface="華康超明體" pitchFamily="49" charset="-120"/>
              </a:rPr>
              <a:t>FlashPrint</a:t>
            </a:r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軟體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 r="35937" b="16666"/>
          <a:stretch>
            <a:fillRect/>
          </a:stretch>
        </p:blipFill>
        <p:spPr bwMode="auto">
          <a:xfrm>
            <a:off x="1000100" y="1285860"/>
            <a:ext cx="7000924" cy="5122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 t="30555" r="70313" b="25000"/>
          <a:stretch>
            <a:fillRect/>
          </a:stretch>
        </p:blipFill>
        <p:spPr bwMode="auto">
          <a:xfrm>
            <a:off x="5214942" y="1357298"/>
            <a:ext cx="3562928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/>
          <a:srcRect l="38569" t="34864" r="45089" b="36082"/>
          <a:stretch>
            <a:fillRect/>
          </a:stretch>
        </p:blipFill>
        <p:spPr bwMode="auto">
          <a:xfrm>
            <a:off x="2786050" y="1428736"/>
            <a:ext cx="1785950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使用</a:t>
            </a:r>
            <a:r>
              <a:rPr lang="en-US" altLang="zh-TW" sz="6000" dirty="0" err="1" smtClean="0">
                <a:latin typeface="華康超明體" pitchFamily="49" charset="-120"/>
                <a:ea typeface="華康超明體" pitchFamily="49" charset="-120"/>
              </a:rPr>
              <a:t>FlashPrint</a:t>
            </a:r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軟體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9" name="圓角矩形圖說文字 8"/>
          <p:cNvSpPr/>
          <p:nvPr/>
        </p:nvSpPr>
        <p:spPr>
          <a:xfrm>
            <a:off x="428596" y="3857628"/>
            <a:ext cx="8501122" cy="2786082"/>
          </a:xfrm>
          <a:prstGeom prst="wedgeRoundRectCallout">
            <a:avLst>
              <a:gd name="adj1" fmla="val -10766"/>
              <a:gd name="adj2" fmla="val -87525"/>
              <a:gd name="adj3" fmla="val 16667"/>
            </a:avLst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4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1.</a:t>
            </a:r>
            <a:r>
              <a:rPr lang="zh-TW" altLang="en-US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點選左邊的「</a:t>
            </a:r>
            <a:r>
              <a:rPr lang="zh-TW" altLang="en-US" sz="4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切割</a:t>
            </a:r>
            <a:r>
              <a:rPr lang="zh-TW" altLang="en-US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」功能。</a:t>
            </a:r>
            <a:endParaRPr lang="en-US" altLang="zh-TW" sz="4400" dirty="0" smtClean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2.</a:t>
            </a:r>
            <a:r>
              <a:rPr lang="zh-TW" altLang="en-US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再用滑鼠左鍵點一下</a:t>
            </a:r>
            <a:r>
              <a:rPr lang="zh-TW" altLang="en-US" sz="4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作品</a:t>
            </a:r>
            <a:r>
              <a:rPr lang="zh-TW" altLang="en-US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。</a:t>
            </a:r>
            <a:endParaRPr lang="en-US" altLang="zh-TW" sz="4400" dirty="0" smtClean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3.</a:t>
            </a:r>
            <a:r>
              <a:rPr lang="zh-TW" altLang="en-US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再回來點一下「</a:t>
            </a:r>
            <a:r>
              <a:rPr lang="zh-TW" altLang="en-US" sz="4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切割</a:t>
            </a:r>
            <a:r>
              <a:rPr lang="zh-TW" altLang="en-US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」功能。</a:t>
            </a:r>
            <a:endParaRPr lang="en-US" altLang="zh-TW" sz="4400" dirty="0" smtClean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4.</a:t>
            </a:r>
            <a:r>
              <a:rPr lang="zh-TW" altLang="en-US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點選</a:t>
            </a:r>
            <a:r>
              <a:rPr lang="zh-TW" altLang="en-US" sz="4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Ｚ</a:t>
            </a:r>
            <a:r>
              <a:rPr lang="zh-TW" altLang="en-US" sz="4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平面</a:t>
            </a:r>
            <a:endParaRPr lang="zh-TW" altLang="en-US" sz="4400" dirty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pic>
        <p:nvPicPr>
          <p:cNvPr id="5" name="圖片 4" descr="DSC00790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357158" y="1500174"/>
            <a:ext cx="1800000" cy="1800000"/>
          </a:xfrm>
          <a:prstGeom prst="rect">
            <a:avLst/>
          </a:prstGeom>
        </p:spPr>
      </p:pic>
      <p:sp>
        <p:nvSpPr>
          <p:cNvPr id="10" name="向右箭號 9"/>
          <p:cNvSpPr/>
          <p:nvPr/>
        </p:nvSpPr>
        <p:spPr>
          <a:xfrm>
            <a:off x="1928794" y="2643182"/>
            <a:ext cx="928694" cy="785818"/>
          </a:xfrm>
          <a:prstGeom prst="rightArrow">
            <a:avLst>
              <a:gd name="adj1" fmla="val 50000"/>
              <a:gd name="adj2" fmla="val 62648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向右箭號 10"/>
          <p:cNvSpPr/>
          <p:nvPr/>
        </p:nvSpPr>
        <p:spPr>
          <a:xfrm>
            <a:off x="4500562" y="2643182"/>
            <a:ext cx="928694" cy="785818"/>
          </a:xfrm>
          <a:prstGeom prst="rightArrow">
            <a:avLst>
              <a:gd name="adj1" fmla="val 50000"/>
              <a:gd name="adj2" fmla="val 62648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橢圓 11"/>
          <p:cNvSpPr/>
          <p:nvPr/>
        </p:nvSpPr>
        <p:spPr>
          <a:xfrm>
            <a:off x="6786578" y="3143248"/>
            <a:ext cx="1357322" cy="428628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使用</a:t>
            </a:r>
            <a:r>
              <a:rPr lang="en-US" altLang="zh-TW" sz="6000" dirty="0" err="1" smtClean="0">
                <a:latin typeface="華康超明體" pitchFamily="49" charset="-120"/>
                <a:ea typeface="華康超明體" pitchFamily="49" charset="-120"/>
              </a:rPr>
              <a:t>FlashPrint</a:t>
            </a:r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軟體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/>
          <a:srcRect t="25000" r="44531" b="22222"/>
          <a:stretch>
            <a:fillRect/>
          </a:stretch>
        </p:blipFill>
        <p:spPr bwMode="auto">
          <a:xfrm>
            <a:off x="357158" y="1571612"/>
            <a:ext cx="5072098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圓角矩形圖說文字 5"/>
          <p:cNvSpPr/>
          <p:nvPr/>
        </p:nvSpPr>
        <p:spPr>
          <a:xfrm>
            <a:off x="142844" y="4214818"/>
            <a:ext cx="8858280" cy="2357454"/>
          </a:xfrm>
          <a:prstGeom prst="wedgeRoundRectCallout">
            <a:avLst>
              <a:gd name="adj1" fmla="val -2855"/>
              <a:gd name="adj2" fmla="val -65982"/>
              <a:gd name="adj3" fmla="val 16667"/>
            </a:avLst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1.</a:t>
            </a:r>
            <a:r>
              <a:rPr lang="zh-TW" altLang="en-US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在</a:t>
            </a:r>
            <a:r>
              <a:rPr lang="zh-TW" altLang="en-US" sz="4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切割方向</a:t>
            </a:r>
            <a:r>
              <a:rPr lang="zh-TW" altLang="en-US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中，選擇「</a:t>
            </a:r>
            <a:r>
              <a:rPr lang="zh-TW" altLang="en-US" sz="4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Ｚ平面</a:t>
            </a:r>
            <a:r>
              <a:rPr lang="zh-TW" altLang="en-US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」</a:t>
            </a:r>
            <a:endParaRPr lang="en-US" altLang="zh-TW" sz="4400" dirty="0" smtClean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2.</a:t>
            </a:r>
            <a:r>
              <a:rPr lang="zh-TW" altLang="en-US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記住</a:t>
            </a:r>
            <a:r>
              <a:rPr lang="zh-TW" altLang="en-US" sz="4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「切割位置」</a:t>
            </a:r>
            <a:r>
              <a:rPr lang="zh-TW" altLang="en-US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的數字</a:t>
            </a:r>
            <a:r>
              <a:rPr lang="en-US" altLang="zh-TW" sz="4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(</a:t>
            </a:r>
            <a:r>
              <a:rPr lang="en-US" altLang="zh-TW" sz="4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4.00</a:t>
            </a:r>
            <a:r>
              <a:rPr lang="en-US" altLang="zh-TW" sz="4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)</a:t>
            </a:r>
            <a:endParaRPr lang="en-US" altLang="zh-TW" sz="4400" dirty="0" smtClean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3.</a:t>
            </a:r>
            <a:r>
              <a:rPr lang="zh-TW" altLang="en-US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點選</a:t>
            </a:r>
            <a:r>
              <a:rPr lang="zh-TW" altLang="en-US" sz="4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「開始切割」</a:t>
            </a:r>
            <a:r>
              <a:rPr lang="zh-TW" altLang="en-US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切成上下兩個</a:t>
            </a:r>
            <a:endParaRPr lang="zh-TW" altLang="en-US" sz="4400" dirty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/>
          <a:srcRect l="35156" t="31945" r="42188" b="34722"/>
          <a:stretch>
            <a:fillRect/>
          </a:stretch>
        </p:blipFill>
        <p:spPr bwMode="auto">
          <a:xfrm>
            <a:off x="5857884" y="1571612"/>
            <a:ext cx="3193874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向右箭號 7"/>
          <p:cNvSpPr/>
          <p:nvPr/>
        </p:nvSpPr>
        <p:spPr>
          <a:xfrm>
            <a:off x="5214942" y="3214686"/>
            <a:ext cx="928694" cy="785818"/>
          </a:xfrm>
          <a:prstGeom prst="rightArrow">
            <a:avLst>
              <a:gd name="adj1" fmla="val 50000"/>
              <a:gd name="adj2" fmla="val 62648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/>
          <a:srcRect l="42969" t="37500" r="37500" b="30555"/>
          <a:stretch>
            <a:fillRect/>
          </a:stretch>
        </p:blipFill>
        <p:spPr bwMode="auto">
          <a:xfrm>
            <a:off x="5286380" y="1428737"/>
            <a:ext cx="3338950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/>
          <a:srcRect t="30556" r="53906" b="19444"/>
          <a:stretch>
            <a:fillRect/>
          </a:stretch>
        </p:blipFill>
        <p:spPr bwMode="auto">
          <a:xfrm>
            <a:off x="214282" y="1571612"/>
            <a:ext cx="4214810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使用</a:t>
            </a:r>
            <a:r>
              <a:rPr lang="en-US" altLang="zh-TW" sz="6000" dirty="0" err="1" smtClean="0">
                <a:latin typeface="華康超明體" pitchFamily="49" charset="-120"/>
                <a:ea typeface="華康超明體" pitchFamily="49" charset="-120"/>
              </a:rPr>
              <a:t>FlashPrint</a:t>
            </a:r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軟體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9" name="圓角矩形圖說文字 8"/>
          <p:cNvSpPr/>
          <p:nvPr/>
        </p:nvSpPr>
        <p:spPr>
          <a:xfrm>
            <a:off x="142844" y="4214818"/>
            <a:ext cx="8858280" cy="2357454"/>
          </a:xfrm>
          <a:prstGeom prst="wedgeRoundRectCallout">
            <a:avLst>
              <a:gd name="adj1" fmla="val -2855"/>
              <a:gd name="adj2" fmla="val -65982"/>
              <a:gd name="adj3" fmla="val 16667"/>
            </a:avLst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1.</a:t>
            </a:r>
            <a:r>
              <a:rPr lang="zh-TW" altLang="en-US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點選上面的模型。並在</a:t>
            </a:r>
            <a:r>
              <a:rPr lang="zh-TW" altLang="en-US" sz="4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「切割位置」</a:t>
            </a:r>
            <a:r>
              <a:rPr lang="zh-TW" altLang="en-US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輸入多</a:t>
            </a:r>
            <a:r>
              <a:rPr lang="en-US" altLang="zh-TW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0.01(</a:t>
            </a:r>
            <a:r>
              <a:rPr lang="en-US" altLang="zh-TW" sz="4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4.01</a:t>
            </a:r>
            <a:r>
              <a:rPr lang="en-US" altLang="zh-TW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)</a:t>
            </a:r>
            <a:r>
              <a:rPr lang="zh-TW" altLang="en-US" sz="4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，</a:t>
            </a:r>
            <a:r>
              <a:rPr lang="zh-TW" altLang="en-US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然後再點選</a:t>
            </a:r>
            <a:r>
              <a:rPr lang="zh-TW" altLang="en-US" sz="4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「開始切割」。</a:t>
            </a:r>
            <a:endParaRPr lang="en-US" altLang="zh-TW" sz="4400" dirty="0" smtClean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8" name="向右箭號 7"/>
          <p:cNvSpPr/>
          <p:nvPr/>
        </p:nvSpPr>
        <p:spPr>
          <a:xfrm>
            <a:off x="4500562" y="2928934"/>
            <a:ext cx="928694" cy="785818"/>
          </a:xfrm>
          <a:prstGeom prst="rightArrow">
            <a:avLst>
              <a:gd name="adj1" fmla="val 50000"/>
              <a:gd name="adj2" fmla="val 62648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橢圓 9"/>
          <p:cNvSpPr/>
          <p:nvPr/>
        </p:nvSpPr>
        <p:spPr>
          <a:xfrm>
            <a:off x="1357290" y="2643182"/>
            <a:ext cx="1143008" cy="35719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文字方塊 11"/>
          <p:cNvSpPr txBox="1"/>
          <p:nvPr/>
        </p:nvSpPr>
        <p:spPr>
          <a:xfrm>
            <a:off x="285720" y="2928934"/>
            <a:ext cx="1107996" cy="46166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altLang="zh-TW" sz="2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4.01mm</a:t>
            </a:r>
            <a:endParaRPr lang="zh-TW" altLang="en-US" sz="2400" dirty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/>
          <a:srcRect l="45313" t="43055" r="41406" b="38889"/>
          <a:stretch>
            <a:fillRect/>
          </a:stretch>
        </p:blipFill>
        <p:spPr bwMode="auto">
          <a:xfrm>
            <a:off x="7000892" y="1857364"/>
            <a:ext cx="1961797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/>
          <a:srcRect l="42187" t="37500" r="38281" b="33333"/>
          <a:stretch>
            <a:fillRect/>
          </a:stretch>
        </p:blipFill>
        <p:spPr bwMode="auto">
          <a:xfrm>
            <a:off x="4714876" y="1357298"/>
            <a:ext cx="1956040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4514" name="Picture 2"/>
          <p:cNvPicPr>
            <a:picLocks noChangeAspect="1" noChangeArrowheads="1"/>
          </p:cNvPicPr>
          <p:nvPr/>
        </p:nvPicPr>
        <p:blipFill>
          <a:blip r:embed="rId4"/>
          <a:srcRect t="18571" r="84822" b="52857"/>
          <a:stretch>
            <a:fillRect/>
          </a:stretch>
        </p:blipFill>
        <p:spPr bwMode="auto">
          <a:xfrm>
            <a:off x="357158" y="1357298"/>
            <a:ext cx="1943068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使用</a:t>
            </a:r>
            <a:r>
              <a:rPr lang="en-US" altLang="zh-TW" sz="6000" dirty="0" err="1" smtClean="0">
                <a:latin typeface="華康超明體" pitchFamily="49" charset="-120"/>
                <a:ea typeface="華康超明體" pitchFamily="49" charset="-120"/>
              </a:rPr>
              <a:t>FlashPrint</a:t>
            </a:r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軟體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9" name="圓角矩形圖說文字 8"/>
          <p:cNvSpPr/>
          <p:nvPr/>
        </p:nvSpPr>
        <p:spPr>
          <a:xfrm>
            <a:off x="428596" y="3857628"/>
            <a:ext cx="8501122" cy="2786082"/>
          </a:xfrm>
          <a:prstGeom prst="wedgeRoundRectCallout">
            <a:avLst>
              <a:gd name="adj1" fmla="val -8011"/>
              <a:gd name="adj2" fmla="val -60308"/>
              <a:gd name="adj3" fmla="val 16667"/>
            </a:avLst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1.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點選</a:t>
            </a:r>
            <a:r>
              <a:rPr lang="zh-TW" altLang="en-US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「移動」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功能。</a:t>
            </a:r>
            <a:endParaRPr lang="en-US" altLang="zh-TW" sz="4000" dirty="0" smtClean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2.</a:t>
            </a:r>
            <a:r>
              <a:rPr lang="zh-TW" altLang="en-US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利用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滑鼠左鍵點選並</a:t>
            </a:r>
            <a:r>
              <a:rPr lang="zh-TW" altLang="en-US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刪除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被切下來的</a:t>
            </a:r>
            <a:r>
              <a:rPr lang="zh-TW" altLang="en-US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上面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及</a:t>
            </a:r>
            <a:r>
              <a:rPr lang="zh-TW" altLang="en-US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下面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部分。</a:t>
            </a:r>
            <a:endParaRPr lang="en-US" altLang="zh-TW" sz="4000" dirty="0" smtClean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3.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僅留下中間最薄的部分。</a:t>
            </a:r>
            <a:endParaRPr lang="zh-TW" altLang="en-US" sz="4000" dirty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0" name="向右箭號 9"/>
          <p:cNvSpPr/>
          <p:nvPr/>
        </p:nvSpPr>
        <p:spPr>
          <a:xfrm>
            <a:off x="1714480" y="2714620"/>
            <a:ext cx="928694" cy="785818"/>
          </a:xfrm>
          <a:prstGeom prst="rightArrow">
            <a:avLst>
              <a:gd name="adj1" fmla="val 50000"/>
              <a:gd name="adj2" fmla="val 62648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向右箭號 10"/>
          <p:cNvSpPr/>
          <p:nvPr/>
        </p:nvSpPr>
        <p:spPr>
          <a:xfrm>
            <a:off x="6500826" y="2643182"/>
            <a:ext cx="928694" cy="785818"/>
          </a:xfrm>
          <a:prstGeom prst="rightArrow">
            <a:avLst>
              <a:gd name="adj1" fmla="val 50000"/>
              <a:gd name="adj2" fmla="val 62648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橢圓 13"/>
          <p:cNvSpPr/>
          <p:nvPr/>
        </p:nvSpPr>
        <p:spPr>
          <a:xfrm>
            <a:off x="428596" y="2214554"/>
            <a:ext cx="785818" cy="928694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5"/>
          <a:srcRect l="39063" t="37500" r="38281" b="31944"/>
          <a:stretch>
            <a:fillRect/>
          </a:stretch>
        </p:blipFill>
        <p:spPr bwMode="auto">
          <a:xfrm>
            <a:off x="2428860" y="1357298"/>
            <a:ext cx="2165870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圖片 13" descr="DSC00806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857752" y="1357298"/>
            <a:ext cx="3768750" cy="3600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使用</a:t>
            </a:r>
            <a:r>
              <a:rPr lang="en-US" altLang="zh-TW" sz="6000" dirty="0" err="1" smtClean="0">
                <a:latin typeface="華康超明體" pitchFamily="49" charset="-120"/>
                <a:ea typeface="華康超明體" pitchFamily="49" charset="-120"/>
              </a:rPr>
              <a:t>FlashPrint</a:t>
            </a:r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軟體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9" name="圓角矩形圖說文字 8"/>
          <p:cNvSpPr/>
          <p:nvPr/>
        </p:nvSpPr>
        <p:spPr>
          <a:xfrm>
            <a:off x="428596" y="1500174"/>
            <a:ext cx="4357718" cy="3571900"/>
          </a:xfrm>
          <a:prstGeom prst="wedgeRoundRectCallout">
            <a:avLst>
              <a:gd name="adj1" fmla="val 75051"/>
              <a:gd name="adj2" fmla="val 34246"/>
              <a:gd name="adj3" fmla="val 16667"/>
            </a:avLst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1.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點選模型。</a:t>
            </a:r>
            <a:endParaRPr lang="en-US" altLang="zh-TW" sz="4000" dirty="0" smtClean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2.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點選</a:t>
            </a:r>
            <a:r>
              <a:rPr lang="zh-TW" altLang="en-US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移動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功能。</a:t>
            </a:r>
            <a:endParaRPr lang="en-US" altLang="zh-TW" sz="4000" dirty="0" smtClean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3.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點選「</a:t>
            </a:r>
            <a:r>
              <a:rPr lang="zh-TW" altLang="en-US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放到底板上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」，讓模型平貼在底板上。</a:t>
            </a:r>
            <a:endParaRPr lang="zh-TW" altLang="en-US" sz="4000" dirty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5" name="橢圓 14"/>
          <p:cNvSpPr/>
          <p:nvPr/>
        </p:nvSpPr>
        <p:spPr>
          <a:xfrm>
            <a:off x="5715008" y="4214818"/>
            <a:ext cx="2000264" cy="571504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文字方塊 15"/>
          <p:cNvSpPr txBox="1"/>
          <p:nvPr/>
        </p:nvSpPr>
        <p:spPr>
          <a:xfrm>
            <a:off x="285720" y="5286388"/>
            <a:ext cx="864399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如果忘了做這個動作，列印時就會因為模型懸空而容易造成列印失敗。</a:t>
            </a:r>
            <a:endParaRPr lang="zh-TW" altLang="en-US" sz="4000" dirty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8000" dirty="0" smtClean="0">
                <a:latin typeface="華康超明體" pitchFamily="49" charset="-120"/>
                <a:ea typeface="華康超明體" pitchFamily="49" charset="-120"/>
              </a:rPr>
              <a:t>開啟小畫家</a:t>
            </a:r>
            <a:endParaRPr lang="zh-TW" altLang="en-US" sz="8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t="12500" r="67969"/>
          <a:stretch>
            <a:fillRect/>
          </a:stretch>
        </p:blipFill>
        <p:spPr bwMode="auto">
          <a:xfrm>
            <a:off x="3071802" y="1571612"/>
            <a:ext cx="2928926" cy="4500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橢圓 4"/>
          <p:cNvSpPr/>
          <p:nvPr/>
        </p:nvSpPr>
        <p:spPr>
          <a:xfrm>
            <a:off x="2786050" y="5643578"/>
            <a:ext cx="714380" cy="64294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橢圓 5"/>
          <p:cNvSpPr/>
          <p:nvPr/>
        </p:nvSpPr>
        <p:spPr>
          <a:xfrm>
            <a:off x="3428992" y="2714620"/>
            <a:ext cx="1857388" cy="64294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橢圓 6"/>
          <p:cNvSpPr/>
          <p:nvPr/>
        </p:nvSpPr>
        <p:spPr>
          <a:xfrm>
            <a:off x="3357554" y="4500570"/>
            <a:ext cx="1857388" cy="64294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圓角矩形圖說文字 7"/>
          <p:cNvSpPr/>
          <p:nvPr/>
        </p:nvSpPr>
        <p:spPr>
          <a:xfrm>
            <a:off x="6143636" y="2428868"/>
            <a:ext cx="2714644" cy="714380"/>
          </a:xfrm>
          <a:prstGeom prst="wedgeRoundRectCallout">
            <a:avLst>
              <a:gd name="adj1" fmla="val -89009"/>
              <a:gd name="adj2" fmla="val 28874"/>
              <a:gd name="adj3" fmla="val 16667"/>
            </a:avLst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附屬應用程式</a:t>
            </a:r>
            <a:endParaRPr lang="zh-TW" altLang="en-US" sz="3000" dirty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9" name="橢圓 8"/>
          <p:cNvSpPr/>
          <p:nvPr/>
        </p:nvSpPr>
        <p:spPr>
          <a:xfrm>
            <a:off x="2428860" y="6143644"/>
            <a:ext cx="571504" cy="500066"/>
          </a:xfrm>
          <a:prstGeom prst="ellipse">
            <a:avLst/>
          </a:prstGeom>
          <a:solidFill>
            <a:srgbClr val="FFFF0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1</a:t>
            </a:r>
            <a:endParaRPr lang="zh-TW" altLang="en-US" sz="3000" dirty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0" name="橢圓 9"/>
          <p:cNvSpPr/>
          <p:nvPr/>
        </p:nvSpPr>
        <p:spPr>
          <a:xfrm>
            <a:off x="2928926" y="2571744"/>
            <a:ext cx="571504" cy="500066"/>
          </a:xfrm>
          <a:prstGeom prst="ellipse">
            <a:avLst/>
          </a:prstGeom>
          <a:solidFill>
            <a:srgbClr val="FFFF0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2</a:t>
            </a:r>
            <a:endParaRPr lang="zh-TW" altLang="en-US" sz="3000" dirty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1" name="橢圓 10"/>
          <p:cNvSpPr/>
          <p:nvPr/>
        </p:nvSpPr>
        <p:spPr>
          <a:xfrm>
            <a:off x="3000364" y="4143380"/>
            <a:ext cx="571504" cy="500066"/>
          </a:xfrm>
          <a:prstGeom prst="ellipse">
            <a:avLst/>
          </a:prstGeom>
          <a:solidFill>
            <a:srgbClr val="FFFF0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3</a:t>
            </a:r>
            <a:endParaRPr lang="zh-TW" altLang="en-US" sz="3000" dirty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2" name="圓角矩形圖說文字 11"/>
          <p:cNvSpPr/>
          <p:nvPr/>
        </p:nvSpPr>
        <p:spPr>
          <a:xfrm>
            <a:off x="6143636" y="4286256"/>
            <a:ext cx="2714644" cy="714380"/>
          </a:xfrm>
          <a:prstGeom prst="wedgeRoundRectCallout">
            <a:avLst>
              <a:gd name="adj1" fmla="val -89009"/>
              <a:gd name="adj2" fmla="val 28874"/>
              <a:gd name="adj3" fmla="val 16667"/>
            </a:avLst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小畫家</a:t>
            </a:r>
            <a:endParaRPr lang="zh-TW" altLang="en-US" sz="3000" dirty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t="35000" r="81920" b="42500"/>
          <a:stretch>
            <a:fillRect/>
          </a:stretch>
        </p:blipFill>
        <p:spPr bwMode="auto">
          <a:xfrm>
            <a:off x="4929189" y="1714488"/>
            <a:ext cx="3949435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使用</a:t>
            </a:r>
            <a:r>
              <a:rPr lang="en-US" altLang="zh-TW" sz="6000" dirty="0" err="1" smtClean="0">
                <a:latin typeface="華康超明體" pitchFamily="49" charset="-120"/>
                <a:ea typeface="華康超明體" pitchFamily="49" charset="-120"/>
              </a:rPr>
              <a:t>FlashPrint</a:t>
            </a:r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軟體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9" name="圓角矩形圖說文字 8"/>
          <p:cNvSpPr/>
          <p:nvPr/>
        </p:nvSpPr>
        <p:spPr>
          <a:xfrm>
            <a:off x="428596" y="1500174"/>
            <a:ext cx="4357718" cy="3571900"/>
          </a:xfrm>
          <a:prstGeom prst="wedgeRoundRectCallout">
            <a:avLst>
              <a:gd name="adj1" fmla="val 75051"/>
              <a:gd name="adj2" fmla="val 34246"/>
              <a:gd name="adj3" fmla="val 16667"/>
            </a:avLst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1.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點選模型。</a:t>
            </a:r>
            <a:endParaRPr lang="en-US" altLang="zh-TW" sz="4000" dirty="0" smtClean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2.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點選</a:t>
            </a:r>
            <a:r>
              <a:rPr lang="zh-TW" altLang="en-US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縮放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功能。</a:t>
            </a:r>
            <a:endParaRPr lang="en-US" altLang="zh-TW" sz="4000" dirty="0" smtClean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3.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將「</a:t>
            </a:r>
            <a:r>
              <a:rPr lang="zh-TW" altLang="en-US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保持比例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」「</a:t>
            </a:r>
            <a:r>
              <a:rPr lang="zh-TW" altLang="en-US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打勾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」。</a:t>
            </a:r>
            <a:endParaRPr lang="en-US" altLang="zh-TW" sz="4000" dirty="0" smtClean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4.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將</a:t>
            </a:r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X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或</a:t>
            </a:r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Y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取最大的值改成</a:t>
            </a:r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50mm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。</a:t>
            </a:r>
            <a:endParaRPr lang="zh-TW" altLang="en-US" sz="4000" dirty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5" name="橢圓 14"/>
          <p:cNvSpPr/>
          <p:nvPr/>
        </p:nvSpPr>
        <p:spPr>
          <a:xfrm>
            <a:off x="6572264" y="3857628"/>
            <a:ext cx="2000264" cy="571504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文字方塊 15"/>
          <p:cNvSpPr txBox="1"/>
          <p:nvPr/>
        </p:nvSpPr>
        <p:spPr>
          <a:xfrm>
            <a:off x="285720" y="5286388"/>
            <a:ext cx="8643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這樣才能做出比較大的鑰匙圈。</a:t>
            </a:r>
            <a:endParaRPr lang="zh-TW" altLang="en-US" sz="4000" dirty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8" name="橢圓 7"/>
          <p:cNvSpPr/>
          <p:nvPr/>
        </p:nvSpPr>
        <p:spPr>
          <a:xfrm>
            <a:off x="6500826" y="2500306"/>
            <a:ext cx="2000264" cy="100013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 l="8593" t="34722" r="74219" b="45833"/>
          <a:stretch>
            <a:fillRect/>
          </a:stretch>
        </p:blipFill>
        <p:spPr bwMode="auto">
          <a:xfrm>
            <a:off x="6286512" y="1928802"/>
            <a:ext cx="2694233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使用</a:t>
            </a:r>
            <a:r>
              <a:rPr lang="en-US" altLang="zh-TW" sz="6000" dirty="0" err="1" smtClean="0">
                <a:latin typeface="華康超明體" pitchFamily="49" charset="-120"/>
                <a:ea typeface="華康超明體" pitchFamily="49" charset="-120"/>
              </a:rPr>
              <a:t>FlashPrint</a:t>
            </a:r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軟體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9" name="圓角矩形圖說文字 8"/>
          <p:cNvSpPr/>
          <p:nvPr/>
        </p:nvSpPr>
        <p:spPr>
          <a:xfrm>
            <a:off x="428596" y="4143380"/>
            <a:ext cx="8429684" cy="2500330"/>
          </a:xfrm>
          <a:prstGeom prst="wedgeRoundRectCallout">
            <a:avLst>
              <a:gd name="adj1" fmla="val 18704"/>
              <a:gd name="adj2" fmla="val -59483"/>
              <a:gd name="adj3" fmla="val 16667"/>
            </a:avLst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1.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點選「</a:t>
            </a:r>
            <a:r>
              <a:rPr lang="zh-TW" altLang="en-US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縮放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」功能。</a:t>
            </a:r>
            <a:endParaRPr lang="en-US" altLang="zh-TW" sz="4000" dirty="0" smtClean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2.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將「</a:t>
            </a:r>
            <a:r>
              <a:rPr lang="zh-TW" altLang="en-US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保持比例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」的「打勾」</a:t>
            </a:r>
            <a:r>
              <a:rPr lang="zh-TW" altLang="en-US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取消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。</a:t>
            </a:r>
            <a:endParaRPr lang="en-US" altLang="zh-TW" sz="4000" dirty="0" smtClean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3.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將</a:t>
            </a:r>
            <a:r>
              <a:rPr lang="zh-TW" altLang="en-US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Ｚ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的數值改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為</a:t>
            </a:r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1.50mm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。</a:t>
            </a:r>
            <a:endParaRPr lang="zh-TW" altLang="en-US" sz="4000" dirty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pic>
        <p:nvPicPr>
          <p:cNvPr id="8" name="圖片 7" descr="DSC00807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66050" y="1500174"/>
            <a:ext cx="2520000" cy="2520000"/>
          </a:xfrm>
          <a:prstGeom prst="rect">
            <a:avLst/>
          </a:prstGeom>
        </p:spPr>
      </p:pic>
      <p:pic>
        <p:nvPicPr>
          <p:cNvPr id="10" name="圖片 9" descr="DSC00808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3164506" y="1785926"/>
            <a:ext cx="2907692" cy="1800000"/>
          </a:xfrm>
          <a:prstGeom prst="rect">
            <a:avLst/>
          </a:prstGeom>
        </p:spPr>
      </p:pic>
      <p:sp>
        <p:nvSpPr>
          <p:cNvPr id="15" name="橢圓 14"/>
          <p:cNvSpPr/>
          <p:nvPr/>
        </p:nvSpPr>
        <p:spPr>
          <a:xfrm>
            <a:off x="214282" y="2643182"/>
            <a:ext cx="571504" cy="571504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橢圓 12"/>
          <p:cNvSpPr/>
          <p:nvPr/>
        </p:nvSpPr>
        <p:spPr>
          <a:xfrm>
            <a:off x="857224" y="2500306"/>
            <a:ext cx="428628" cy="428628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橢圓 16"/>
          <p:cNvSpPr/>
          <p:nvPr/>
        </p:nvSpPr>
        <p:spPr>
          <a:xfrm>
            <a:off x="3428992" y="3143248"/>
            <a:ext cx="428628" cy="428628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橢圓 17"/>
          <p:cNvSpPr/>
          <p:nvPr/>
        </p:nvSpPr>
        <p:spPr>
          <a:xfrm>
            <a:off x="6429388" y="2714620"/>
            <a:ext cx="1000132" cy="50006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向右箭號 18"/>
          <p:cNvSpPr/>
          <p:nvPr/>
        </p:nvSpPr>
        <p:spPr>
          <a:xfrm>
            <a:off x="2285984" y="2500306"/>
            <a:ext cx="928694" cy="785818"/>
          </a:xfrm>
          <a:prstGeom prst="rightArrow">
            <a:avLst>
              <a:gd name="adj1" fmla="val 50000"/>
              <a:gd name="adj2" fmla="val 62648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向右箭號 19"/>
          <p:cNvSpPr/>
          <p:nvPr/>
        </p:nvSpPr>
        <p:spPr>
          <a:xfrm>
            <a:off x="5786446" y="3000372"/>
            <a:ext cx="928694" cy="785818"/>
          </a:xfrm>
          <a:prstGeom prst="rightArrow">
            <a:avLst>
              <a:gd name="adj1" fmla="val 50000"/>
              <a:gd name="adj2" fmla="val 62648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完成</a:t>
            </a:r>
            <a:r>
              <a:rPr lang="en-US" altLang="zh-TW" sz="6000" dirty="0" smtClean="0">
                <a:latin typeface="華康超明體" pitchFamily="49" charset="-120"/>
                <a:ea typeface="華康超明體" pitchFamily="49" charset="-120"/>
              </a:rPr>
              <a:t>3D</a:t>
            </a:r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底板模型</a:t>
            </a:r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製作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 t="8333" r="38281" b="19444"/>
          <a:stretch>
            <a:fillRect/>
          </a:stretch>
        </p:blipFill>
        <p:spPr bwMode="auto">
          <a:xfrm>
            <a:off x="571472" y="1428736"/>
            <a:ext cx="8001056" cy="5266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 l="5468" t="61111" r="81680" b="29167"/>
          <a:stretch>
            <a:fillRect/>
          </a:stretch>
        </p:blipFill>
        <p:spPr bwMode="auto">
          <a:xfrm>
            <a:off x="5357818" y="1500174"/>
            <a:ext cx="3357587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存檔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pic>
        <p:nvPicPr>
          <p:cNvPr id="4" name="內容版面配置區 3" descr="DSC00812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85720" y="1571612"/>
            <a:ext cx="1656063" cy="1071570"/>
          </a:xfrm>
        </p:spPr>
      </p:pic>
      <p:pic>
        <p:nvPicPr>
          <p:cNvPr id="6" name="圖片 5" descr="DSC00813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2214546" y="1571612"/>
            <a:ext cx="2720139" cy="1285884"/>
          </a:xfrm>
          <a:prstGeom prst="rect">
            <a:avLst/>
          </a:prstGeom>
        </p:spPr>
      </p:pic>
      <p:sp>
        <p:nvSpPr>
          <p:cNvPr id="8" name="圓角矩形圖說文字 7"/>
          <p:cNvSpPr/>
          <p:nvPr/>
        </p:nvSpPr>
        <p:spPr>
          <a:xfrm>
            <a:off x="428596" y="3143248"/>
            <a:ext cx="8429684" cy="3500462"/>
          </a:xfrm>
          <a:prstGeom prst="wedgeRoundRectCallout">
            <a:avLst>
              <a:gd name="adj1" fmla="val 28726"/>
              <a:gd name="adj2" fmla="val -75443"/>
              <a:gd name="adj3" fmla="val 16667"/>
            </a:avLst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1.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點選左上角的「</a:t>
            </a:r>
            <a:r>
              <a:rPr lang="zh-TW" altLang="en-US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文件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」功能。</a:t>
            </a:r>
            <a:endParaRPr lang="en-US" altLang="zh-TW" sz="4000" dirty="0" smtClean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2.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點選「</a:t>
            </a:r>
            <a:r>
              <a:rPr lang="zh-TW" altLang="en-US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另存為</a:t>
            </a:r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...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」功能。</a:t>
            </a:r>
            <a:endParaRPr lang="en-US" altLang="zh-TW" sz="4000" dirty="0" smtClean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3.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在</a:t>
            </a:r>
            <a:r>
              <a:rPr lang="zh-TW" altLang="en-US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「檔案名稱」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中，輸入自己喜歡的檔名，但是一定要記得加上</a:t>
            </a:r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.STL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的副檔名才行喔。</a:t>
            </a:r>
            <a:endParaRPr lang="zh-TW" altLang="en-US" sz="4000" dirty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9" name="向右箭號 8"/>
          <p:cNvSpPr/>
          <p:nvPr/>
        </p:nvSpPr>
        <p:spPr>
          <a:xfrm>
            <a:off x="1643042" y="1214422"/>
            <a:ext cx="928694" cy="785818"/>
          </a:xfrm>
          <a:prstGeom prst="rightArrow">
            <a:avLst>
              <a:gd name="adj1" fmla="val 50000"/>
              <a:gd name="adj2" fmla="val 62648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向右箭號 9"/>
          <p:cNvSpPr/>
          <p:nvPr/>
        </p:nvSpPr>
        <p:spPr>
          <a:xfrm>
            <a:off x="4714876" y="1214422"/>
            <a:ext cx="928694" cy="785818"/>
          </a:xfrm>
          <a:prstGeom prst="rightArrow">
            <a:avLst>
              <a:gd name="adj1" fmla="val 50000"/>
              <a:gd name="adj2" fmla="val 62648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橢圓 10"/>
          <p:cNvSpPr/>
          <p:nvPr/>
        </p:nvSpPr>
        <p:spPr>
          <a:xfrm>
            <a:off x="6858016" y="1500174"/>
            <a:ext cx="1714512" cy="71438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43956" cy="6011882"/>
          </a:xfrm>
        </p:spPr>
        <p:txBody>
          <a:bodyPr>
            <a:noAutofit/>
          </a:bodyPr>
          <a:lstStyle/>
          <a:p>
            <a:r>
              <a:rPr lang="zh-TW" altLang="en-US" sz="7000" dirty="0" smtClean="0">
                <a:latin typeface="華康超明體" pitchFamily="49" charset="-120"/>
                <a:ea typeface="華康超明體" pitchFamily="49" charset="-120"/>
              </a:rPr>
              <a:t>恭喜</a:t>
            </a:r>
            <a:r>
              <a:rPr lang="zh-TW" altLang="en-US" sz="7000" dirty="0" smtClean="0">
                <a:latin typeface="華康超明體" pitchFamily="49" charset="-120"/>
                <a:ea typeface="華康超明體" pitchFamily="49" charset="-120"/>
              </a:rPr>
              <a:t>你，你已經完成一個</a:t>
            </a:r>
            <a:r>
              <a:rPr lang="en-US" altLang="zh-TW" sz="7000" dirty="0" smtClean="0">
                <a:latin typeface="華康超明體" pitchFamily="49" charset="-120"/>
                <a:ea typeface="華康超明體" pitchFamily="49" charset="-120"/>
              </a:rPr>
              <a:t>3D</a:t>
            </a:r>
            <a:r>
              <a:rPr lang="zh-TW" altLang="en-US" sz="7000" dirty="0" smtClean="0">
                <a:latin typeface="華康超明體" pitchFamily="49" charset="-120"/>
                <a:ea typeface="華康超明體" pitchFamily="49" charset="-120"/>
              </a:rPr>
              <a:t>底版模型的製作，你可以繼續做其他底板，或將你的底板跟其他人分享喔</a:t>
            </a:r>
            <a:r>
              <a:rPr lang="zh-TW" altLang="en-US" sz="7000" dirty="0" smtClean="0">
                <a:latin typeface="華康超明體" pitchFamily="49" charset="-120"/>
                <a:ea typeface="華康超明體" pitchFamily="49" charset="-120"/>
              </a:rPr>
              <a:t>！</a:t>
            </a:r>
            <a:endParaRPr lang="zh-TW" altLang="en-US" sz="7000" dirty="0">
              <a:latin typeface="華康超明體" pitchFamily="49" charset="-120"/>
              <a:ea typeface="華康超明體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 r="29687" b="12500"/>
          <a:stretch>
            <a:fillRect/>
          </a:stretch>
        </p:blipFill>
        <p:spPr bwMode="auto">
          <a:xfrm>
            <a:off x="1000100" y="1571612"/>
            <a:ext cx="7347876" cy="5143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8000" dirty="0">
                <a:latin typeface="華康超明體" pitchFamily="49" charset="-120"/>
                <a:ea typeface="華康超明體" pitchFamily="49" charset="-120"/>
              </a:rPr>
              <a:t>畫</a:t>
            </a:r>
            <a:r>
              <a:rPr lang="zh-TW" altLang="en-US" sz="8000" dirty="0" smtClean="0">
                <a:latin typeface="華康超明體" pitchFamily="49" charset="-120"/>
                <a:ea typeface="華康超明體" pitchFamily="49" charset="-120"/>
              </a:rPr>
              <a:t>出底板的圖形</a:t>
            </a:r>
            <a:endParaRPr lang="zh-TW" altLang="en-US" sz="8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5" name="橢圓 4"/>
          <p:cNvSpPr/>
          <p:nvPr/>
        </p:nvSpPr>
        <p:spPr>
          <a:xfrm>
            <a:off x="2643174" y="3357562"/>
            <a:ext cx="1785950" cy="264320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橢圓 5"/>
          <p:cNvSpPr/>
          <p:nvPr/>
        </p:nvSpPr>
        <p:spPr>
          <a:xfrm>
            <a:off x="4143372" y="1785926"/>
            <a:ext cx="1785950" cy="1143008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橢圓 6"/>
          <p:cNvSpPr/>
          <p:nvPr/>
        </p:nvSpPr>
        <p:spPr>
          <a:xfrm>
            <a:off x="6786578" y="1857364"/>
            <a:ext cx="1214446" cy="107157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圓角矩形圖說文字 7"/>
          <p:cNvSpPr/>
          <p:nvPr/>
        </p:nvSpPr>
        <p:spPr>
          <a:xfrm>
            <a:off x="1000100" y="1428736"/>
            <a:ext cx="2357454" cy="1285884"/>
          </a:xfrm>
          <a:prstGeom prst="wedgeRoundRectCallout">
            <a:avLst>
              <a:gd name="adj1" fmla="val 85976"/>
              <a:gd name="adj2" fmla="val 25405"/>
              <a:gd name="adj3" fmla="val 16667"/>
            </a:avLst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選一個喜歡的圖案</a:t>
            </a:r>
            <a:endParaRPr lang="zh-TW" altLang="en-US" sz="3000" dirty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9" name="橢圓 8"/>
          <p:cNvSpPr/>
          <p:nvPr/>
        </p:nvSpPr>
        <p:spPr>
          <a:xfrm>
            <a:off x="4071934" y="1500174"/>
            <a:ext cx="571504" cy="500066"/>
          </a:xfrm>
          <a:prstGeom prst="ellipse">
            <a:avLst/>
          </a:prstGeom>
          <a:solidFill>
            <a:srgbClr val="FFFF0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1</a:t>
            </a:r>
            <a:endParaRPr lang="zh-TW" altLang="en-US" sz="3000" dirty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0" name="橢圓 9"/>
          <p:cNvSpPr/>
          <p:nvPr/>
        </p:nvSpPr>
        <p:spPr>
          <a:xfrm>
            <a:off x="6858016" y="1428736"/>
            <a:ext cx="571504" cy="500066"/>
          </a:xfrm>
          <a:prstGeom prst="ellipse">
            <a:avLst/>
          </a:prstGeom>
          <a:solidFill>
            <a:srgbClr val="FFFF0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2</a:t>
            </a:r>
            <a:endParaRPr lang="zh-TW" altLang="en-US" sz="3000" dirty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1" name="橢圓 10"/>
          <p:cNvSpPr/>
          <p:nvPr/>
        </p:nvSpPr>
        <p:spPr>
          <a:xfrm>
            <a:off x="2643174" y="3071810"/>
            <a:ext cx="571504" cy="500066"/>
          </a:xfrm>
          <a:prstGeom prst="ellipse">
            <a:avLst/>
          </a:prstGeom>
          <a:solidFill>
            <a:srgbClr val="FFFF0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3</a:t>
            </a:r>
            <a:endParaRPr lang="zh-TW" altLang="en-US" sz="3000" dirty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2" name="圓角矩形圖說文字 11"/>
          <p:cNvSpPr/>
          <p:nvPr/>
        </p:nvSpPr>
        <p:spPr>
          <a:xfrm>
            <a:off x="5786446" y="3143248"/>
            <a:ext cx="3214710" cy="2071702"/>
          </a:xfrm>
          <a:prstGeom prst="wedgeRoundRectCallout">
            <a:avLst>
              <a:gd name="adj1" fmla="val -4388"/>
              <a:gd name="adj2" fmla="val -74930"/>
              <a:gd name="adj3" fmla="val 16667"/>
            </a:avLst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將框線</a:t>
            </a:r>
            <a:r>
              <a:rPr lang="en-US" altLang="zh-TW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(</a:t>
            </a:r>
            <a:r>
              <a:rPr lang="zh-TW" altLang="en-US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色彩</a:t>
            </a:r>
            <a:r>
              <a:rPr lang="en-US" altLang="zh-TW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1)</a:t>
            </a:r>
            <a:r>
              <a:rPr lang="zh-TW" altLang="en-US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以及填滿</a:t>
            </a:r>
            <a:r>
              <a:rPr lang="en-US" altLang="zh-TW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(</a:t>
            </a:r>
            <a:r>
              <a:rPr lang="zh-TW" altLang="en-US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色彩</a:t>
            </a:r>
            <a:r>
              <a:rPr lang="en-US" altLang="zh-TW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2)</a:t>
            </a:r>
            <a:r>
              <a:rPr lang="zh-TW" altLang="en-US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都設定為黑色</a:t>
            </a:r>
            <a:endParaRPr lang="zh-TW" altLang="en-US" sz="3000" dirty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5" name="圓角矩形圖說文字 14"/>
          <p:cNvSpPr/>
          <p:nvPr/>
        </p:nvSpPr>
        <p:spPr>
          <a:xfrm>
            <a:off x="4500562" y="5429264"/>
            <a:ext cx="4357718" cy="1143008"/>
          </a:xfrm>
          <a:prstGeom prst="wedgeRoundRectCallout">
            <a:avLst>
              <a:gd name="adj1" fmla="val -52951"/>
              <a:gd name="adj2" fmla="val -63088"/>
              <a:gd name="adj3" fmla="val 16667"/>
            </a:avLst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按住滑鼠移動畫出自己想要的圖案。</a:t>
            </a:r>
            <a:endParaRPr lang="zh-TW" altLang="en-US" sz="3000" dirty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6" name="圓角矩形圖說文字 15"/>
          <p:cNvSpPr/>
          <p:nvPr/>
        </p:nvSpPr>
        <p:spPr>
          <a:xfrm>
            <a:off x="214282" y="3286124"/>
            <a:ext cx="2214578" cy="3286148"/>
          </a:xfrm>
          <a:prstGeom prst="wedgeRoundRectCallout">
            <a:avLst>
              <a:gd name="adj1" fmla="val 84067"/>
              <a:gd name="adj2" fmla="val 12246"/>
              <a:gd name="adj3" fmla="val 16667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若同時按住「</a:t>
            </a:r>
            <a:r>
              <a:rPr lang="en-US" altLang="zh-TW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shift</a:t>
            </a:r>
            <a:r>
              <a:rPr lang="zh-TW" altLang="en-US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」鍵，可以畫出等比例縮放的正圖形。</a:t>
            </a:r>
            <a:endParaRPr lang="zh-TW" altLang="en-US" sz="3000" dirty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r="32812" b="13889"/>
          <a:stretch>
            <a:fillRect/>
          </a:stretch>
        </p:blipFill>
        <p:spPr bwMode="auto">
          <a:xfrm>
            <a:off x="1071538" y="1553330"/>
            <a:ext cx="7358082" cy="530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8000" dirty="0">
                <a:latin typeface="華康超明體" pitchFamily="49" charset="-120"/>
                <a:ea typeface="華康超明體" pitchFamily="49" charset="-120"/>
              </a:rPr>
              <a:t>畫</a:t>
            </a:r>
            <a:r>
              <a:rPr lang="zh-TW" altLang="en-US" sz="8000" dirty="0" smtClean="0">
                <a:latin typeface="華康超明體" pitchFamily="49" charset="-120"/>
                <a:ea typeface="華康超明體" pitchFamily="49" charset="-120"/>
              </a:rPr>
              <a:t>出鑰匙孔</a:t>
            </a:r>
            <a:r>
              <a:rPr lang="en-US" altLang="zh-TW" sz="8000" dirty="0" smtClean="0">
                <a:latin typeface="華康超明體" pitchFamily="49" charset="-120"/>
                <a:ea typeface="華康超明體" pitchFamily="49" charset="-120"/>
              </a:rPr>
              <a:t>-1</a:t>
            </a:r>
            <a:endParaRPr lang="zh-TW" altLang="en-US" sz="8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5" name="橢圓 4"/>
          <p:cNvSpPr/>
          <p:nvPr/>
        </p:nvSpPr>
        <p:spPr>
          <a:xfrm>
            <a:off x="2857488" y="3571876"/>
            <a:ext cx="642942" cy="71438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橢圓 5"/>
          <p:cNvSpPr/>
          <p:nvPr/>
        </p:nvSpPr>
        <p:spPr>
          <a:xfrm>
            <a:off x="4857752" y="1928802"/>
            <a:ext cx="500066" cy="50006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橢圓 6"/>
          <p:cNvSpPr/>
          <p:nvPr/>
        </p:nvSpPr>
        <p:spPr>
          <a:xfrm>
            <a:off x="5857884" y="1714488"/>
            <a:ext cx="2500330" cy="107157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圓角矩形圖說文字 7"/>
          <p:cNvSpPr/>
          <p:nvPr/>
        </p:nvSpPr>
        <p:spPr>
          <a:xfrm>
            <a:off x="2857488" y="1785926"/>
            <a:ext cx="1500198" cy="714380"/>
          </a:xfrm>
          <a:prstGeom prst="wedgeRoundRectCallout">
            <a:avLst>
              <a:gd name="adj1" fmla="val 85976"/>
              <a:gd name="adj2" fmla="val 25405"/>
              <a:gd name="adj3" fmla="val 16667"/>
            </a:avLst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選圓形</a:t>
            </a:r>
            <a:endParaRPr lang="zh-TW" altLang="en-US" sz="3000" dirty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9" name="橢圓 8"/>
          <p:cNvSpPr/>
          <p:nvPr/>
        </p:nvSpPr>
        <p:spPr>
          <a:xfrm>
            <a:off x="4429124" y="1643050"/>
            <a:ext cx="571504" cy="500066"/>
          </a:xfrm>
          <a:prstGeom prst="ellipse">
            <a:avLst/>
          </a:prstGeom>
          <a:solidFill>
            <a:srgbClr val="FFFF0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1</a:t>
            </a:r>
            <a:endParaRPr lang="zh-TW" altLang="en-US" sz="3000" dirty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0" name="橢圓 9"/>
          <p:cNvSpPr/>
          <p:nvPr/>
        </p:nvSpPr>
        <p:spPr>
          <a:xfrm>
            <a:off x="5500694" y="1571612"/>
            <a:ext cx="571504" cy="500066"/>
          </a:xfrm>
          <a:prstGeom prst="ellipse">
            <a:avLst/>
          </a:prstGeom>
          <a:solidFill>
            <a:srgbClr val="FFFF0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2</a:t>
            </a:r>
            <a:endParaRPr lang="zh-TW" altLang="en-US" sz="3000" dirty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1" name="橢圓 10"/>
          <p:cNvSpPr/>
          <p:nvPr/>
        </p:nvSpPr>
        <p:spPr>
          <a:xfrm>
            <a:off x="2500298" y="3214686"/>
            <a:ext cx="571504" cy="500066"/>
          </a:xfrm>
          <a:prstGeom prst="ellipse">
            <a:avLst/>
          </a:prstGeom>
          <a:solidFill>
            <a:srgbClr val="FFFF0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3</a:t>
            </a:r>
            <a:endParaRPr lang="zh-TW" altLang="en-US" sz="3000" dirty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2" name="圓角矩形圖說文字 11"/>
          <p:cNvSpPr/>
          <p:nvPr/>
        </p:nvSpPr>
        <p:spPr>
          <a:xfrm>
            <a:off x="5214942" y="4357694"/>
            <a:ext cx="2786082" cy="2071702"/>
          </a:xfrm>
          <a:prstGeom prst="wedgeRoundRectCallout">
            <a:avLst>
              <a:gd name="adj1" fmla="val -6181"/>
              <a:gd name="adj2" fmla="val -126253"/>
              <a:gd name="adj3" fmla="val 16667"/>
            </a:avLst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框線→無框線</a:t>
            </a:r>
            <a:endParaRPr lang="en-US" altLang="zh-TW" sz="3000" dirty="0" smtClean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  <a:p>
            <a:r>
              <a:rPr lang="zh-TW" altLang="en-US" sz="3000" dirty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填滿→</a:t>
            </a:r>
            <a:r>
              <a:rPr lang="zh-TW" altLang="en-US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純色</a:t>
            </a:r>
            <a:endParaRPr lang="en-US" altLang="zh-TW" sz="3000" dirty="0" smtClean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  <a:p>
            <a:r>
              <a:rPr lang="zh-TW" altLang="en-US" sz="3000" dirty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色彩</a:t>
            </a:r>
            <a:r>
              <a:rPr lang="en-US" altLang="zh-TW" sz="3000" dirty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1→</a:t>
            </a:r>
            <a:r>
              <a:rPr lang="zh-TW" altLang="en-US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黑色</a:t>
            </a:r>
            <a:endParaRPr lang="en-US" altLang="zh-TW" sz="3000" dirty="0" smtClean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  <a:p>
            <a:r>
              <a:rPr lang="zh-TW" altLang="en-US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色彩</a:t>
            </a:r>
            <a:r>
              <a:rPr lang="en-US" altLang="zh-TW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2→</a:t>
            </a:r>
            <a:r>
              <a:rPr lang="zh-TW" altLang="en-US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白色</a:t>
            </a:r>
            <a:endParaRPr lang="zh-TW" altLang="en-US" sz="3000" dirty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6" name="圓角矩形圖說文字 15"/>
          <p:cNvSpPr/>
          <p:nvPr/>
        </p:nvSpPr>
        <p:spPr>
          <a:xfrm>
            <a:off x="214282" y="3286124"/>
            <a:ext cx="2214578" cy="3286148"/>
          </a:xfrm>
          <a:prstGeom prst="wedgeRoundRectCallout">
            <a:avLst>
              <a:gd name="adj1" fmla="val 77114"/>
              <a:gd name="adj2" fmla="val -29816"/>
              <a:gd name="adj3" fmla="val 16667"/>
            </a:avLst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按住「</a:t>
            </a:r>
            <a:r>
              <a:rPr lang="en-US" altLang="zh-TW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shift</a:t>
            </a:r>
            <a:r>
              <a:rPr lang="zh-TW" altLang="en-US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」鍵，並利用滑鼠畫出一個白色鑰匙孔。</a:t>
            </a:r>
            <a:endParaRPr lang="zh-TW" altLang="en-US" sz="3000" dirty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 l="44531" t="5555" r="42969" b="76389"/>
          <a:stretch>
            <a:fillRect/>
          </a:stretch>
        </p:blipFill>
        <p:spPr bwMode="auto">
          <a:xfrm>
            <a:off x="5143504" y="2714620"/>
            <a:ext cx="1143008" cy="928694"/>
          </a:xfrm>
          <a:prstGeom prst="rect">
            <a:avLst/>
          </a:prstGeom>
          <a:noFill/>
          <a:ln w="76200">
            <a:solidFill>
              <a:srgbClr val="FF0000"/>
            </a:solidFill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/>
          <a:srcRect l="44531" t="9722" r="44531" b="75000"/>
          <a:stretch>
            <a:fillRect/>
          </a:stretch>
        </p:blipFill>
        <p:spPr bwMode="auto">
          <a:xfrm>
            <a:off x="6572263" y="2714620"/>
            <a:ext cx="1091053" cy="857256"/>
          </a:xfrm>
          <a:prstGeom prst="rect">
            <a:avLst/>
          </a:prstGeom>
          <a:noFill/>
          <a:ln w="76200">
            <a:solidFill>
              <a:srgbClr val="FF000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 r="31250" b="13889"/>
          <a:stretch>
            <a:fillRect/>
          </a:stretch>
        </p:blipFill>
        <p:spPr bwMode="auto">
          <a:xfrm>
            <a:off x="1357289" y="1571612"/>
            <a:ext cx="6894887" cy="4857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8000" dirty="0">
                <a:latin typeface="華康超明體" pitchFamily="49" charset="-120"/>
                <a:ea typeface="華康超明體" pitchFamily="49" charset="-120"/>
              </a:rPr>
              <a:t>畫</a:t>
            </a:r>
            <a:r>
              <a:rPr lang="zh-TW" altLang="en-US" sz="8000" dirty="0" smtClean="0">
                <a:latin typeface="華康超明體" pitchFamily="49" charset="-120"/>
                <a:ea typeface="華康超明體" pitchFamily="49" charset="-120"/>
              </a:rPr>
              <a:t>出鑰匙孔</a:t>
            </a:r>
            <a:r>
              <a:rPr lang="en-US" altLang="zh-TW" sz="8000" dirty="0" smtClean="0">
                <a:latin typeface="華康超明體" pitchFamily="49" charset="-120"/>
                <a:ea typeface="華康超明體" pitchFamily="49" charset="-120"/>
              </a:rPr>
              <a:t>-2</a:t>
            </a:r>
            <a:endParaRPr lang="zh-TW" altLang="en-US" sz="8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5" name="橢圓 4"/>
          <p:cNvSpPr/>
          <p:nvPr/>
        </p:nvSpPr>
        <p:spPr>
          <a:xfrm>
            <a:off x="2857488" y="3214686"/>
            <a:ext cx="642942" cy="71438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橢圓 5"/>
          <p:cNvSpPr/>
          <p:nvPr/>
        </p:nvSpPr>
        <p:spPr>
          <a:xfrm>
            <a:off x="4857752" y="1928802"/>
            <a:ext cx="500066" cy="50006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橢圓 6"/>
          <p:cNvSpPr/>
          <p:nvPr/>
        </p:nvSpPr>
        <p:spPr>
          <a:xfrm>
            <a:off x="5857884" y="1714488"/>
            <a:ext cx="2500330" cy="107157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圓角矩形圖說文字 7"/>
          <p:cNvSpPr/>
          <p:nvPr/>
        </p:nvSpPr>
        <p:spPr>
          <a:xfrm>
            <a:off x="2857488" y="1785926"/>
            <a:ext cx="1500198" cy="714380"/>
          </a:xfrm>
          <a:prstGeom prst="wedgeRoundRectCallout">
            <a:avLst>
              <a:gd name="adj1" fmla="val 85976"/>
              <a:gd name="adj2" fmla="val 25405"/>
              <a:gd name="adj3" fmla="val 16667"/>
            </a:avLst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選圓形</a:t>
            </a:r>
            <a:endParaRPr lang="zh-TW" altLang="en-US" sz="3000" dirty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9" name="橢圓 8"/>
          <p:cNvSpPr/>
          <p:nvPr/>
        </p:nvSpPr>
        <p:spPr>
          <a:xfrm>
            <a:off x="4429124" y="1643050"/>
            <a:ext cx="571504" cy="500066"/>
          </a:xfrm>
          <a:prstGeom prst="ellipse">
            <a:avLst/>
          </a:prstGeom>
          <a:solidFill>
            <a:srgbClr val="FFFF0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1</a:t>
            </a:r>
            <a:endParaRPr lang="zh-TW" altLang="en-US" sz="3000" dirty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0" name="橢圓 9"/>
          <p:cNvSpPr/>
          <p:nvPr/>
        </p:nvSpPr>
        <p:spPr>
          <a:xfrm>
            <a:off x="5500694" y="1571612"/>
            <a:ext cx="571504" cy="500066"/>
          </a:xfrm>
          <a:prstGeom prst="ellipse">
            <a:avLst/>
          </a:prstGeom>
          <a:solidFill>
            <a:srgbClr val="FFFF0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2</a:t>
            </a:r>
            <a:endParaRPr lang="zh-TW" altLang="en-US" sz="3000" dirty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1" name="橢圓 10"/>
          <p:cNvSpPr/>
          <p:nvPr/>
        </p:nvSpPr>
        <p:spPr>
          <a:xfrm>
            <a:off x="3357554" y="2928934"/>
            <a:ext cx="571504" cy="500066"/>
          </a:xfrm>
          <a:prstGeom prst="ellipse">
            <a:avLst/>
          </a:prstGeom>
          <a:solidFill>
            <a:srgbClr val="FFFF0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3</a:t>
            </a:r>
            <a:endParaRPr lang="zh-TW" altLang="en-US" sz="3000" dirty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2" name="圓角矩形圖說文字 11"/>
          <p:cNvSpPr/>
          <p:nvPr/>
        </p:nvSpPr>
        <p:spPr>
          <a:xfrm>
            <a:off x="4929190" y="4429132"/>
            <a:ext cx="2786082" cy="2071702"/>
          </a:xfrm>
          <a:prstGeom prst="wedgeRoundRectCallout">
            <a:avLst>
              <a:gd name="adj1" fmla="val -6181"/>
              <a:gd name="adj2" fmla="val -126253"/>
              <a:gd name="adj3" fmla="val 16667"/>
            </a:avLst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框線→</a:t>
            </a:r>
            <a:r>
              <a:rPr lang="zh-TW" altLang="en-US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純色</a:t>
            </a:r>
            <a:endParaRPr lang="en-US" altLang="zh-TW" sz="3000" dirty="0" smtClean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  <a:p>
            <a:r>
              <a:rPr lang="zh-TW" altLang="en-US" sz="3000" dirty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填滿</a:t>
            </a:r>
            <a:r>
              <a:rPr lang="zh-TW" altLang="en-US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→</a:t>
            </a:r>
            <a:r>
              <a:rPr lang="zh-TW" altLang="en-US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無色彩</a:t>
            </a:r>
            <a:endParaRPr lang="en-US" altLang="zh-TW" sz="3000" dirty="0" smtClean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  <a:p>
            <a:r>
              <a:rPr lang="zh-TW" altLang="en-US" sz="3000" dirty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色彩</a:t>
            </a:r>
            <a:r>
              <a:rPr lang="en-US" altLang="zh-TW" sz="3000" dirty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1→</a:t>
            </a:r>
            <a:r>
              <a:rPr lang="zh-TW" altLang="en-US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黑色</a:t>
            </a:r>
            <a:endParaRPr lang="en-US" altLang="zh-TW" sz="3000" dirty="0" smtClean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  <a:p>
            <a:r>
              <a:rPr lang="zh-TW" altLang="en-US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色彩</a:t>
            </a:r>
            <a:r>
              <a:rPr lang="en-US" altLang="zh-TW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2→</a:t>
            </a:r>
            <a:r>
              <a:rPr lang="zh-TW" altLang="en-US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白色</a:t>
            </a:r>
            <a:endParaRPr lang="zh-TW" altLang="en-US" sz="3000" dirty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6" name="圓角矩形圖說文字 15"/>
          <p:cNvSpPr/>
          <p:nvPr/>
        </p:nvSpPr>
        <p:spPr>
          <a:xfrm>
            <a:off x="214282" y="1500174"/>
            <a:ext cx="2500330" cy="5072098"/>
          </a:xfrm>
          <a:prstGeom prst="wedgeRoundRectCallout">
            <a:avLst>
              <a:gd name="adj1" fmla="val 63288"/>
              <a:gd name="adj2" fmla="val -12645"/>
              <a:gd name="adj3" fmla="val 16667"/>
            </a:avLst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按住「</a:t>
            </a:r>
            <a:r>
              <a:rPr lang="en-US" altLang="zh-TW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shift</a:t>
            </a:r>
            <a:r>
              <a:rPr lang="zh-TW" altLang="en-US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」鍵，並利用滑鼠畫出一個</a:t>
            </a:r>
            <a:r>
              <a:rPr lang="zh-TW" altLang="en-US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黑框線環形</a:t>
            </a:r>
            <a:r>
              <a:rPr lang="zh-TW" altLang="en-US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鑰匙孔。按住「</a:t>
            </a:r>
            <a:r>
              <a:rPr lang="en-US" altLang="zh-TW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ctrl</a:t>
            </a:r>
            <a:r>
              <a:rPr lang="zh-TW" altLang="en-US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」鍵與「</a:t>
            </a:r>
            <a:r>
              <a:rPr lang="en-US" altLang="zh-TW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+</a:t>
            </a:r>
            <a:r>
              <a:rPr lang="zh-TW" altLang="en-US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」鍵可加粗，「</a:t>
            </a:r>
            <a:r>
              <a:rPr lang="en-US" altLang="zh-TW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-</a:t>
            </a:r>
            <a:r>
              <a:rPr lang="zh-TW" altLang="en-US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」可變細。</a:t>
            </a:r>
            <a:endParaRPr lang="zh-TW" altLang="en-US" sz="3000" dirty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 l="44531" t="5555" r="42969" b="76389"/>
          <a:stretch>
            <a:fillRect/>
          </a:stretch>
        </p:blipFill>
        <p:spPr bwMode="auto">
          <a:xfrm>
            <a:off x="5143504" y="2714620"/>
            <a:ext cx="1143008" cy="928694"/>
          </a:xfrm>
          <a:prstGeom prst="rect">
            <a:avLst/>
          </a:prstGeom>
          <a:noFill/>
          <a:ln w="76200">
            <a:solidFill>
              <a:srgbClr val="FF0000"/>
            </a:solidFill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/>
          <a:srcRect l="44531" t="9722" r="44531" b="75000"/>
          <a:stretch>
            <a:fillRect/>
          </a:stretch>
        </p:blipFill>
        <p:spPr bwMode="auto">
          <a:xfrm>
            <a:off x="6572263" y="2714620"/>
            <a:ext cx="1091053" cy="857256"/>
          </a:xfrm>
          <a:prstGeom prst="rect">
            <a:avLst/>
          </a:prstGeom>
          <a:noFill/>
          <a:ln w="76200">
            <a:solidFill>
              <a:srgbClr val="FF000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572560" cy="1143000"/>
          </a:xfrm>
        </p:spPr>
        <p:txBody>
          <a:bodyPr>
            <a:noAutofit/>
          </a:bodyPr>
          <a:lstStyle/>
          <a:p>
            <a:r>
              <a:rPr lang="zh-TW" altLang="en-US" sz="8000" dirty="0">
                <a:latin typeface="華康超明體" pitchFamily="49" charset="-120"/>
                <a:ea typeface="華康超明體" pitchFamily="49" charset="-120"/>
              </a:rPr>
              <a:t>畫</a:t>
            </a:r>
            <a:r>
              <a:rPr lang="zh-TW" altLang="en-US" sz="8000" dirty="0" smtClean="0">
                <a:latin typeface="華康超明體" pitchFamily="49" charset="-120"/>
                <a:ea typeface="華康超明體" pitchFamily="49" charset="-120"/>
              </a:rPr>
              <a:t>鑰匙孔注意事項</a:t>
            </a:r>
            <a:endParaRPr lang="zh-TW" altLang="en-US" sz="8000" dirty="0">
              <a:latin typeface="華康超明體" pitchFamily="49" charset="-120"/>
              <a:ea typeface="華康超明體" pitchFamily="49" charset="-12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 l="15625" t="31944" r="75781" b="52778"/>
          <a:stretch>
            <a:fillRect/>
          </a:stretch>
        </p:blipFill>
        <p:spPr bwMode="auto">
          <a:xfrm>
            <a:off x="2786050" y="1357298"/>
            <a:ext cx="1857388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 l="16406" t="33333" r="75000" b="50000"/>
          <a:stretch>
            <a:fillRect/>
          </a:stretch>
        </p:blipFill>
        <p:spPr bwMode="auto">
          <a:xfrm>
            <a:off x="3071802" y="3571876"/>
            <a:ext cx="785818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/>
          <a:srcRect l="17187" t="33333" r="75001" b="52778"/>
          <a:stretch>
            <a:fillRect/>
          </a:stretch>
        </p:blipFill>
        <p:spPr bwMode="auto">
          <a:xfrm>
            <a:off x="1000100" y="5000636"/>
            <a:ext cx="714380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/>
          <a:srcRect l="16406" t="33333" r="75781" b="51389"/>
          <a:stretch>
            <a:fillRect/>
          </a:stretch>
        </p:blipFill>
        <p:spPr bwMode="auto">
          <a:xfrm>
            <a:off x="3000364" y="5072074"/>
            <a:ext cx="714380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/>
          <a:srcRect l="14843" t="30555" r="75782" b="52778"/>
          <a:stretch>
            <a:fillRect/>
          </a:stretch>
        </p:blipFill>
        <p:spPr bwMode="auto">
          <a:xfrm>
            <a:off x="4786314" y="1571612"/>
            <a:ext cx="1571636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7"/>
          <a:srcRect l="14843" t="30555" r="77344" b="56945"/>
          <a:stretch>
            <a:fillRect/>
          </a:stretch>
        </p:blipFill>
        <p:spPr bwMode="auto">
          <a:xfrm>
            <a:off x="5214942" y="3429000"/>
            <a:ext cx="1031882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8"/>
          <a:srcRect l="14843" t="30555" r="76563" b="54167"/>
          <a:stretch>
            <a:fillRect/>
          </a:stretch>
        </p:blipFill>
        <p:spPr bwMode="auto">
          <a:xfrm>
            <a:off x="6643702" y="3286124"/>
            <a:ext cx="1071570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30" name="Picture 10"/>
          <p:cNvPicPr>
            <a:picLocks noChangeAspect="1" noChangeArrowheads="1"/>
          </p:cNvPicPr>
          <p:nvPr/>
        </p:nvPicPr>
        <p:blipFill>
          <a:blip r:embed="rId9"/>
          <a:srcRect l="14843" t="30555" r="76563" b="54167"/>
          <a:stretch>
            <a:fillRect/>
          </a:stretch>
        </p:blipFill>
        <p:spPr bwMode="auto">
          <a:xfrm>
            <a:off x="5357818" y="5000636"/>
            <a:ext cx="1071570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31" name="Picture 11"/>
          <p:cNvPicPr>
            <a:picLocks noChangeAspect="1" noChangeArrowheads="1"/>
          </p:cNvPicPr>
          <p:nvPr/>
        </p:nvPicPr>
        <p:blipFill>
          <a:blip r:embed="rId10"/>
          <a:srcRect l="14062" t="29167" r="77344" b="55555"/>
          <a:stretch>
            <a:fillRect/>
          </a:stretch>
        </p:blipFill>
        <p:spPr bwMode="auto">
          <a:xfrm>
            <a:off x="6858016" y="5000636"/>
            <a:ext cx="1000132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6" name="圓角矩形 25"/>
          <p:cNvSpPr/>
          <p:nvPr/>
        </p:nvSpPr>
        <p:spPr>
          <a:xfrm>
            <a:off x="785786" y="1714488"/>
            <a:ext cx="1857388" cy="1000132"/>
          </a:xfrm>
          <a:prstGeom prst="roundRect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正確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27" name="圓角矩形 26"/>
          <p:cNvSpPr/>
          <p:nvPr/>
        </p:nvSpPr>
        <p:spPr>
          <a:xfrm>
            <a:off x="857224" y="3643314"/>
            <a:ext cx="1857388" cy="1000132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6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錯誤</a:t>
            </a:r>
            <a:endParaRPr lang="zh-TW" altLang="en-US" sz="6000" dirty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28" name="文字方塊 27"/>
          <p:cNvSpPr txBox="1"/>
          <p:nvPr/>
        </p:nvSpPr>
        <p:spPr>
          <a:xfrm>
            <a:off x="2928926" y="4500570"/>
            <a:ext cx="172354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離邊太遠</a:t>
            </a:r>
            <a:endParaRPr lang="zh-TW" altLang="en-US" sz="3000" dirty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29" name="文字方塊 28"/>
          <p:cNvSpPr txBox="1"/>
          <p:nvPr/>
        </p:nvSpPr>
        <p:spPr>
          <a:xfrm>
            <a:off x="714348" y="5857892"/>
            <a:ext cx="172354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離邊太近</a:t>
            </a:r>
            <a:endParaRPr lang="zh-TW" altLang="en-US" sz="3000" dirty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30" name="文字方塊 29"/>
          <p:cNvSpPr txBox="1"/>
          <p:nvPr/>
        </p:nvSpPr>
        <p:spPr>
          <a:xfrm>
            <a:off x="2928926" y="5929330"/>
            <a:ext cx="133882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孔太小</a:t>
            </a:r>
            <a:endParaRPr lang="zh-TW" altLang="en-US" sz="3000" dirty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31" name="文字方塊 30"/>
          <p:cNvSpPr txBox="1"/>
          <p:nvPr/>
        </p:nvSpPr>
        <p:spPr>
          <a:xfrm>
            <a:off x="5286380" y="4500570"/>
            <a:ext cx="133882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環太細</a:t>
            </a:r>
            <a:endParaRPr lang="zh-TW" altLang="en-US" sz="3000" dirty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32" name="文字方塊 31"/>
          <p:cNvSpPr txBox="1"/>
          <p:nvPr/>
        </p:nvSpPr>
        <p:spPr>
          <a:xfrm>
            <a:off x="6929454" y="4500570"/>
            <a:ext cx="133882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環太粗</a:t>
            </a:r>
            <a:endParaRPr lang="zh-TW" altLang="en-US" sz="3000" dirty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33" name="文字方塊 32"/>
          <p:cNvSpPr txBox="1"/>
          <p:nvPr/>
        </p:nvSpPr>
        <p:spPr>
          <a:xfrm>
            <a:off x="4786314" y="6072206"/>
            <a:ext cx="210826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重疊區不足</a:t>
            </a:r>
            <a:endParaRPr lang="zh-TW" altLang="en-US" sz="3000" dirty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34" name="文字方塊 33"/>
          <p:cNvSpPr txBox="1"/>
          <p:nvPr/>
        </p:nvSpPr>
        <p:spPr>
          <a:xfrm>
            <a:off x="7035731" y="6072206"/>
            <a:ext cx="133882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未重疊</a:t>
            </a:r>
            <a:endParaRPr lang="zh-TW" altLang="en-US" sz="3000" dirty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572560" cy="1143000"/>
          </a:xfrm>
        </p:spPr>
        <p:txBody>
          <a:bodyPr>
            <a:noAutofit/>
          </a:bodyPr>
          <a:lstStyle/>
          <a:p>
            <a:r>
              <a:rPr lang="zh-TW" altLang="en-US" sz="8000" dirty="0" smtClean="0">
                <a:latin typeface="華康超明體" pitchFamily="49" charset="-120"/>
                <a:ea typeface="華康超明體" pitchFamily="49" charset="-120"/>
              </a:rPr>
              <a:t>存成圖檔</a:t>
            </a:r>
            <a:endParaRPr lang="zh-TW" altLang="en-US" sz="8000" dirty="0">
              <a:latin typeface="華康超明體" pitchFamily="49" charset="-120"/>
              <a:ea typeface="華康超明體" pitchFamily="49" charset="-12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 r="53906" b="38889"/>
          <a:stretch>
            <a:fillRect/>
          </a:stretch>
        </p:blipFill>
        <p:spPr bwMode="auto">
          <a:xfrm>
            <a:off x="1357290" y="1500174"/>
            <a:ext cx="6659933" cy="4966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2" name="橢圓 21"/>
          <p:cNvSpPr/>
          <p:nvPr/>
        </p:nvSpPr>
        <p:spPr>
          <a:xfrm>
            <a:off x="1214414" y="1571612"/>
            <a:ext cx="1071570" cy="71438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橢圓 22"/>
          <p:cNvSpPr/>
          <p:nvPr/>
        </p:nvSpPr>
        <p:spPr>
          <a:xfrm>
            <a:off x="1071538" y="3571876"/>
            <a:ext cx="2500330" cy="107157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橢圓 23"/>
          <p:cNvSpPr/>
          <p:nvPr/>
        </p:nvSpPr>
        <p:spPr>
          <a:xfrm>
            <a:off x="3428992" y="2214554"/>
            <a:ext cx="2500330" cy="107157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35" name="直線單箭頭接點 34"/>
          <p:cNvCxnSpPr>
            <a:stCxn id="22" idx="4"/>
            <a:endCxn id="23" idx="0"/>
          </p:cNvCxnSpPr>
          <p:nvPr/>
        </p:nvCxnSpPr>
        <p:spPr>
          <a:xfrm rot="16200000" flipH="1">
            <a:off x="1393009" y="2643182"/>
            <a:ext cx="1285884" cy="571504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單箭頭接點 35"/>
          <p:cNvCxnSpPr>
            <a:endCxn id="24" idx="3"/>
          </p:cNvCxnSpPr>
          <p:nvPr/>
        </p:nvCxnSpPr>
        <p:spPr>
          <a:xfrm flipV="1">
            <a:off x="3071802" y="3129196"/>
            <a:ext cx="723355" cy="585556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643998" cy="6154758"/>
          </a:xfrm>
        </p:spPr>
        <p:txBody>
          <a:bodyPr>
            <a:noAutofit/>
          </a:bodyPr>
          <a:lstStyle/>
          <a:p>
            <a:r>
              <a:rPr lang="zh-TW" altLang="en-US" sz="7200" dirty="0" smtClean="0">
                <a:latin typeface="華康超明體" pitchFamily="49" charset="-120"/>
                <a:ea typeface="華康超明體" pitchFamily="49" charset="-120"/>
              </a:rPr>
              <a:t>恭喜你</a:t>
            </a:r>
            <a:r>
              <a:rPr lang="en-US" altLang="zh-TW" sz="7200" dirty="0" smtClean="0">
                <a:latin typeface="華康超明體" pitchFamily="49" charset="-120"/>
                <a:ea typeface="華康超明體" pitchFamily="49" charset="-120"/>
              </a:rPr>
              <a:t/>
            </a:r>
            <a:br>
              <a:rPr lang="en-US" altLang="zh-TW" sz="7200" dirty="0" smtClean="0">
                <a:latin typeface="華康超明體" pitchFamily="49" charset="-120"/>
                <a:ea typeface="華康超明體" pitchFamily="49" charset="-120"/>
              </a:rPr>
            </a:br>
            <a:r>
              <a:rPr lang="zh-TW" altLang="en-US" sz="7200" dirty="0">
                <a:latin typeface="華康超明體" pitchFamily="49" charset="-120"/>
                <a:ea typeface="華康超明體" pitchFamily="49" charset="-120"/>
              </a:rPr>
              <a:t>已經完成底板的</a:t>
            </a:r>
            <a:r>
              <a:rPr lang="zh-TW" altLang="en-US" sz="7200" dirty="0" smtClean="0">
                <a:latin typeface="華康超明體" pitchFamily="49" charset="-120"/>
                <a:ea typeface="華康超明體" pitchFamily="49" charset="-120"/>
              </a:rPr>
              <a:t>圖案</a:t>
            </a:r>
            <a:r>
              <a:rPr lang="en-US" altLang="zh-TW" sz="7200" dirty="0" smtClean="0">
                <a:latin typeface="華康超明體" pitchFamily="49" charset="-120"/>
                <a:ea typeface="華康超明體" pitchFamily="49" charset="-120"/>
              </a:rPr>
              <a:t/>
            </a:r>
            <a:br>
              <a:rPr lang="en-US" altLang="zh-TW" sz="7200" dirty="0" smtClean="0">
                <a:latin typeface="華康超明體" pitchFamily="49" charset="-120"/>
                <a:ea typeface="華康超明體" pitchFamily="49" charset="-120"/>
              </a:rPr>
            </a:br>
            <a:r>
              <a:rPr lang="en-US" altLang="zh-TW" sz="7200" dirty="0" smtClean="0">
                <a:latin typeface="華康超明體" pitchFamily="49" charset="-120"/>
                <a:ea typeface="華康超明體" pitchFamily="49" charset="-120"/>
              </a:rPr>
              <a:t/>
            </a:r>
            <a:br>
              <a:rPr lang="en-US" altLang="zh-TW" sz="7200" dirty="0" smtClean="0">
                <a:latin typeface="華康超明體" pitchFamily="49" charset="-120"/>
                <a:ea typeface="華康超明體" pitchFamily="49" charset="-120"/>
              </a:rPr>
            </a:br>
            <a:r>
              <a:rPr lang="zh-TW" altLang="en-US" sz="7200" dirty="0" smtClean="0">
                <a:latin typeface="華康超明體" pitchFamily="49" charset="-120"/>
                <a:ea typeface="華康超明體" pitchFamily="49" charset="-120"/>
              </a:rPr>
              <a:t>請繼續完成</a:t>
            </a:r>
            <a:r>
              <a:rPr lang="en-US" altLang="zh-TW" sz="7200" dirty="0" smtClean="0">
                <a:latin typeface="華康超明體" pitchFamily="49" charset="-120"/>
                <a:ea typeface="華康超明體" pitchFamily="49" charset="-120"/>
              </a:rPr>
              <a:t>3D</a:t>
            </a:r>
            <a:r>
              <a:rPr lang="zh-TW" altLang="en-US" sz="7200" smtClean="0">
                <a:latin typeface="華康超明體" pitchFamily="49" charset="-120"/>
                <a:ea typeface="華康超明體" pitchFamily="49" charset="-120"/>
              </a:rPr>
              <a:t>底版模型的製作</a:t>
            </a:r>
            <a:endParaRPr lang="zh-TW" altLang="en-US" sz="7200" dirty="0">
              <a:latin typeface="華康超明體" pitchFamily="49" charset="-120"/>
              <a:ea typeface="華康超明體" pitchFamily="49" charset="-12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print"/>
          <a:srcRect r="20312" b="16666"/>
          <a:stretch>
            <a:fillRect/>
          </a:stretch>
        </p:blipFill>
        <p:spPr bwMode="auto">
          <a:xfrm>
            <a:off x="4786314" y="1500174"/>
            <a:ext cx="4143404" cy="2437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 l="40625" t="22222" r="34375" b="41667"/>
          <a:stretch>
            <a:fillRect/>
          </a:stretch>
        </p:blipFill>
        <p:spPr bwMode="auto">
          <a:xfrm>
            <a:off x="2285984" y="3781701"/>
            <a:ext cx="3786214" cy="30762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 r="75000" b="77778"/>
          <a:stretch>
            <a:fillRect/>
          </a:stretch>
        </p:blipFill>
        <p:spPr bwMode="auto">
          <a:xfrm>
            <a:off x="285720" y="1571612"/>
            <a:ext cx="4286288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572560" cy="1143000"/>
          </a:xfrm>
        </p:spPr>
        <p:txBody>
          <a:bodyPr>
            <a:noAutofit/>
          </a:bodyPr>
          <a:lstStyle/>
          <a:p>
            <a:r>
              <a:rPr lang="zh-TW" altLang="en-US" sz="8000" dirty="0" smtClean="0">
                <a:latin typeface="華康超明體" pitchFamily="49" charset="-120"/>
                <a:ea typeface="華康超明體" pitchFamily="49" charset="-120"/>
              </a:rPr>
              <a:t>開啟</a:t>
            </a:r>
            <a:r>
              <a:rPr lang="en-US" altLang="zh-TW" sz="8000" dirty="0" err="1" smtClean="0">
                <a:latin typeface="華康超明體" pitchFamily="49" charset="-120"/>
                <a:ea typeface="華康超明體" pitchFamily="49" charset="-120"/>
              </a:rPr>
              <a:t>FlashPrint</a:t>
            </a:r>
            <a:endParaRPr lang="zh-TW" altLang="en-US" sz="8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22" name="橢圓 21"/>
          <p:cNvSpPr/>
          <p:nvPr/>
        </p:nvSpPr>
        <p:spPr>
          <a:xfrm>
            <a:off x="1214414" y="1571612"/>
            <a:ext cx="1571636" cy="121444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橢圓 22"/>
          <p:cNvSpPr/>
          <p:nvPr/>
        </p:nvSpPr>
        <p:spPr>
          <a:xfrm>
            <a:off x="2714612" y="4071942"/>
            <a:ext cx="2500330" cy="214314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橢圓 23"/>
          <p:cNvSpPr/>
          <p:nvPr/>
        </p:nvSpPr>
        <p:spPr>
          <a:xfrm>
            <a:off x="4643438" y="1571612"/>
            <a:ext cx="4357718" cy="242889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35" name="直線單箭頭接點 34"/>
          <p:cNvCxnSpPr>
            <a:stCxn id="22" idx="4"/>
          </p:cNvCxnSpPr>
          <p:nvPr/>
        </p:nvCxnSpPr>
        <p:spPr>
          <a:xfrm rot="16200000" flipH="1">
            <a:off x="1821637" y="2964653"/>
            <a:ext cx="1571638" cy="121444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單箭頭接點 35"/>
          <p:cNvCxnSpPr>
            <a:endCxn id="24" idx="3"/>
          </p:cNvCxnSpPr>
          <p:nvPr/>
        </p:nvCxnSpPr>
        <p:spPr>
          <a:xfrm rot="5400000" flipH="1" flipV="1">
            <a:off x="4677514" y="3753600"/>
            <a:ext cx="712896" cy="49529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圓角矩形圖說文字 20"/>
          <p:cNvSpPr/>
          <p:nvPr/>
        </p:nvSpPr>
        <p:spPr>
          <a:xfrm>
            <a:off x="0" y="3286124"/>
            <a:ext cx="2357454" cy="1857388"/>
          </a:xfrm>
          <a:prstGeom prst="wedgeRoundRectCallout">
            <a:avLst>
              <a:gd name="adj1" fmla="val 16970"/>
              <a:gd name="adj2" fmla="val -79468"/>
              <a:gd name="adj3" fmla="val 16667"/>
            </a:avLst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開啟桌面的「</a:t>
            </a:r>
            <a:r>
              <a:rPr lang="en-US" altLang="zh-TW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3D</a:t>
            </a:r>
            <a:r>
              <a:rPr lang="zh-TW" altLang="en-US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」資料夾</a:t>
            </a:r>
            <a:endParaRPr lang="zh-TW" altLang="en-US" sz="3000" dirty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25" name="圓角矩形圖說文字 24"/>
          <p:cNvSpPr/>
          <p:nvPr/>
        </p:nvSpPr>
        <p:spPr>
          <a:xfrm>
            <a:off x="357158" y="5643578"/>
            <a:ext cx="3000396" cy="1000132"/>
          </a:xfrm>
          <a:prstGeom prst="wedgeRoundRectCallout">
            <a:avLst>
              <a:gd name="adj1" fmla="val 53599"/>
              <a:gd name="adj2" fmla="val -91677"/>
              <a:gd name="adj3" fmla="val 16667"/>
            </a:avLst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開啟</a:t>
            </a:r>
            <a:r>
              <a:rPr lang="en-US" altLang="zh-TW" sz="3000" dirty="0" err="1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FlashPrint</a:t>
            </a:r>
            <a:endParaRPr lang="zh-TW" altLang="en-US" sz="3000" dirty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26" name="圓角矩形圖說文字 25"/>
          <p:cNvSpPr/>
          <p:nvPr/>
        </p:nvSpPr>
        <p:spPr>
          <a:xfrm>
            <a:off x="5643570" y="4572008"/>
            <a:ext cx="3000396" cy="1714512"/>
          </a:xfrm>
          <a:prstGeom prst="wedgeRoundRectCallout">
            <a:avLst>
              <a:gd name="adj1" fmla="val -12315"/>
              <a:gd name="adj2" fmla="val -105379"/>
              <a:gd name="adj3" fmla="val 16667"/>
            </a:avLst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進入</a:t>
            </a:r>
            <a:r>
              <a:rPr lang="en-US" altLang="zh-TW" sz="3000" dirty="0" err="1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FlashPrint</a:t>
            </a:r>
            <a:r>
              <a:rPr lang="zh-TW" altLang="en-US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執行程式</a:t>
            </a:r>
            <a:endParaRPr lang="zh-TW" altLang="en-US" sz="3000" dirty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306</TotalTime>
  <Words>701</Words>
  <Application>Microsoft Office PowerPoint</Application>
  <PresentationFormat>如螢幕大小 (4:3)</PresentationFormat>
  <Paragraphs>100</Paragraphs>
  <Slides>24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24</vt:i4>
      </vt:variant>
    </vt:vector>
  </HeadingPairs>
  <TitlesOfParts>
    <vt:vector size="25" baseType="lpstr">
      <vt:lpstr>Office 佈景主題</vt:lpstr>
      <vt:lpstr>如何用小畫家 做3D鑰匙圈底板</vt:lpstr>
      <vt:lpstr>開啟小畫家</vt:lpstr>
      <vt:lpstr>畫出底板的圖形</vt:lpstr>
      <vt:lpstr>畫出鑰匙孔-1</vt:lpstr>
      <vt:lpstr>畫出鑰匙孔-2</vt:lpstr>
      <vt:lpstr>畫鑰匙孔注意事項</vt:lpstr>
      <vt:lpstr>存成圖檔</vt:lpstr>
      <vt:lpstr>恭喜你 已經完成底板的圖案  請繼續完成3D底版模型的製作</vt:lpstr>
      <vt:lpstr>開啟FlashPrint</vt:lpstr>
      <vt:lpstr>使用FlashPrint軟體</vt:lpstr>
      <vt:lpstr>使用FlashPrint軟體</vt:lpstr>
      <vt:lpstr>使用FlashPrint軟體</vt:lpstr>
      <vt:lpstr>使用FlashPrint軟體</vt:lpstr>
      <vt:lpstr>使用FlashPrint軟體</vt:lpstr>
      <vt:lpstr>使用FlashPrint軟體</vt:lpstr>
      <vt:lpstr>使用FlashPrint軟體</vt:lpstr>
      <vt:lpstr>使用FlashPrint軟體</vt:lpstr>
      <vt:lpstr>使用FlashPrint軟體</vt:lpstr>
      <vt:lpstr>使用FlashPrint軟體</vt:lpstr>
      <vt:lpstr>使用FlashPrint軟體</vt:lpstr>
      <vt:lpstr>使用FlashPrint軟體</vt:lpstr>
      <vt:lpstr>完成3D底板模型製作</vt:lpstr>
      <vt:lpstr>存檔</vt:lpstr>
      <vt:lpstr>恭喜你，你已經完成一個3D底版模型的製作，你可以繼續做其他底板，或將你的底板跟其他人分享喔！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如何用小畫家做底板</dc:title>
  <dc:creator>ASUS</dc:creator>
  <cp:lastModifiedBy>ASUS</cp:lastModifiedBy>
  <cp:revision>33</cp:revision>
  <dcterms:created xsi:type="dcterms:W3CDTF">2017-06-27T14:25:19Z</dcterms:created>
  <dcterms:modified xsi:type="dcterms:W3CDTF">2017-07-02T16:46:57Z</dcterms:modified>
</cp:coreProperties>
</file>