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activeX/activeX2.xml" ContentType="application/vnd.ms-office.activeX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Default Extension="vml" ContentType="application/vnd.openxmlformats-officedocument.vmlDrawing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activeX/activeX3.xml" ContentType="application/vnd.ms-office.activeX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activeX/activeX1.xml" ContentType="application/vnd.ms-office.activeX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821" r:id="rId2"/>
    <p:sldId id="822" r:id="rId3"/>
    <p:sldId id="784" r:id="rId4"/>
    <p:sldId id="823" r:id="rId5"/>
    <p:sldId id="824" r:id="rId6"/>
    <p:sldId id="825" r:id="rId7"/>
    <p:sldId id="826" r:id="rId8"/>
    <p:sldId id="812" r:id="rId9"/>
    <p:sldId id="816" r:id="rId10"/>
    <p:sldId id="813" r:id="rId11"/>
    <p:sldId id="814" r:id="rId12"/>
    <p:sldId id="827" r:id="rId13"/>
    <p:sldId id="828" r:id="rId14"/>
    <p:sldId id="815" r:id="rId15"/>
    <p:sldId id="817" r:id="rId16"/>
    <p:sldId id="829" r:id="rId17"/>
    <p:sldId id="820" r:id="rId18"/>
    <p:sldId id="818" r:id="rId19"/>
    <p:sldId id="819" r:id="rId20"/>
  </p:sldIdLst>
  <p:sldSz cx="9144000" cy="5718175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 xmlns="">
        <p14:section name="預設章節" id="{8A1517B4-0698-4B69-99A1-9E85DA15F2C9}">
          <p14:sldIdLst>
            <p14:sldId id="821"/>
            <p14:sldId id="822"/>
            <p14:sldId id="784"/>
            <p14:sldId id="823"/>
            <p14:sldId id="824"/>
            <p14:sldId id="825"/>
            <p14:sldId id="826"/>
            <p14:sldId id="812"/>
            <p14:sldId id="816"/>
            <p14:sldId id="813"/>
            <p14:sldId id="814"/>
            <p14:sldId id="827"/>
            <p14:sldId id="828"/>
            <p14:sldId id="815"/>
            <p14:sldId id="817"/>
            <p14:sldId id="829"/>
            <p14:sldId id="820"/>
            <p14:sldId id="818"/>
            <p14:sldId id="819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99"/>
    <a:srgbClr val="FFE5FF"/>
    <a:srgbClr val="CC0066"/>
    <a:srgbClr val="FFCCFF"/>
    <a:srgbClr val="8368A4"/>
    <a:srgbClr val="632B8D"/>
    <a:srgbClr val="FF9900"/>
    <a:srgbClr val="1BB3AF"/>
    <a:srgbClr val="76C0D4"/>
    <a:srgbClr val="92D05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1703" autoAdjust="0"/>
    <p:restoredTop sz="91299" autoAdjust="0"/>
  </p:normalViewPr>
  <p:slideViewPr>
    <p:cSldViewPr>
      <p:cViewPr>
        <p:scale>
          <a:sx n="59" d="100"/>
          <a:sy n="59" d="100"/>
        </p:scale>
        <p:origin x="-3312" y="-1284"/>
      </p:cViewPr>
      <p:guideLst>
        <p:guide orient="horz" pos="1801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activeX/activeX1.xml><?xml version="1.0" encoding="utf-8"?>
<ax:ocx xmlns:ax="http://schemas.microsoft.com/office/2006/activeX" xmlns:r="http://schemas.openxmlformats.org/officeDocument/2006/relationships" ax:classid="{6BF52A52-394A-11D3-B153-00C04F79FAA6}" ax:persistence="persistPropertyBag">
  <ax:ocxPr ax:name="URL" ax:value="18.遊憩與運動學群-餐飲系(02'41).wmv"/>
  <ax:ocxPr ax:name="rate" ax:value="1"/>
  <ax:ocxPr ax:name="balance" ax:value="0"/>
  <ax:ocxPr ax:name="currentPosition" ax:value="0"/>
  <ax:ocxPr ax:name="defaultFrame" ax:value=""/>
  <ax:ocxPr ax:name="playCount" ax:value="1"/>
  <ax:ocxPr ax:name="autoStart" ax:value="-1"/>
  <ax:ocxPr ax:name="currentMarker" ax:value="0"/>
  <ax:ocxPr ax:name="invokeURLs" ax:value="-1"/>
  <ax:ocxPr ax:name="baseURL" ax:value=""/>
  <ax:ocxPr ax:name="volume" ax:value="50"/>
  <ax:ocxPr ax:name="mute" ax:value="0"/>
  <ax:ocxPr ax:name="uiMode" ax:value="full"/>
  <ax:ocxPr ax:name="stretchToFit" ax:value="-1"/>
  <ax:ocxPr ax:name="windowlessVideo" ax:value="0"/>
  <ax:ocxPr ax:name="enabled" ax:value="-1"/>
  <ax:ocxPr ax:name="enableContextMenu" ax:value="-1"/>
  <ax:ocxPr ax:name="fullScreen" ax:value="0"/>
  <ax:ocxPr ax:name="SAMIStyle" ax:value=""/>
  <ax:ocxPr ax:name="SAMILang" ax:value=""/>
  <ax:ocxPr ax:name="SAMIFilename" ax:value=""/>
  <ax:ocxPr ax:name="captioningID" ax:value=""/>
  <ax:ocxPr ax:name="enableErrorDialogs" ax:value="0"/>
  <ax:ocxPr ax:name="_cx" ax:value="19610"/>
  <ax:ocxPr ax:name="_cy" ax:value="11404"/>
</ax:ocx>
</file>

<file path=ppt/activeX/activeX2.xml><?xml version="1.0" encoding="utf-8"?>
<ax:ocx xmlns:ax="http://schemas.microsoft.com/office/2006/activeX" xmlns:r="http://schemas.openxmlformats.org/officeDocument/2006/relationships" ax:classid="{6BF52A52-394A-11D3-B153-00C04F79FAA6}" ax:persistence="persistPropertyBag">
  <ax:ocxPr ax:name="URL" ax:value="18.遊憩與運動學群-體育系(02'20).wmv"/>
  <ax:ocxPr ax:name="rate" ax:value="1"/>
  <ax:ocxPr ax:name="balance" ax:value="0"/>
  <ax:ocxPr ax:name="currentPosition" ax:value="0"/>
  <ax:ocxPr ax:name="defaultFrame" ax:value=""/>
  <ax:ocxPr ax:name="playCount" ax:value="1"/>
  <ax:ocxPr ax:name="autoStart" ax:value="-1"/>
  <ax:ocxPr ax:name="currentMarker" ax:value="0"/>
  <ax:ocxPr ax:name="invokeURLs" ax:value="-1"/>
  <ax:ocxPr ax:name="baseURL" ax:value=""/>
  <ax:ocxPr ax:name="volume" ax:value="50"/>
  <ax:ocxPr ax:name="mute" ax:value="0"/>
  <ax:ocxPr ax:name="uiMode" ax:value="full"/>
  <ax:ocxPr ax:name="stretchToFit" ax:value="-1"/>
  <ax:ocxPr ax:name="windowlessVideo" ax:value="0"/>
  <ax:ocxPr ax:name="enabled" ax:value="-1"/>
  <ax:ocxPr ax:name="enableContextMenu" ax:value="-1"/>
  <ax:ocxPr ax:name="fullScreen" ax:value="0"/>
  <ax:ocxPr ax:name="SAMIStyle" ax:value=""/>
  <ax:ocxPr ax:name="SAMILang" ax:value=""/>
  <ax:ocxPr ax:name="SAMIFilename" ax:value=""/>
  <ax:ocxPr ax:name="captioningID" ax:value=""/>
  <ax:ocxPr ax:name="enableErrorDialogs" ax:value="0"/>
  <ax:ocxPr ax:name="_cx" ax:value="20007"/>
  <ax:ocxPr ax:name="_cy" ax:value="11800"/>
</ax:ocx>
</file>

<file path=ppt/activeX/activeX3.xml><?xml version="1.0" encoding="utf-8"?>
<ax:ocx xmlns:ax="http://schemas.microsoft.com/office/2006/activeX" xmlns:r="http://schemas.openxmlformats.org/officeDocument/2006/relationships" ax:classid="{6BF52A52-394A-11D3-B153-00C04F79FAA6}" ax:persistence="persistPropertyBag">
  <ax:ocxPr ax:name="URL" ax:value="18.遊憩與運動學群-觀光系(02'10).wmv"/>
  <ax:ocxPr ax:name="rate" ax:value="1"/>
  <ax:ocxPr ax:name="balance" ax:value="0"/>
  <ax:ocxPr ax:name="currentPosition" ax:value="0"/>
  <ax:ocxPr ax:name="defaultFrame" ax:value=""/>
  <ax:ocxPr ax:name="playCount" ax:value="1"/>
  <ax:ocxPr ax:name="autoStart" ax:value="-1"/>
  <ax:ocxPr ax:name="currentMarker" ax:value="0"/>
  <ax:ocxPr ax:name="invokeURLs" ax:value="-1"/>
  <ax:ocxPr ax:name="baseURL" ax:value=""/>
  <ax:ocxPr ax:name="volume" ax:value="50"/>
  <ax:ocxPr ax:name="mute" ax:value="0"/>
  <ax:ocxPr ax:name="uiMode" ax:value="full"/>
  <ax:ocxPr ax:name="stretchToFit" ax:value="-1"/>
  <ax:ocxPr ax:name="windowlessVideo" ax:value="0"/>
  <ax:ocxPr ax:name="enabled" ax:value="-1"/>
  <ax:ocxPr ax:name="enableContextMenu" ax:value="-1"/>
  <ax:ocxPr ax:name="fullScreen" ax:value="0"/>
  <ax:ocxPr ax:name="SAMIStyle" ax:value=""/>
  <ax:ocxPr ax:name="SAMILang" ax:value=""/>
  <ax:ocxPr ax:name="SAMIFilename" ax:value=""/>
  <ax:ocxPr ax:name="captioningID" ax:value=""/>
  <ax:ocxPr ax:name="enableErrorDialogs" ax:value="0"/>
  <ax:ocxPr ax:name="_cx" ax:value="21004"/>
  <ax:ocxPr ax:name="_cy" ax:value="11404"/>
</ax:ocx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8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2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3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A607E0-C03C-4212-8820-ACB9B004823A}" type="datetimeFigureOut">
              <a:rPr lang="zh-TW" altLang="en-US" smtClean="0"/>
              <a:pPr/>
              <a:t>2016/7/14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685800"/>
            <a:ext cx="54832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38A005-F00B-44D6-9EFB-4795EF86D80B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32266594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687388" y="685800"/>
            <a:ext cx="5483225" cy="34290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TW" alt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主要有觀光事業、餐旅管理、休閒管理、體育、運動管理、體育推廣、運動保健等學類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38A005-F00B-44D6-9EFB-4795EF86D80B}" type="slidenum">
              <a:rPr lang="zh-TW" altLang="en-US" smtClean="0"/>
              <a:pPr/>
              <a:t>3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隨著交通運輸漸趨便利、國際觀光漸盛、陸客自由行、享樂與美食主義的盛行等原因，導致人們對觀光旅遊與餐飲服務等消費需求的提升，同時也促進相關產業</a:t>
            </a:r>
          </a:p>
          <a:p>
            <a:r>
              <a:rPr lang="zh-TW" alt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的發展，而對於觀光餐旅人才需求更是與日俱增。此外，「運動休閒」也逐漸受人關注，由於現代人工作壓力大，運動成為保持身體健康與快樂的良藥，像健身房、</a:t>
            </a:r>
          </a:p>
          <a:p>
            <a:r>
              <a:rPr lang="zh-TW" alt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運動俱樂部、高爾夫球場、棒球打擊場等地的人潮，也說明了運動休閒產業的興盛。所以，許多的學校也紛紛成立相關科系，來搶食這塊大餅。</a:t>
            </a:r>
          </a:p>
          <a:p>
            <a:r>
              <a:rPr lang="zh-TW" alt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由於遊憩與運動學群的膨脹速度過快，反而讓產業界一時無法吸納，許多學生畢業後的就業之路飽受考驗。因此，遊憩與運動學群的教學也愈來愈重視實務教</a:t>
            </a:r>
          </a:p>
          <a:p>
            <a:r>
              <a:rPr lang="zh-TW" alt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學，且透過到企業實習，讓學生在學時期就能看清楚產業所需的人才特質為何，以補足自己的缺點，相對地減少學用之間的落差。另外，隨著國際觀光的興盛，外語</a:t>
            </a:r>
          </a:p>
          <a:p>
            <a:r>
              <a:rPr lang="zh-TW" alt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能力與人際溝通能力對未來就業也相當重要，已有學校課程的教學開始朝著此方向改變，訓練學生的外語與溝通能力，加強就業的軟實力。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6BBF38-48D1-4A74-9CB7-8EAC71079126}" type="slidenum">
              <a:rPr lang="zh-TW" altLang="en-US" smtClean="0"/>
              <a:pPr/>
              <a:t>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20127068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sz="1200" b="1" dirty="0" smtClean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6BBF38-48D1-4A74-9CB7-8EAC71079126}" type="slidenum">
              <a:rPr lang="zh-TW" altLang="en-US" smtClean="0"/>
              <a:pPr/>
              <a:t>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10391744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財經證照眾多，考到初階的證照並不難，但鼓勵你去考有價值和差異化的高階證照。大學課程會比較著重學術基礎，較不會為了考證照而與正式課程直接做連結。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6BBF38-48D1-4A74-9CB7-8EAC71079126}" type="slidenum">
              <a:rPr lang="zh-TW" altLang="en-US" smtClean="0"/>
              <a:pPr/>
              <a:t>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39840102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6BBF38-48D1-4A74-9CB7-8EAC71079126}" type="slidenum">
              <a:rPr lang="zh-TW" altLang="en-US" smtClean="0"/>
              <a:pPr/>
              <a:t>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28963838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687388" y="685800"/>
            <a:ext cx="5483225" cy="34290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38A005-F00B-44D6-9EFB-4795EF86D80B}" type="slidenum">
              <a:rPr lang="zh-TW" altLang="en-US" smtClean="0"/>
              <a:pPr/>
              <a:t>8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687388" y="685800"/>
            <a:ext cx="5483225" cy="34290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38A005-F00B-44D6-9EFB-4795EF86D80B}" type="slidenum">
              <a:rPr lang="zh-TW" altLang="en-US" smtClean="0"/>
              <a:pPr/>
              <a:t>9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687388" y="685800"/>
            <a:ext cx="5483225" cy="34290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38A005-F00B-44D6-9EFB-4795EF86D80B}" type="slidenum">
              <a:rPr lang="zh-TW" altLang="en-US" smtClean="0"/>
              <a:pPr/>
              <a:t>10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687388" y="685800"/>
            <a:ext cx="5483225" cy="34290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38A005-F00B-44D6-9EFB-4795EF86D80B}" type="slidenum">
              <a:rPr lang="zh-TW" altLang="en-US" smtClean="0"/>
              <a:pPr/>
              <a:t>11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以往提到觀光休閒，經常讓人想到吃喝玩樂，和有趣畫上等號，但事實上觀光休閒涉及領域廣，必須不斷學習，而作為服務業一環，辛苦更不在話下。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6BBF38-48D1-4A74-9CB7-8EAC71079126}" type="slidenum">
              <a:rPr lang="zh-TW" altLang="en-US" smtClean="0"/>
              <a:pPr/>
              <a:t>12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6387010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餐旅類科系以技職體系學校為主，學習偏重於專業技能的養成，很多人以為從事餐飲類工作，整天都能吃喝玩樂，但其實不然，必須能吃苦耐勞，沒有體力一定</a:t>
            </a:r>
          </a:p>
          <a:p>
            <a:r>
              <a:rPr lang="zh-TW" alt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吃不消。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6BBF38-48D1-4A74-9CB7-8EAC71079126}" type="slidenum">
              <a:rPr lang="zh-TW" altLang="en-US" smtClean="0"/>
              <a:pPr/>
              <a:t>13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170900328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687388" y="685800"/>
            <a:ext cx="5483225" cy="34290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38A005-F00B-44D6-9EFB-4795EF86D80B}" type="slidenum">
              <a:rPr lang="zh-TW" altLang="en-US" smtClean="0"/>
              <a:pPr/>
              <a:t>14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687388" y="685800"/>
            <a:ext cx="5483225" cy="34290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38A005-F00B-44D6-9EFB-4795EF86D80B}" type="slidenum">
              <a:rPr lang="zh-TW" altLang="en-US" smtClean="0"/>
              <a:pPr/>
              <a:t>15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697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TW" alt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697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TW" alt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697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TW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1776341"/>
            <a:ext cx="7772400" cy="1225701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240299"/>
            <a:ext cx="6400800" cy="1461311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2016/7/14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2016/7/14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3674457"/>
            <a:ext cx="7772400" cy="113569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423607"/>
            <a:ext cx="7772400" cy="125085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2016/7/14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334241"/>
            <a:ext cx="4038600" cy="377373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334241"/>
            <a:ext cx="4038600" cy="377373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2016/7/14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279972"/>
            <a:ext cx="4040188" cy="53343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1813403"/>
            <a:ext cx="4040188" cy="329456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6" y="1279972"/>
            <a:ext cx="4041775" cy="53343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6" y="1813403"/>
            <a:ext cx="4041775" cy="329456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2016/7/14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2016/7/14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2016/7/14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1" y="227668"/>
            <a:ext cx="3008313" cy="96891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27668"/>
            <a:ext cx="5111750" cy="488030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1" y="1196581"/>
            <a:ext cx="3008313" cy="391139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2016/7/14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002723"/>
            <a:ext cx="5486400" cy="47254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510930"/>
            <a:ext cx="5486400" cy="343090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4475267"/>
            <a:ext cx="5486400" cy="67109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2016/7/14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2016/7/14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28993"/>
            <a:ext cx="2057400" cy="4878980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28993"/>
            <a:ext cx="6019800" cy="4878980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2016/7/14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28992"/>
            <a:ext cx="8229600" cy="9530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334241"/>
            <a:ext cx="8229600" cy="37737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5299901"/>
            <a:ext cx="2133600" cy="3044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BEAD13-0566-4C6C-97E7-55F17F24B09F}" type="datetimeFigureOut">
              <a:rPr lang="zh-TW" altLang="en-US" smtClean="0"/>
              <a:pPr/>
              <a:t>2016/7/14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5299901"/>
            <a:ext cx="2895600" cy="3044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5299901"/>
            <a:ext cx="2133600" cy="3044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gif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jpe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10" Type="http://schemas.openxmlformats.org/officeDocument/2006/relationships/image" Target="../media/image11.png"/><Relationship Id="rId4" Type="http://schemas.openxmlformats.org/officeDocument/2006/relationships/image" Target="../media/image16.png"/><Relationship Id="rId9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21.jpe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10" Type="http://schemas.openxmlformats.org/officeDocument/2006/relationships/image" Target="../media/image11.png"/><Relationship Id="rId4" Type="http://schemas.openxmlformats.org/officeDocument/2006/relationships/image" Target="../media/image16.png"/><Relationship Id="rId9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23.jpe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10" Type="http://schemas.openxmlformats.org/officeDocument/2006/relationships/image" Target="../media/image11.png"/><Relationship Id="rId4" Type="http://schemas.openxmlformats.org/officeDocument/2006/relationships/image" Target="../media/image16.png"/><Relationship Id="rId9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26.jpeg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28.png"/><Relationship Id="rId4" Type="http://schemas.openxmlformats.org/officeDocument/2006/relationships/slide" Target="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slide" Target="slide10.xml"/><Relationship Id="rId4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4.png"/><Relationship Id="rId4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4.png"/><Relationship Id="rId4" Type="http://schemas.openxmlformats.org/officeDocument/2006/relationships/image" Target="../media/image31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slide" Target="slide10.xml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hyperlink" Target="http://ioh.tw/talks/%e4%b8%ad%e8%8f%af%e5%a4%a7%e5%ad%b8%e9%a4%90%e6%97%85%e7%ae%a1%e7%90%86%e5%ad%b8%e7%b3%bb-%e5%ae%8b%e7%be%8e%e9%bd%a1-jasmine-sung-tw-study-chu-bde/" TargetMode="External"/><Relationship Id="rId4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slide" Target="slide10.xml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hyperlink" Target="http://ioh.tw/talks/%e9%95%b7%e6%a6%ae%e5%a4%a7%e5%ad%b8%e9%81%8b%e5%8b%95%e7%ab%b6%e6%8a%80%e5%ad%b8%e7%b3%bb-%e9%bb%83%e4%ba%8e%e7%91%84-yu-lhsuan-huang-tw-study-cjcu-bde/" TargetMode="External"/><Relationship Id="rId4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18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" Target="slide17.xml"/><Relationship Id="rId5" Type="http://schemas.openxmlformats.org/officeDocument/2006/relationships/slide" Target="slide19.xml"/><Relationship Id="rId4" Type="http://schemas.openxmlformats.org/officeDocument/2006/relationships/image" Target="../media/image37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slide" Target="slide18.xml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0.png"/><Relationship Id="rId2" Type="http://schemas.openxmlformats.org/officeDocument/2006/relationships/control" Target="../activeX/activeX1.xml"/><Relationship Id="rId1" Type="http://schemas.openxmlformats.org/officeDocument/2006/relationships/vmlDrawing" Target="../drawings/vmlDrawing1.vml"/><Relationship Id="rId6" Type="http://schemas.openxmlformats.org/officeDocument/2006/relationships/hyperlink" Target="18.&#36938;&#25001;&#33287;&#36939;&#21205;&#23416;&#32676;-&#39184;&#39154;&#31995;(02'41).wmv" TargetMode="External"/><Relationship Id="rId5" Type="http://schemas.openxmlformats.org/officeDocument/2006/relationships/image" Target="../media/image39.jpeg"/><Relationship Id="rId4" Type="http://schemas.openxmlformats.org/officeDocument/2006/relationships/notesSlide" Target="../notesSlides/notesSlide14.xml"/><Relationship Id="rId9" Type="http://schemas.openxmlformats.org/officeDocument/2006/relationships/image" Target="../media/image41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slide" Target="slide16.xml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0.png"/><Relationship Id="rId2" Type="http://schemas.openxmlformats.org/officeDocument/2006/relationships/control" Target="../activeX/activeX2.xml"/><Relationship Id="rId1" Type="http://schemas.openxmlformats.org/officeDocument/2006/relationships/vmlDrawing" Target="../drawings/vmlDrawing2.vml"/><Relationship Id="rId6" Type="http://schemas.openxmlformats.org/officeDocument/2006/relationships/hyperlink" Target="18.&#36938;&#25001;&#33287;&#36939;&#21205;&#23416;&#32676;-&#39636;&#32946;&#31995;(02'20).wmv" TargetMode="External"/><Relationship Id="rId5" Type="http://schemas.openxmlformats.org/officeDocument/2006/relationships/image" Target="../media/image39.jpeg"/><Relationship Id="rId4" Type="http://schemas.openxmlformats.org/officeDocument/2006/relationships/notesSlide" Target="../notesSlides/notesSlide15.xml"/><Relationship Id="rId9" Type="http://schemas.openxmlformats.org/officeDocument/2006/relationships/image" Target="../media/image41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slide" Target="slide16.xml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0.png"/><Relationship Id="rId2" Type="http://schemas.openxmlformats.org/officeDocument/2006/relationships/control" Target="../activeX/activeX3.xml"/><Relationship Id="rId1" Type="http://schemas.openxmlformats.org/officeDocument/2006/relationships/vmlDrawing" Target="../drawings/vmlDrawing3.vml"/><Relationship Id="rId6" Type="http://schemas.openxmlformats.org/officeDocument/2006/relationships/hyperlink" Target="18.&#36938;&#25001;&#33287;&#36939;&#21205;&#23416;&#32676;-&#35264;&#20809;&#31995;(02'10).wmv" TargetMode="External"/><Relationship Id="rId5" Type="http://schemas.openxmlformats.org/officeDocument/2006/relationships/image" Target="../media/image39.jpeg"/><Relationship Id="rId4" Type="http://schemas.openxmlformats.org/officeDocument/2006/relationships/notesSlide" Target="../notesSlides/notesSlide16.xml"/><Relationship Id="rId9" Type="http://schemas.openxmlformats.org/officeDocument/2006/relationships/image" Target="../media/image4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tupian.sucaitianxia.com/images/002/pic113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30082" r="6143" b="11292"/>
          <a:stretch/>
        </p:blipFill>
        <p:spPr bwMode="auto">
          <a:xfrm>
            <a:off x="222" y="0"/>
            <a:ext cx="9154411" cy="5718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圖片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91680" y="-144464"/>
            <a:ext cx="7492449" cy="4917745"/>
          </a:xfrm>
          <a:prstGeom prst="rect">
            <a:avLst/>
          </a:prstGeom>
        </p:spPr>
      </p:pic>
      <p:grpSp>
        <p:nvGrpSpPr>
          <p:cNvPr id="13" name="群組 12"/>
          <p:cNvGrpSpPr/>
          <p:nvPr/>
        </p:nvGrpSpPr>
        <p:grpSpPr>
          <a:xfrm>
            <a:off x="-10633" y="3795191"/>
            <a:ext cx="9165266" cy="1944216"/>
            <a:chOff x="0" y="3291135"/>
            <a:chExt cx="9144000" cy="1944216"/>
          </a:xfrm>
        </p:grpSpPr>
        <p:sp>
          <p:nvSpPr>
            <p:cNvPr id="14" name="矩形 13"/>
            <p:cNvSpPr/>
            <p:nvPr/>
          </p:nvSpPr>
          <p:spPr>
            <a:xfrm>
              <a:off x="0" y="3291135"/>
              <a:ext cx="9144000" cy="1944216"/>
            </a:xfrm>
            <a:prstGeom prst="rect">
              <a:avLst/>
            </a:prstGeom>
            <a:solidFill>
              <a:schemeClr val="bg2">
                <a:lumMod val="50000"/>
                <a:alpha val="69804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5" name="矩形 14"/>
            <p:cNvSpPr/>
            <p:nvPr/>
          </p:nvSpPr>
          <p:spPr>
            <a:xfrm>
              <a:off x="0" y="4464276"/>
              <a:ext cx="9144000" cy="771075"/>
            </a:xfrm>
            <a:prstGeom prst="rect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3074" name="Text Box 2"/>
          <p:cNvSpPr txBox="1">
            <a:spLocks noChangeArrowheads="1"/>
          </p:cNvSpPr>
          <p:nvPr/>
        </p:nvSpPr>
        <p:spPr bwMode="auto">
          <a:xfrm>
            <a:off x="323528" y="3867199"/>
            <a:ext cx="7704856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TW" altLang="en-US" sz="6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2" charset="-122"/>
                <a:ea typeface="SimHei" pitchFamily="2" charset="-122"/>
              </a:rPr>
              <a:t>遊憩與運動學</a:t>
            </a:r>
            <a:r>
              <a:rPr lang="zh-TW" altLang="en-US" sz="6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2" charset="-122"/>
                <a:ea typeface="SimHei" pitchFamily="2" charset="-122"/>
              </a:rPr>
              <a:t>群</a:t>
            </a:r>
            <a:endParaRPr lang="zh-TW" altLang="en-US" sz="6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395536" y="5092496"/>
            <a:ext cx="8748464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TW" altLang="en-US" sz="2200" b="1" dirty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具備數字敏銳度、數學能力、外語能力（偏一類組</a:t>
            </a:r>
            <a:r>
              <a:rPr lang="zh-TW" altLang="en-US" sz="2200" b="1" dirty="0" smtClean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）</a:t>
            </a:r>
            <a:endParaRPr lang="zh-TW" altLang="en-US" sz="2200" b="1" dirty="0">
              <a:solidFill>
                <a:schemeClr val="bg1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2" name="AutoShape 8" descr="http://img05.tooopen.com/images/20140925/sy_7180071526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3" name="AutoShape 10" descr="http://img05.tooopen.com/images/20140925/sy_71800715261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4" name="AutoShape 12" descr="http://img05.tooopen.com/images/20140925/sy_71800715261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pic>
        <p:nvPicPr>
          <p:cNvPr id="8" name="圖片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5129" t="24032" r="-544" b="62308"/>
          <a:stretch/>
        </p:blipFill>
        <p:spPr>
          <a:xfrm>
            <a:off x="-10633" y="2499047"/>
            <a:ext cx="2063412" cy="1559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80109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/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3" name="Picture 7" descr="http://www.shotrip.com/articletw/wp-content/uploads/2016/01/12484852_1022115014499130_2702870123665374233_o.jpg"/>
          <p:cNvPicPr>
            <a:picLocks noChangeAspect="1" noChangeArrowheads="1"/>
          </p:cNvPicPr>
          <p:nvPr/>
        </p:nvPicPr>
        <p:blipFill rotWithShape="1"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6288" b="10635"/>
          <a:stretch/>
        </p:blipFill>
        <p:spPr bwMode="auto">
          <a:xfrm>
            <a:off x="-1" y="-1"/>
            <a:ext cx="9144001" cy="5816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圖片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74273" b="59829"/>
          <a:stretch/>
        </p:blipFill>
        <p:spPr>
          <a:xfrm>
            <a:off x="107504" y="122783"/>
            <a:ext cx="1588864" cy="1547118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80528" y="1922983"/>
            <a:ext cx="8495928" cy="3677048"/>
          </a:xfrm>
          <a:prstGeom prst="rect">
            <a:avLst/>
          </a:prstGeom>
          <a:noFill/>
          <a:ln>
            <a:noFill/>
          </a:ln>
        </p:spPr>
      </p:pic>
      <p:pic>
        <p:nvPicPr>
          <p:cNvPr id="4101" name="Picture 5" descr="https://upload.wikimedia.org/wikipedia/zh/thumb/2/27/Taiwan_Identify_Logo_(1st_version).svg/1280px-Taiwan_Identify_Logo_(1st_version).svg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44208" y="-6183"/>
            <a:ext cx="2663595" cy="1712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991393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群組 6"/>
          <p:cNvGrpSpPr/>
          <p:nvPr/>
        </p:nvGrpSpPr>
        <p:grpSpPr>
          <a:xfrm>
            <a:off x="0" y="0"/>
            <a:ext cx="9144000" cy="5718175"/>
            <a:chOff x="0" y="0"/>
            <a:chExt cx="9144000" cy="5718175"/>
          </a:xfrm>
        </p:grpSpPr>
        <p:sp>
          <p:nvSpPr>
            <p:cNvPr id="4" name="矩形 3"/>
            <p:cNvSpPr/>
            <p:nvPr/>
          </p:nvSpPr>
          <p:spPr>
            <a:xfrm>
              <a:off x="0" y="0"/>
              <a:ext cx="9144000" cy="5718175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" name="圓角矩形 1"/>
            <p:cNvSpPr/>
            <p:nvPr/>
          </p:nvSpPr>
          <p:spPr>
            <a:xfrm>
              <a:off x="225671" y="319817"/>
              <a:ext cx="8738817" cy="5275574"/>
            </a:xfrm>
            <a:prstGeom prst="roundRect">
              <a:avLst>
                <a:gd name="adj" fmla="val 4493"/>
              </a:avLst>
            </a:prstGeom>
            <a:solidFill>
              <a:schemeClr val="bg1"/>
            </a:solidFill>
            <a:ln>
              <a:solidFill>
                <a:schemeClr val="bg2">
                  <a:lumMod val="10000"/>
                </a:schemeClr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33" name="矩形 32"/>
          <p:cNvSpPr/>
          <p:nvPr/>
        </p:nvSpPr>
        <p:spPr>
          <a:xfrm>
            <a:off x="509357" y="2139007"/>
            <a:ext cx="4278667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800" b="1" dirty="0">
                <a:latin typeface="SimHei" pitchFamily="2" charset="-122"/>
                <a:ea typeface="SimHei" pitchFamily="2" charset="-122"/>
              </a:rPr>
              <a:t>由運動、觀光、餐飲三大領域科系組成，相當注重實務</a:t>
            </a:r>
            <a:r>
              <a:rPr lang="zh-TW" altLang="en-US" sz="2800" b="1" dirty="0" smtClean="0">
                <a:latin typeface="SimHei" pitchFamily="2" charset="-122"/>
                <a:ea typeface="SimHei" pitchFamily="2" charset="-122"/>
              </a:rPr>
              <a:t>，強調</a:t>
            </a:r>
            <a:r>
              <a:rPr lang="zh-TW" altLang="en-US" sz="2800" b="1" dirty="0">
                <a:latin typeface="SimHei" pitchFamily="2" charset="-122"/>
                <a:ea typeface="SimHei" pitchFamily="2" charset="-122"/>
              </a:rPr>
              <a:t>以身體力行的實踐為訓練重點。</a:t>
            </a:r>
          </a:p>
        </p:txBody>
      </p:sp>
      <p:grpSp>
        <p:nvGrpSpPr>
          <p:cNvPr id="8" name="群組 7"/>
          <p:cNvGrpSpPr/>
          <p:nvPr/>
        </p:nvGrpSpPr>
        <p:grpSpPr>
          <a:xfrm>
            <a:off x="575800" y="1490935"/>
            <a:ext cx="2592044" cy="646331"/>
            <a:chOff x="395780" y="1565827"/>
            <a:chExt cx="2592044" cy="646331"/>
          </a:xfrm>
        </p:grpSpPr>
        <p:sp>
          <p:nvSpPr>
            <p:cNvPr id="5" name="圓角矩形 4"/>
            <p:cNvSpPr/>
            <p:nvPr/>
          </p:nvSpPr>
          <p:spPr>
            <a:xfrm>
              <a:off x="395780" y="1683800"/>
              <a:ext cx="2592044" cy="508723"/>
            </a:xfrm>
            <a:prstGeom prst="roundRect">
              <a:avLst/>
            </a:prstGeom>
            <a:solidFill>
              <a:srgbClr val="FF0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8" name="矩形 17">
              <a:hlinkClick r:id="rId3" action="ppaction://hlinksldjump"/>
            </p:cNvPr>
            <p:cNvSpPr/>
            <p:nvPr/>
          </p:nvSpPr>
          <p:spPr>
            <a:xfrm>
              <a:off x="467030" y="1565827"/>
              <a:ext cx="252079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TW" altLang="en-US" sz="3600" b="1" dirty="0" smtClean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一 </a:t>
              </a:r>
              <a:r>
                <a:rPr lang="zh-TW" altLang="en-US" sz="2800" b="1" dirty="0" smtClean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學</a:t>
              </a:r>
              <a:r>
                <a:rPr lang="zh-TW" altLang="en-US" sz="2800" b="1" dirty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群</a:t>
              </a:r>
              <a:r>
                <a:rPr lang="zh-TW" altLang="en-US" sz="2800" b="1" dirty="0" smtClean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簡介</a:t>
              </a:r>
              <a:endParaRPr lang="zh-TW" altLang="en-US" sz="2800" b="1" dirty="0">
                <a:solidFill>
                  <a:schemeClr val="bg1"/>
                </a:solidFill>
                <a:latin typeface="SimHei" pitchFamily="2" charset="-122"/>
                <a:ea typeface="SimHei" pitchFamily="2" charset="-122"/>
              </a:endParaRPr>
            </a:p>
          </p:txBody>
        </p:sp>
      </p:grpSp>
      <p:grpSp>
        <p:nvGrpSpPr>
          <p:cNvPr id="9" name="群組 8"/>
          <p:cNvGrpSpPr/>
          <p:nvPr/>
        </p:nvGrpSpPr>
        <p:grpSpPr>
          <a:xfrm>
            <a:off x="225672" y="132904"/>
            <a:ext cx="8704719" cy="1214015"/>
            <a:chOff x="225672" y="132904"/>
            <a:chExt cx="8704719" cy="1214015"/>
          </a:xfrm>
        </p:grpSpPr>
        <p:sp>
          <p:nvSpPr>
            <p:cNvPr id="6" name="圓角矩形 5"/>
            <p:cNvSpPr/>
            <p:nvPr/>
          </p:nvSpPr>
          <p:spPr>
            <a:xfrm>
              <a:off x="971599" y="319817"/>
              <a:ext cx="7958792" cy="1027102"/>
            </a:xfrm>
            <a:prstGeom prst="round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pic>
          <p:nvPicPr>
            <p:cNvPr id="16" name="Picture 6" descr="H:\105高中生涯規劃\字38.png"/>
            <p:cNvPicPr>
              <a:picLocks noChangeAspect="1" noChangeArrowheads="1"/>
            </p:cNvPicPr>
            <p:nvPr/>
          </p:nvPicPr>
          <p:blipFill>
            <a:blip r:embed="rId4" cstate="print">
              <a:biLevel thresh="25000"/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44139" y="460970"/>
              <a:ext cx="7686252" cy="758811"/>
            </a:xfrm>
            <a:prstGeom prst="rect">
              <a:avLst/>
            </a:prstGeom>
            <a:noFill/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6627" name="Picture 3" descr="H:\105高中生涯規劃\圖98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5672" y="132904"/>
              <a:ext cx="818416" cy="8315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9698" name="Picture 2" descr="http://admin.taiwan.net.tw/upload/contentFile/auser/b/annual_statistical_2013_htm/Chinese/htm/images/LOGO.gif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99992" y="1785081"/>
            <a:ext cx="3888432" cy="2919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4" name="群組 13"/>
          <p:cNvGrpSpPr/>
          <p:nvPr/>
        </p:nvGrpSpPr>
        <p:grpSpPr>
          <a:xfrm>
            <a:off x="8323928" y="4896503"/>
            <a:ext cx="891542" cy="891542"/>
            <a:chOff x="8323928" y="4896503"/>
            <a:chExt cx="891542" cy="891542"/>
          </a:xfrm>
        </p:grpSpPr>
        <p:pic>
          <p:nvPicPr>
            <p:cNvPr id="15" name="圖片 14" descr="齟齒圖片4.png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323928" y="4896503"/>
              <a:ext cx="891542" cy="891542"/>
            </a:xfrm>
            <a:prstGeom prst="rect">
              <a:avLst/>
            </a:prstGeom>
          </p:spPr>
        </p:pic>
        <p:sp>
          <p:nvSpPr>
            <p:cNvPr id="17" name="文字方塊 16"/>
            <p:cNvSpPr txBox="1"/>
            <p:nvPr/>
          </p:nvSpPr>
          <p:spPr>
            <a:xfrm>
              <a:off x="8460000" y="5145103"/>
              <a:ext cx="6429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>
                  <a:latin typeface="Arial" pitchFamily="34" charset="0"/>
                  <a:cs typeface="Arial" pitchFamily="34" charset="0"/>
                </a:rPr>
                <a:t>092</a:t>
              </a:r>
              <a:endParaRPr lang="zh-TW" altLang="en-US" dirty="0"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57943229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9737" b="30191"/>
          <a:stretch/>
        </p:blipFill>
        <p:spPr>
          <a:xfrm>
            <a:off x="-19883" y="3004457"/>
            <a:ext cx="9152984" cy="2713719"/>
          </a:xfrm>
          <a:prstGeom prst="rect">
            <a:avLst/>
          </a:prstGeom>
        </p:spPr>
      </p:pic>
      <p:sp>
        <p:nvSpPr>
          <p:cNvPr id="3" name="圓角矩形 2"/>
          <p:cNvSpPr/>
          <p:nvPr/>
        </p:nvSpPr>
        <p:spPr>
          <a:xfrm>
            <a:off x="1089991" y="338807"/>
            <a:ext cx="7802489" cy="864096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5" name="Picture 2" descr="K:\10418學群簡報\圖\圖3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87624" y="460437"/>
            <a:ext cx="792088" cy="6565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 Box 2"/>
          <p:cNvSpPr txBox="1">
            <a:spLocks noChangeArrowheads="1"/>
          </p:cNvSpPr>
          <p:nvPr/>
        </p:nvSpPr>
        <p:spPr bwMode="auto">
          <a:xfrm>
            <a:off x="2123728" y="468871"/>
            <a:ext cx="4824536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TW" altLang="en-US" sz="3600" b="1" dirty="0">
                <a:latin typeface="SimHei" pitchFamily="2" charset="-122"/>
                <a:ea typeface="SimHei" pitchFamily="2" charset="-122"/>
              </a:rPr>
              <a:t>近年</a:t>
            </a:r>
            <a:r>
              <a:rPr lang="zh-TW" altLang="en-US" sz="3600" b="1" dirty="0" smtClean="0">
                <a:latin typeface="SimHei" pitchFamily="2" charset="-122"/>
                <a:ea typeface="SimHei" pitchFamily="2" charset="-122"/>
              </a:rPr>
              <a:t>趨勢</a:t>
            </a:r>
            <a:endParaRPr lang="zh-TW" altLang="en-US" sz="3600" b="1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21" name="Text Box 2"/>
          <p:cNvSpPr txBox="1">
            <a:spLocks noChangeArrowheads="1"/>
          </p:cNvSpPr>
          <p:nvPr/>
        </p:nvSpPr>
        <p:spPr bwMode="auto">
          <a:xfrm>
            <a:off x="1187624" y="1374209"/>
            <a:ext cx="7704856" cy="1952530"/>
          </a:xfrm>
          <a:prstGeom prst="roundRect">
            <a:avLst>
              <a:gd name="adj" fmla="val 7938"/>
            </a:avLst>
          </a:prstGeom>
          <a:solidFill>
            <a:schemeClr val="accent5">
              <a:lumMod val="20000"/>
              <a:lumOff val="80000"/>
              <a:alpha val="74902"/>
            </a:schemeClr>
          </a:solidFill>
          <a:ln>
            <a:noFill/>
            <a:prstDash val="lgDash"/>
          </a:ln>
          <a:effectLst/>
          <a:extLst/>
        </p:spPr>
        <p:txBody>
          <a:bodyPr wrap="square">
            <a:spAutoFit/>
          </a:bodyPr>
          <a:lstStyle/>
          <a:p>
            <a:pPr>
              <a:lnSpc>
                <a:spcPts val="3600"/>
              </a:lnSpc>
            </a:pPr>
            <a:r>
              <a:rPr lang="zh-TW" altLang="en-US" sz="2600" b="1" dirty="0" smtClean="0">
                <a:latin typeface="SimHei" pitchFamily="2" charset="-122"/>
                <a:ea typeface="SimHei" pitchFamily="2" charset="-122"/>
              </a:rPr>
              <a:t>隨著</a:t>
            </a:r>
            <a:r>
              <a:rPr lang="zh-TW" altLang="en-US" sz="2600" b="1" dirty="0">
                <a:latin typeface="SimHei" pitchFamily="2" charset="-122"/>
                <a:ea typeface="SimHei" pitchFamily="2" charset="-122"/>
              </a:rPr>
              <a:t>國際觀光的興盛，</a:t>
            </a:r>
            <a:r>
              <a:rPr lang="zh-TW" altLang="en-US" sz="2600" b="1" dirty="0" smtClean="0">
                <a:latin typeface="SimHei" pitchFamily="2" charset="-122"/>
                <a:ea typeface="SimHei" pitchFamily="2" charset="-122"/>
              </a:rPr>
              <a:t>外語能力</a:t>
            </a:r>
            <a:r>
              <a:rPr lang="zh-TW" altLang="en-US" sz="2600" b="1" dirty="0">
                <a:latin typeface="SimHei" pitchFamily="2" charset="-122"/>
                <a:ea typeface="SimHei" pitchFamily="2" charset="-122"/>
              </a:rPr>
              <a:t>與人際溝通能力對未來就業也相當重要，已有學校課程的教學開始朝著此</a:t>
            </a:r>
            <a:r>
              <a:rPr lang="zh-TW" altLang="en-US" sz="2600" b="1" dirty="0" smtClean="0">
                <a:latin typeface="SimHei" pitchFamily="2" charset="-122"/>
                <a:ea typeface="SimHei" pitchFamily="2" charset="-122"/>
              </a:rPr>
              <a:t>方向改變</a:t>
            </a:r>
            <a:r>
              <a:rPr lang="zh-TW" altLang="en-US" sz="2600" b="1" dirty="0">
                <a:latin typeface="SimHei" pitchFamily="2" charset="-122"/>
                <a:ea typeface="SimHei" pitchFamily="2" charset="-122"/>
              </a:rPr>
              <a:t>，訓練學生的</a:t>
            </a:r>
            <a:r>
              <a:rPr lang="zh-TW" altLang="en-US" sz="2600" b="1" dirty="0">
                <a:solidFill>
                  <a:srgbClr val="FF0000"/>
                </a:solidFill>
                <a:latin typeface="SimHei" pitchFamily="2" charset="-122"/>
                <a:ea typeface="SimHei" pitchFamily="2" charset="-122"/>
              </a:rPr>
              <a:t>外語與溝通能力</a:t>
            </a:r>
            <a:r>
              <a:rPr lang="zh-TW" altLang="en-US" sz="2600" b="1" dirty="0">
                <a:latin typeface="SimHei" pitchFamily="2" charset="-122"/>
                <a:ea typeface="SimHei" pitchFamily="2" charset="-122"/>
              </a:rPr>
              <a:t>，加強就業的軟實力。</a:t>
            </a:r>
            <a:endParaRPr lang="en-US" altLang="zh-TW" sz="2600" b="1" dirty="0">
              <a:latin typeface="SimHei" pitchFamily="2" charset="-122"/>
              <a:ea typeface="SimHei" pitchFamily="2" charset="-122"/>
            </a:endParaRPr>
          </a:p>
        </p:txBody>
      </p:sp>
      <p:sp>
        <p:nvSpPr>
          <p:cNvPr id="8" name="AutoShape 2" descr="data:image/jpeg;base64,/9j/4AAQSkZJRgABAQAAAQABAAD/2wCEAAkGBxITEhUTEhIWFRUXFRUVFRUYFRgYFRgXFxUYFxgXFRUYHSggGB0lHRUVITEhJSkrLi4uFx8zODMtNygtLisBCgoKDg0OGxAQGi0lHyUtNS0tLS0tLS0tLS0tLS0tLS0tLS0tLS0tLS0tLS0tKy0rLS0tLS0tLS0tLS0tLS0tLf/AABEIAL0BCwMBIgACEQEDEQH/xAAcAAABBQEBAQAAAAAAAAAAAAAFAQIDBAYABwj/xABJEAACAQIDBAcEBwUECQUBAAABAgMAEQQSIQUxQVEGEyJhcYGRBzKhsRRCUnLB0fAjM2KCkjSisuEVQ1Nzg5OzwtIXJESj8Rb/xAAYAQADAQEAAAAAAAAAAAAAAAAAAQIDBP/EACIRAQEAAgICAgMBAQAAAAAAAAABAhEDIRIxQVETImEyBP/aAAwDAQACEQMRAD8A9WfAkGynhpcenGq2bebjcTbibZrcf4aTZvSjCz2DHq3+zJYa/wAL7j6g91GJ8OpB04d9LqgKZSFzEi3K2vH8qaQdd2l+fBgp4cz4VMIgP13U0x8xSNCQf8XPhfkO7hfhSFbjgPG/2b8u493Cpig5U1kFqmmGQYQs5GgLEnXgBuJPfZtO4HjVhcAea7r7/wBcqgVe03j+VSZaz6UdNhsttQfDwB4jvpoWnBaeBSBqrUqikAp4FMOAp4FIBTxQHAU4CuApwFMnAU4CuAp1MEAp1q4CloDrUtdS0ydXUtdQHV1dXUAtdSV1ALXVXnxkae/Ii/eZR8zQyfpZgE97Fw+AkVj6LegxulvWYj6dYJ2yRNJM9icsUErHTU27IrQ4eXMqtZlzAHKwswuL2YcCOIoCeupt669MmexmxYJN6ZD9pNV81Oo+NU0weMwykwS54x9X30H8p1T4UdRgdQb07Lx48xofUVBheG6RqFXr0KE5hcAlQRbeN4vfvrUwujorAqykCxBBG7gRQHEYBHHaUN8D5Hd8KHt0dKnNh5SrfZJynwHBqqZUtRpZ4FG5h4VWYUGTbM0N1xMJOmjqLHdxB0PiCPCiOGx8coBRt99Do2m/Q09yjSso7TeNPtSAdpvGpAKzUQCnAUoFOAoBAKcBSgU8CmRAKcBSgUooDgKcBSXoZt7a7YaMyCB5VVWZyrIuRVF7nMQT5A7qYFhS15biPau97R4VRyLykn+kKPnVf/8As9rzfuoLA7urw0jfFiRQHrV6UmvJPovSCbeZwD/FFDb0ymm/+nO05v30qnn1uIdz6WamHp2L25hYv3mIhT70iD4E0Kn6e7OX/wCSrfcV2+IFqyeG9kL/AFsTGvcsRb4llotB7J8OPfxEx+6EX5hqNUOx3tTwi/uo5pfBQg9WN/hVGb2sD6mEa/8AFIB8ga0MHs12eu9JH+9Kw/wZaJ4fobs9N2EiP3lz/wCMmjxo3Hm+J9qWMPuRQJ97O5/xLUA6Y7Xm/dk/8LDZvmGr2PD7Ohj/AHcMafdRV+QrPdM+nUGAtHbrZ2FxGDYKODSN9UchYk+GtPxG2BWLbsw34vXwh/8AGnL0G2tL+8Lf8XElvkzVBjfabjTqjqGNzlCLkUeYLE+JrN/6YxUzMxxMxYnW8jW/pvYDuG6pvRybbPDeyfEb3lgXwDMfioonh/ZQo9/FE9yxAfEuflWN2H0hxqdqLEyBh70bMXQ/yPcegvXrHRTpQMUoWRckttw91u9L/KlMsd6qrhlrbKbO2FHgdr4eKN2YPA7Xa17kSAjQDTsCvRg1YzpIbbZwB5xSr6LJ+da4NVITg0t6iBp16ZKkmEF9QVPPcf8AOkCuOIbx0PqK0BF6rTYRbEgWPdu9KPD6HkEiYfWBXx3eu6pbX76leBhyOl/0DUT4W3Ar4af5GlqnsrklSp1B4EXHlfd5UG2jsVHGgykXItuv3cRRbtDk3wP5UwyA6ag23EVNAXsuJ1UhzmIO+97+dXxUWGG/xqyqUobgKeFpQtPAqiNC04ClAp1qAbXGmYqdY0aRyFVVLMTuAAuTXnkvtbw3WZVw8rJe2e6gkcwhPzIoD0JmoV0ke+FxA5wy/wCA0mx9uQYtOsga4BswIsynkwNM24LwSjnE4/umkFnoTh0GBwrBFBMERJCgEnILkkDU1oaBdCv7Bhf9yg9BR0VrE0tq6upaZOpa6uoDq6lrqAGdJNrDC4WXEEA5FuoO4sSFQHxYqK8BwGxcRjpGncmzsWMjb2JOpA/Q5V7J7S8GZsNFFfKj4mMSnd+zVXdteF8gHjahiIiLcC6gdkLrfkBWHLlZ1G/FjL3WHxPQwot1a543rOKpgm1FtdQdxH60r1zAytISCEX+HNdvO2g+NBOl3RHrVzILONRyI5Vz48ll1k3uE9xltrYTIBPF7psWtvHH4H5GjfRTHrIbK1nGqndryI4b9fEGhfR7E6PhZxZrHKCL3525nu7qCYoSYWcFbgXuGFyO7Nbhr8b8xWvjtPlp6dt2Yvj9mSkEazRseT5Nx79T6GtkrVjejm048Yi6gSIySW0vddCRz00vyPjWtRq0xv2xzkl6WlNLeolNOvVMxu9NkOh8KSkkOhrVKGTj901ZvVWTj901ZvQFXFQra40Pd+VDXHaP3aLYndQt/eP3azzisUOEj3+NWglJghp5mrGWlJ0LUIFdapctJajQMApaW1dagMR7URI8UEKEhZJWMlja6xxM9j3aX8hQPZOwMIYkYw3BYJu3MbcgeHGvQNv4DrYxYXZGzL5qyN/ddqznRnEG7Q5Wyhr37Ft/jc1hy726eGTVBNk7LfBbTWNTeOVSRa9shBIvyIZQPPvrZ7UW8bj+BvkalknjM/V5T1nVB81hbIHsFPHeb+VJjh2W+6flV43cZZybWOho/wDY4f8A3YHxNHKCdEP7HB90/wCNqNLW89MqWlFdS0yLXV1dQC11dXUBn+nKynCnqljZs6XEmqZb6mwIJ31n9mwuYBnVUbkt8o8L62/OtV0le0P8w+AJrNpimIChBa195HxH5Vyc97dfBOgzY2wIkcsEDOTdna5Ym5N+7ed3OthhsNcUCwjlLK+/nzrTYOUGs8NW9tMup0wHS/ooZZleGyvcXYaEd9RokkN4HQSFwwDADtEAkhkPC3DUWN9K321GVFMpF8ik2G8m2gHju868/wBvdNYY0kjwiF8QQQzZSBGWHPe5H2RoPK1O423xhY5SfswWwNo/R8WTGf2ayvk+4GOmvNOfGvcoJbgHmAfUV4l0e6NO0saEEAglieAGh89R+r17TCAAANwFq3+WGXpdQ0+9QIakvVM136TIu8HzX8RSjaFxYju0P4URNZHp50qw+Bjsyq8zg9XHoNL6u5+qt/U6DiRrUSD64gMCRyPzNTrilrw6PpvtCfMIWa5G6OJSq34DskjxJvTdkdOMdBJkxIZxxWRbPbiVe3zvU+cX+PJ7lLJcUPk3n7tR7ExqzRdahBVgLcweII4EVJJvP3fzpZFD8Fu8zVuquB3eZq1TnoqS1NIp9IaYR2rrU6vFPal0hmfGSYZZWEMYRDGpIVmyBmLW973rWNx2aWjeg9IenWDwysBIs0o0EUZzG/J2Gid99e40H2JKJoRjVnEKMQJYyyqA40YI7b9dw3kEV5ChBrTdFtqRJBicPOodGQyxA/7VdLDlmHH+HvovHjlNU8crj3HrG1dpYfDiKRmW0oZBIvaFk1AJW9x2m8Kb9NilQmKRXFj7rA8OIG6sN0m/smBuuV8tnUH6yx2uRztl791ZiJyl3DEEXNwbH1FF458Fvfde39EP7HD4P/1Go2Kz3QV74CA3ubPfx6xr1oRTk0VKKWkpRTItdXV1qA411LautQFfG4USIyHiN/I8DWBmw6xMyTRtIb2UZyFAAGlh3gm9vrV6Nas90qjC5HsNWyd5NiRYcdA3pWPLhubbcOeroAgwALrJlCkAgKpOUA2vf7R039550cgnCak2FZduksQJRCGddSoIJAvbtAbtazPSXbcsiEE5V5Dj4nlXHN7dd1RXpx03DqYMM3HtycBbgvM/lWV2MY7pGiZnLAsW4kHNdjx1sfQcTcdszDJJcEnMNVYfVPnvvqOG/uo3BgFifOGBYqVsQQAW0OoPHlv4g11YTTDLsdwmJzNEYhfVTpyJ1PgQx9b1tUNeYnDYrCZJWXPHa3WKCUH3vsnuNr+VHcN06ht2gQeXD13/AApb7GWO5NN1GamFBNg7Q61MwzEHcSLA94O4jhz0o0KuXbGzVXek23I8HhpMRJqFHZW9i7nRVB7zXzh9In2jjC0rXeRszHgqjcqjgoGgH461vvbxtFutw8F+ysbSkcCzEqPQIf6qznQyWN5w62v1eUjiLWvcVXLlqHx47b/o3hY4LIi7hcgFS1vtFb5rd9ql6fbNjfDGVVvIg6xCFJJy6kGw3EXGtWVSFI+sEY6zWxy3IuNSLC/Abt9F8Rs6LEQokmawUDey8O6165sHRl0xfQDaaxYn6OrdiaLrFB+2hB08VY38BW/k3n7teOdHNntDtqGAtm6mSVM3NOrYqfS1ewyHVvu1vPTDP/SXBbvM/Og/TvpOMBhusC5pHbJEvDNYks38IA9SBxoxgfd9fnXn/tPwfX4rCLwjz5hz6wqdB3dXb+buqvKYzdRMbldRlVk21jGaUSyLnA7IYrGB/Cl7CjWxtrbT2aynGh5cMxsxLZilyBmDHXTXs8edHtl4p42F1OQEA9kjf9lr6+lH9oypLFPAy3HVsGHflJsBbfuNY4ctvtvlxSDakHUag6g91fNvScscbiM3vfSJr/8ANb/88q+hdgQumGgST31hiVvvBAD8a+ctrT5sViHv708pHfeRtfjXTHMpQSa+BIq/A5DBl3gg+nGg+FO/xNEYm50zaPaWPWQoqsXCICxP+0cAsBffYAa1FBs+eZWEETyEWLBRewvr52vpvPCjnQvoVJiAJZgYoixO60kg3DKDuWw94+V99erYDBRwoI4kCINwHzJ3k95o2Ar2cSA4FV1DI8iup0IbOWsRw0Za1QqmjWN+e/v8aWbFW056DmTyHLxpbJcvS0yNbDv40+mR1dXXrqAWurr11AdQvbcNzC5UsschZgBc2MTx3A42z+l7XNFKZLIFBLGwAuTSs3Dl0+fOk8Rwm1rxnMkkilbEHPHKQpXxBzDXiooj0oQdU7LbKArFuYc2QLzv2j3Ad9Re1TbKy4xHjykwkWtqeyQ2pG83t4aW5k5sDY4EMcU37TqjEzR6G8vVLkiOmoTXyVb3vWNwlu22OdkUegvRBnUTYstHCdUQHK7jmx3otrWsbm/DS/qOyocJELQqqd4Bv5sbk+ZqrhMCzdqU3J+qNw7r0STBcrDyufU1rJpnbsReIMCrDMDoQdQfGvMOlfs+ETNicMLr7zJYEpxLC41XnxHfXpuFJ3NvGl+YqzTyxmUGOdxryfYe2iDlZbkaaEX7wAAAf1urUx7QjIvmt3G4NZrp5sYYWRZoxaKRrG25H3gdwOtqHwbTmyixPL3b7vKuK5Z4XVdfhhyTcQ+3uK8uHZQbrG+c20ALjJc/8z4c6ynRHYmIidMUEumoYcSp4jnuv5V9AvApzGQA3FrlRa3I6btTvqGHZcGUiJUUXv2AAL/y1057y6jlxumSwo67KUkKjmDofvUa2htOLBw9ZPMSLGyXBLEC9kFrk/AbzS4nYkKEyDs7ywGi6a37vCs7036E/SkMsFxMi3yEkq47N1Q65TZN24nlck48fHZbK3z5JZ0yPs4mfE7Vadt566VuNr9kLfkA4A8BXrXWhsxF7WtqCNxINAfZ70UOCgLyi00oGYXBKKDcKSNL3JJt3cqOk6N5/hW9mmG9rOAPZ9fmaE9LcNHlEx0cdhd2oNzbvtYmqm1uka4aLKpBlN8oO5dTqfyry3amLxQkWZpXmsxbK7MRqLMoB91Sulha16LjvHRY3V29DGOkYRRqBYm5ubA2O6/DnWrilLSFcuhUa2Oh1uL8dLa+NZLovhnkRJok62F9VuQJIzuKtzsbi4rXwY+HOY+sUSAhShNjcgEBb+9v4Vhx8dl7dHJyTXS1PfI2X3spy+NtPjXyyIrrya2lxx76+qa8d9qvRIwucZApMTm8qge5Ize9b7LE+R8RXVHK81xMSrIwQsVzEoWADFSbjMBpfnatd0CxOz0kz43MXBHVgpeEd7ZbknxFh8s4mCeZlRFYvwCgk99wPnXS4eSJssqFGHBhbzHMUfw9fL6NwG0oZlzQypIOasGt423VQ2xtdomUBdCGJY+72QWIuONhXgmGmdWLIxVhYhlJVteRGvCtP0f6VYuSeGGeYtEWKPcLciRSgzNa5ALA+VKw5dPbkgcE5iN53K3PnarKKBra58D8Lim7LnLwxOd7RoT4lRcet6tir8Yi2ojKLemlx+NqXrRzHqKlpaNEizjmPUfnTka4uKkqCM2zDkx+IDfNjQaWupueuz0gfasr7Q8Y8WHuhALHIGP1TkZ2YLudsqNYHcde8afNQTpbs3r4kBz2jlWXsC7DKGGZV+uRmvl1uLixNqV9HPbyfZvRKWwkykyE3AfV7tY5mJ0uMwa9rC4JuWAG92DsvqQI75iuZpH17Tub8ddwUc7BedS7CxzOCrBCRfNNGwKSG9zZScyakkjUXJGbQ0Yw6X1tpU4xdt9LuDjsNKuCqkbruv6a/KrCL3etXEJUtzp96jtbj5V2YUyUtv4FMRBJFILqw18tQfhXkOJwEkTNHkDBTYMcwJX6p0/htXs7kHThxqtiMKhYkqCdNfKss8PJrx5+Kyyk2sdQQR3jcQfIkVKDxqLPy51KtVEBXSGK8eUb3ZU9W3fOrkcqhur+tlvu3jdcHxqdkBIuL2Nx3Gx1oLtrGiKWJj9rKTyDaa91wD5UvW6r30KYo6DwPzFZLpTtf6NhpZdM1iqX+2xAHpv8q1mMOg8D8xXk/tRxwKRIpvmZm9LAf91F7qYwqytI2ZnbMTcsbNr86OYeVgAsuWxIyuPdvwDA+7fdWZgYg7vjatTgLMlmG/d+feKuAawhk+i4mOKUxhEOJCj3X6v3427iNdOK1VVSY4yw95AQOQBKW8smndah2Ex7xloye0YH15gqYpBbwYH+Y0dmZfo+Gy27JnibxBSRfg7VXwXy9B6L4/rsMjE3YDI545l0ufEWPnRDEwq6MjqGVgQwIuCDvBFeedCtvdTI0UhtE7GxN9JLgA9ykfIcK23STGdThMRKN6QyMPEIbfG1QHnXsajVziJQmgKorGxuDc29MpPiK9IxGFiYEPDGw4ho1I9CKy3sj2d1Ozka1jKzSnwJyp6oiHzrYyRUHt437TeoTGwxRRRxDqjnyIqAs7djNlAvbIf66z8WFsbgWPOjXTbovtHE4uaWPCSsueyEAaqgCKRc7jlv50JwOJzpfcw7LrxDDfpVQnvHRXEZ8Mh739CxZf7rLRgVjvZvic2HK8RkNuQy9UP+ga14NMkldTb116COrH+0d5lgDwTPCQ6ZihsStnUg/wAzx1rr0C6ZQZ8JKN/YY/0DrfnEPWlTeSnaWNO/H4jykYfI0w4rFHfjsT/zpP8Ayp2Cw0krhIkLsb2Ub9NTV/E9HsVGjSSQOqqLkm1t4HA99Z6UFl5+OMxJ/wCM/wCdOgw8zsFWfEMxNgOtb8TTsLC8jqkalmY2VRvJr0rY/RxcMgBs0rayPwA+yvd89/IA0aTo5siOBAobNIQM8pN2Y955fo60bSFlOtVxAL3q517cKcJOqnwp6oeJpkTsd9LisUqC7ED8aoj5WsO+q0URPveny+FqoHaWb/WKvLS59TUkWLsdZMwOnLw/XfS2ehG4FLlPOo45kO41YBFMgp5mCh94O+rWBxYcaHUVWwEoKWbgNb8udJhMGmbOCw7gRb5VjjvrS7oUY6fH0obtzACVO8m3qaJFRxO+q8jqGBZhYDTUbzx9Pma0vrtM99EmSyAXuQFF+J4Xrxb2vS2xEaDhGGA5Es35CvVOlqiXCyxoxLELZUYhyFdWIGU3sQCCOIvXzxtprSsugCnQcvHvvelub0eqgimv48aPbIx4v2juFhTdh9BsbiCCE6lDbty3W9/sx2zN6AHnR5OgSpIC2MUx6X/ZlXvxFszADvufCi54z5OY2+lGVFeZZAdAjoeHvZdfhVzaOJK4bDgG7iZ5GUHMwXqo49bczm9BV/FR4WFRmhVola7SdcQ+p1LAMCdTutUO3NnBcsuHUsNYzGmZzY2dZOJAKlQeFx30Y82N6Vlw5YzYLLirOTZrZQTvty0HPStPD0vOLw7YOWKRs6iINF+8A097MGBOmp8fGgKYbFm5GHk7hlt5a17ZhpYxDHErXyoiAdyqBVVmrbNhSGKOFR2Y1RB4KoA+VTRGPO5M4u1uzmHYIWxAB9aeY7nzoHi47Yhu8g+oH43rHm5Lx47kKDUMHUpcTvIACSWa50F+FfM2D2jeQys5BkJdzcG5YliWvxuTrX1AYQyaqWFrWBsNRrfWhf8AoiHhDGvgM3xIHyp8e/YjJey3Gg5lve6tYjdZGQgf/bIfI16Kj1nsbEsMmGKqAGlaI2AHvwyEf3lX0orhpCRXRCoiDS3quDS376CSs1VsYAUIO7S/3QRm+F6V5AKx/SPaGKYMsUMoBBGYgINRwLkUAU2X0Xgw754jIGsVJz8DbQ6dw9KK4mEPG8Tu2VkIax7WUjX1GnnQXZ+PxkrMSiImhUk6m4ubAd9xfdxongcO7MzS21TJob6XJ1t4/Cs9drDMJsLDYVxJEGzEZcxYm1yN19x09KOdYpUOw45bj50PxOEdCShvzU6gjl3+dXdlyLJGUAsRrbl60wmSaL7XqKlWaPgb0OxOGIO+kwa9rwpbGhOSYKuY7vmeVZyfGYlXLELKhNwtspUcgdx86g2vtbPKAD2B7vfzb8qt4LFgnI2/50WnD8NtXDObOOrbkwt8d1FFwiEXW3cdDQvF4MbmAK94qmmEli7UDG32Cbg+FLYaeI92tSgGhOztpZzqtm4g6a/q1E/pY5VUqaFHF31AA4aVjdkkhiCdxI399FMs4t7o59iR/SwFC8KCJmB35uRGp13HUVwf9G/HdaVssGoA0FBhtOa75Ha2Y2Ata19BYm261GIZLJfXQX3E+gGtABhVU/sy6qeDRztbwPVA+t6OKWz9T4/HfYnsvENI9pI1JsbMVjzX8V19KKPsqNmV2hjMi+7IVGcX+y1ieXKh2yZYozd31tp2JAP7wo5HjoyLg3HcD866+PHU/YcmW+sUf0Ed3kBf43pBsuLflB8dR423CntjhwHrTTibjeB3W/GtemXaLFCGJC7AADkpJ8FVQSx7gL1nZNtmQHJBNGL2BMEhc94AQqPO9H5WYnevrb8KSzEaso14cqRsws2o/ZYhr7yY59PAGO3yopCJRrFAxJFh1jCMDdv0Lc+HmKKr98+X+dSNOOFT0EGGw8xH7Rh4Ico9dT8RUOO2fI0wdcgXKoNyb3BPIciKtHE0xsXrUZ445TVAhFoLG1MJFVMVirAGhcm1aqZSQSLHSvTD9YBcxSwy6cklXMfJCx8L05XRdbsw36Bm0O4gIp01odj8c7QS9WCXyNlG+5tusdDWK6PNixJ1QwjzMTftOyogsBqW0A058KvDKFY9Nnx8Mf7yWJBY3zyqDwtvO7f8KZHt7Dn3GMnfFFLKP6kQj41S2X0dSIKxjjR7fu41SwPLrRGrEelFYmPWAXOlr61e06SxzZlzFXUcMwysfAXJHnY1XMQJBcEgcCQR56a1bxgYG+8VX6w1NqpEsKDMGGg4im4mAr2k8xUrCwro37NjSDoCJB3jf+dU5sMY3Ei+Y5ipMmRrqadjNpJGueVgijifkBvPlQa3iori9YzpPtbqx1SbyRnPIfY8+PpzqHaXtIQt1cCkC4BkbfbMAcq8NCdT6VlcbKbsh3o537yD2lPxI/lpbl9Hqz2LLJdzRmCLrYxbRlrNYeTVSOI+IovsvHhHsdAd/wCvSigb2dtax6ufwDfnRKWAr2k1U/rSqmL2esguPI1Bg8VJhzlYZk+VSF5dWDWFwd/HwNFRN/D8qqKiSDPGR4VejOg0HrVQqFGGTmvxoFLsKU4h5etUBipsFJ3KAePdWt6s8qhGGa+6s8+OZTVG1eDC2ABYn4fC5qdIanEJpuAxKOWC/VtfS2+/5U8OPHHqDZUhtTJUq9lFNMY5VpothmSk6uinVryFKFHIelGhsMWGpBhjyNEa6jQ2oiC1IYRVyQC2unfQ+bEqDYHMe78TSuoclp7xqASdw1NLGiHUWNVZ8XoRYG+hG/4CquzkCrbKR+vWs7yTfTScfXYtLEpGoFVzho/sr6Vyg1Vwc2frBxWQr5WBHz+FVLu6TcdRYjgjOgX0q5ho1Tsgb9fOoYFtU7SqPe0txq9RG6XEtlBbjawqGDDWS9+0dSamez25A38afMLimFRMSw76cJgTqKbkNL1dIHO16gnkC72t8/SpShPG3hTThBypW0wfF7UsCE0PMi/wrJY7ZhkYvNPJKdffyhQO5QAFHgK37bNU8KE7bwqKrXsFUZnPO2oX8T5VlZkuZR4jtwjDvmQkk3ChjcW5kC1Hv9MLOiTjRioWVeTDU/HUHkawu39omad3Hu3IQfwg6U3Y+LKva+j9k/8Ab8fma1k6RbuvT8DiAGAPDX01qZM7NmIsDWb2FOXdVJ3XF+6xt+VauK+4lreJHypgb2TjcRFpo6jgTr4Vr8M6TLe3iDvFY+CPQandzons4lGOU8AeFt4/XnU7MVfZrRnNEbd3A1Mu0hbVSDxq4s+gPdUTCMm5qtfRLhNNqVhTKpLqEbLXLOw5qfgR/nRih2W06W45gf6SfwqbDgleuvTUFK+gvVE7NXXqg207G2T+9/lVlXc8V/pP/lSNNrVXHiQoer97hrp4Gn5m+0fRfyrvM+p/Ci9iXVBcXFiSM3UFjvtnTU2+9aqkuJVffUpprmte/Ic/K9aQoOQ9KW1Y3jlbTlv0zMO24ibBj4ZW+dqsYXaMTNYEaHdqPnR+1KBS/F/R+X+B8uOQDifBWPyFBNnYxlxMhEUpSRbk9U9gy7uHEFvhWttSBarwu97Rc5rWgObHzE9jDyW5kKCe4XOnpUMgxLG/Uk637ciru3e6G3Vo8tdlrTVRsFw8GKFh+yQcu0x9bj5UQhjf6xv4X/GrgFOtRINoAlL1dS2rrUyMEdOyU61dQEcmgryf2z9IhHCMKh7cvv23rHfUn7xFv6uVenYqY2Y8t1fLO3tqvicTJNJvdiLcFUaKo8B8bnjSMNY319aSNsrBuRB9DepYYbuq82A9TatiNjwD/Vr5i/HvpguxLLKSWA0IFza5uN19+6tMmJI31i8ULM1uBPzrSkFRod/A6geFSpqMNjRlFza2mpo1spyXZjuKgDxzKePhWKwgsAbknmd9bfZLXRSe78KkD5fSq5kp0p0qmXNWT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grpSp>
        <p:nvGrpSpPr>
          <p:cNvPr id="14" name="群組 13"/>
          <p:cNvGrpSpPr/>
          <p:nvPr/>
        </p:nvGrpSpPr>
        <p:grpSpPr>
          <a:xfrm>
            <a:off x="-103450" y="4"/>
            <a:ext cx="960221" cy="5718171"/>
            <a:chOff x="-103450" y="4"/>
            <a:chExt cx="960221" cy="5718171"/>
          </a:xfrm>
        </p:grpSpPr>
        <p:grpSp>
          <p:nvGrpSpPr>
            <p:cNvPr id="17" name="群組 16"/>
            <p:cNvGrpSpPr/>
            <p:nvPr/>
          </p:nvGrpSpPr>
          <p:grpSpPr>
            <a:xfrm>
              <a:off x="-28410" y="4"/>
              <a:ext cx="885181" cy="5718171"/>
              <a:chOff x="-7144" y="4"/>
              <a:chExt cx="885181" cy="5718171"/>
            </a:xfrm>
          </p:grpSpPr>
          <p:grpSp>
            <p:nvGrpSpPr>
              <p:cNvPr id="20" name="群組 19"/>
              <p:cNvGrpSpPr/>
              <p:nvPr/>
            </p:nvGrpSpPr>
            <p:grpSpPr>
              <a:xfrm>
                <a:off x="-7144" y="4"/>
                <a:ext cx="885181" cy="5718171"/>
                <a:chOff x="-91676" y="3291135"/>
                <a:chExt cx="11359398" cy="1944214"/>
              </a:xfrm>
              <a:solidFill>
                <a:srgbClr val="800000"/>
              </a:solidFill>
            </p:grpSpPr>
            <p:sp>
              <p:nvSpPr>
                <p:cNvPr id="23" name="矩形 22"/>
                <p:cNvSpPr/>
                <p:nvPr/>
              </p:nvSpPr>
              <p:spPr>
                <a:xfrm>
                  <a:off x="-91676" y="3291135"/>
                  <a:ext cx="9143998" cy="1314871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TW" altLang="en-US"/>
                </a:p>
              </p:txBody>
            </p:sp>
            <p:sp>
              <p:nvSpPr>
                <p:cNvPr id="24" name="矩形 23"/>
                <p:cNvSpPr/>
                <p:nvPr/>
              </p:nvSpPr>
              <p:spPr>
                <a:xfrm>
                  <a:off x="8981729" y="3291135"/>
                  <a:ext cx="2285993" cy="1944214"/>
                </a:xfrm>
                <a:prstGeom prst="rect">
                  <a:avLst/>
                </a:prstGeom>
                <a:solidFill>
                  <a:schemeClr val="accent6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TW" altLang="en-US"/>
                </a:p>
              </p:txBody>
            </p:sp>
          </p:grpSp>
          <p:sp>
            <p:nvSpPr>
              <p:cNvPr id="22" name="Text Box 2"/>
              <p:cNvSpPr txBox="1">
                <a:spLocks noChangeArrowheads="1"/>
              </p:cNvSpPr>
              <p:nvPr/>
            </p:nvSpPr>
            <p:spPr bwMode="auto">
              <a:xfrm>
                <a:off x="78028" y="554831"/>
                <a:ext cx="524005" cy="310854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r>
                  <a:rPr lang="zh-TW" altLang="en-US" sz="2800" b="1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SimHei" pitchFamily="2" charset="-122"/>
                    <a:ea typeface="SimHei" pitchFamily="2" charset="-122"/>
                  </a:rPr>
                  <a:t>遊憩與運動學</a:t>
                </a:r>
                <a:r>
                  <a:rPr lang="zh-TW" altLang="en-US" sz="28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SimHei" pitchFamily="2" charset="-122"/>
                    <a:ea typeface="SimHei" pitchFamily="2" charset="-122"/>
                  </a:rPr>
                  <a:t>群</a:t>
                </a:r>
                <a:endParaRPr lang="zh-TW" altLang="en-US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imHei" panose="02010609060101010101" pitchFamily="49" charset="-122"/>
                  <a:ea typeface="SimHei" panose="02010609060101010101" pitchFamily="49" charset="-122"/>
                </a:endParaRPr>
              </a:p>
            </p:txBody>
          </p:sp>
        </p:grpSp>
        <p:pic>
          <p:nvPicPr>
            <p:cNvPr id="18" name="圖片 17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73226" t="23373" r="-1422" b="59699"/>
            <a:stretch/>
          </p:blipFill>
          <p:spPr>
            <a:xfrm>
              <a:off x="-103450" y="7937"/>
              <a:ext cx="787586" cy="665018"/>
            </a:xfrm>
            <a:prstGeom prst="rect">
              <a:avLst/>
            </a:prstGeom>
          </p:spPr>
        </p:pic>
      </p:grpSp>
      <p:grpSp>
        <p:nvGrpSpPr>
          <p:cNvPr id="19" name="群組 18"/>
          <p:cNvGrpSpPr/>
          <p:nvPr/>
        </p:nvGrpSpPr>
        <p:grpSpPr>
          <a:xfrm>
            <a:off x="8323928" y="4896503"/>
            <a:ext cx="891542" cy="891542"/>
            <a:chOff x="8323928" y="4896503"/>
            <a:chExt cx="891542" cy="891542"/>
          </a:xfrm>
        </p:grpSpPr>
        <p:pic>
          <p:nvPicPr>
            <p:cNvPr id="25" name="圖片 24" descr="齟齒圖片4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323928" y="4896503"/>
              <a:ext cx="891542" cy="891542"/>
            </a:xfrm>
            <a:prstGeom prst="rect">
              <a:avLst/>
            </a:prstGeom>
          </p:spPr>
        </p:pic>
        <p:sp>
          <p:nvSpPr>
            <p:cNvPr id="26" name="文字方塊 25"/>
            <p:cNvSpPr txBox="1"/>
            <p:nvPr/>
          </p:nvSpPr>
          <p:spPr>
            <a:xfrm>
              <a:off x="8460000" y="5145103"/>
              <a:ext cx="6429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>
                  <a:latin typeface="Arial" pitchFamily="34" charset="0"/>
                  <a:cs typeface="Arial" pitchFamily="34" charset="0"/>
                </a:rPr>
                <a:t>092</a:t>
              </a:r>
              <a:endParaRPr lang="zh-TW" altLang="en-US" dirty="0"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558617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 descr="https://static.juksy.com/files/articles/51105/56a3847ec0752.jpg"/>
          <p:cNvPicPr>
            <a:picLocks noChangeAspect="1" noChangeArrowheads="1"/>
          </p:cNvPicPr>
          <p:nvPr/>
        </p:nvPicPr>
        <p:blipFill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28410" y="-81214"/>
            <a:ext cx="9183600" cy="5799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圓角矩形 2"/>
          <p:cNvSpPr/>
          <p:nvPr/>
        </p:nvSpPr>
        <p:spPr>
          <a:xfrm>
            <a:off x="1089991" y="284175"/>
            <a:ext cx="7802489" cy="918728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Text Box 2"/>
          <p:cNvSpPr txBox="1">
            <a:spLocks noChangeArrowheads="1"/>
          </p:cNvSpPr>
          <p:nvPr/>
        </p:nvSpPr>
        <p:spPr bwMode="auto">
          <a:xfrm>
            <a:off x="2123728" y="2574"/>
            <a:ext cx="4824536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TW" altLang="en-US" sz="3600" b="1" dirty="0" smtClean="0">
                <a:latin typeface="SimHei" pitchFamily="2" charset="-122"/>
                <a:ea typeface="SimHei" pitchFamily="2" charset="-122"/>
              </a:rPr>
              <a:t>關鍵</a:t>
            </a:r>
            <a:r>
              <a:rPr lang="en-US" altLang="zh-TW" sz="7200" b="1" dirty="0" smtClean="0">
                <a:solidFill>
                  <a:srgbClr val="00B0F0"/>
                </a:solidFill>
                <a:latin typeface="SimHei" pitchFamily="2" charset="-122"/>
                <a:ea typeface="SimHei" pitchFamily="2" charset="-122"/>
              </a:rPr>
              <a:t>3</a:t>
            </a:r>
            <a:r>
              <a:rPr lang="zh-TW" altLang="en-US" sz="3600" b="1" dirty="0" smtClean="0">
                <a:latin typeface="SimHei" pitchFamily="2" charset="-122"/>
                <a:ea typeface="SimHei" pitchFamily="2" charset="-122"/>
              </a:rPr>
              <a:t>問</a:t>
            </a:r>
            <a:r>
              <a:rPr lang="zh-TW" altLang="en-US" sz="3600" b="1" dirty="0">
                <a:latin typeface="SimHei" pitchFamily="2" charset="-122"/>
                <a:ea typeface="SimHei" pitchFamily="2" charset="-122"/>
              </a:rPr>
              <a:t>，老師我想問</a:t>
            </a:r>
            <a:endParaRPr lang="zh-TW" altLang="en-US" sz="3600" b="1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pic>
        <p:nvPicPr>
          <p:cNvPr id="14339" name="Picture 3" descr="K:\10418學群簡報\圖\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76256" y="2149376"/>
            <a:ext cx="2246334" cy="356879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 Box 2"/>
          <p:cNvSpPr txBox="1">
            <a:spLocks noChangeArrowheads="1"/>
          </p:cNvSpPr>
          <p:nvPr/>
        </p:nvSpPr>
        <p:spPr bwMode="auto">
          <a:xfrm>
            <a:off x="1907704" y="1474092"/>
            <a:ext cx="6036982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TW" altLang="en-US" sz="2800" b="1" dirty="0">
                <a:latin typeface="SimHei" pitchFamily="2" charset="-122"/>
                <a:ea typeface="SimHei" pitchFamily="2" charset="-122"/>
              </a:rPr>
              <a:t>讀這個學群一定要個性活潑好動，或體育表現特別優異嗎？我</a:t>
            </a:r>
            <a:r>
              <a:rPr lang="zh-TW" altLang="en-US" sz="2800" b="1" dirty="0" smtClean="0">
                <a:latin typeface="SimHei" pitchFamily="2" charset="-122"/>
                <a:ea typeface="SimHei" pitchFamily="2" charset="-122"/>
              </a:rPr>
              <a:t>只是</a:t>
            </a:r>
            <a:r>
              <a:rPr lang="zh-TW" altLang="en-US" sz="2800" b="1" dirty="0">
                <a:latin typeface="SimHei" pitchFamily="2" charset="-122"/>
                <a:ea typeface="SimHei" pitchFamily="2" charset="-122"/>
              </a:rPr>
              <a:t>對體育賽事有興趣可以嗎</a:t>
            </a:r>
            <a:r>
              <a:rPr lang="zh-TW" altLang="en-US" sz="2800" b="1" dirty="0" smtClean="0">
                <a:latin typeface="SimHei" pitchFamily="2" charset="-122"/>
                <a:ea typeface="SimHei" pitchFamily="2" charset="-122"/>
              </a:rPr>
              <a:t>？</a:t>
            </a:r>
            <a:endParaRPr lang="zh-TW" altLang="en-US" sz="2800" b="1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pic>
        <p:nvPicPr>
          <p:cNvPr id="14340" name="Picture 4" descr="K:\10418學群簡報\圖\圖8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89991" y="1666010"/>
            <a:ext cx="816819" cy="812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群組 8"/>
          <p:cNvGrpSpPr/>
          <p:nvPr/>
        </p:nvGrpSpPr>
        <p:grpSpPr>
          <a:xfrm>
            <a:off x="1089991" y="2882199"/>
            <a:ext cx="817713" cy="844063"/>
            <a:chOff x="1089991" y="2211015"/>
            <a:chExt cx="817713" cy="844063"/>
          </a:xfrm>
        </p:grpSpPr>
        <p:pic>
          <p:nvPicPr>
            <p:cNvPr id="14341" name="Picture 5" descr="K:\10418學群簡報\圖\圖11.pn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89991" y="2241908"/>
              <a:ext cx="817713" cy="81317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3" name="Text Box 2"/>
            <p:cNvSpPr txBox="1">
              <a:spLocks noChangeArrowheads="1"/>
            </p:cNvSpPr>
            <p:nvPr/>
          </p:nvSpPr>
          <p:spPr bwMode="auto">
            <a:xfrm>
              <a:off x="1259632" y="2211015"/>
              <a:ext cx="576064" cy="76944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en-US" altLang="zh-TW" sz="4400" b="1" dirty="0">
                  <a:latin typeface="SimHei" pitchFamily="2" charset="-122"/>
                  <a:ea typeface="SimHei" pitchFamily="2" charset="-122"/>
                </a:rPr>
                <a:t>A</a:t>
              </a:r>
              <a:endParaRPr lang="zh-TW" altLang="en-US" sz="4400" b="1" dirty="0">
                <a:latin typeface="SimHei" panose="02010609060101010101" pitchFamily="49" charset="-122"/>
                <a:ea typeface="SimHei" panose="02010609060101010101" pitchFamily="49" charset="-122"/>
              </a:endParaRPr>
            </a:p>
          </p:txBody>
        </p:sp>
      </p:grpSp>
      <p:sp>
        <p:nvSpPr>
          <p:cNvPr id="25" name="Text Box 2"/>
          <p:cNvSpPr txBox="1">
            <a:spLocks noChangeArrowheads="1"/>
          </p:cNvSpPr>
          <p:nvPr/>
        </p:nvSpPr>
        <p:spPr bwMode="auto">
          <a:xfrm>
            <a:off x="1907704" y="2931095"/>
            <a:ext cx="5040560" cy="24929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altLang="zh-TW" sz="2600" b="1" dirty="0" smtClean="0">
                <a:latin typeface="SimHei" panose="02010609060101010101" pitchFamily="49" charset="-122"/>
                <a:ea typeface="SimHei" panose="02010609060101010101" pitchFamily="49" charset="-122"/>
              </a:rPr>
              <a:t>1.</a:t>
            </a:r>
            <a:r>
              <a:rPr lang="zh-TW" altLang="en-US" sz="2600" b="1" dirty="0" smtClean="0">
                <a:latin typeface="SimHei" panose="02010609060101010101" pitchFamily="49" charset="-122"/>
                <a:ea typeface="SimHei" panose="02010609060101010101" pitchFamily="49" charset="-122"/>
              </a:rPr>
              <a:t>競技</a:t>
            </a:r>
            <a:r>
              <a:rPr lang="zh-TW" altLang="en-US" sz="2600" b="1" dirty="0">
                <a:latin typeface="SimHei" panose="02010609060101010101" pitchFamily="49" charset="-122"/>
                <a:ea typeface="SimHei" panose="02010609060101010101" pitchFamily="49" charset="-122"/>
              </a:rPr>
              <a:t>系、體育</a:t>
            </a:r>
            <a:r>
              <a:rPr lang="zh-TW" altLang="en-US" sz="2600" b="1" dirty="0" smtClean="0">
                <a:latin typeface="SimHei" panose="02010609060101010101" pitchFamily="49" charset="-122"/>
                <a:ea typeface="SimHei" panose="02010609060101010101" pitchFamily="49" charset="-122"/>
              </a:rPr>
              <a:t>系：強調</a:t>
            </a:r>
            <a:r>
              <a:rPr lang="zh-TW" altLang="en-US" sz="2600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體育</a:t>
            </a:r>
            <a:r>
              <a:rPr lang="zh-TW" altLang="en-US" sz="2600" b="1" dirty="0" smtClean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專長</a:t>
            </a:r>
            <a:r>
              <a:rPr lang="zh-TW" altLang="en-US" sz="2600" b="1" dirty="0" smtClean="0"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en-US" altLang="zh-TW" sz="2600" b="1" dirty="0" smtClean="0"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r>
              <a:rPr lang="en-US" altLang="zh-TW" sz="2600" b="1" dirty="0" smtClean="0">
                <a:latin typeface="SimHei" panose="02010609060101010101" pitchFamily="49" charset="-122"/>
                <a:ea typeface="SimHei" panose="02010609060101010101" pitchFamily="49" charset="-122"/>
              </a:rPr>
              <a:t>2.</a:t>
            </a:r>
            <a:r>
              <a:rPr lang="zh-TW" altLang="en-US" sz="2600" b="1" dirty="0" smtClean="0">
                <a:latin typeface="SimHei" panose="02010609060101010101" pitchFamily="49" charset="-122"/>
                <a:ea typeface="SimHei" panose="02010609060101010101" pitchFamily="49" charset="-122"/>
              </a:rPr>
              <a:t>休閒</a:t>
            </a:r>
            <a:r>
              <a:rPr lang="zh-TW" altLang="en-US" sz="2600" b="1" dirty="0">
                <a:latin typeface="SimHei" panose="02010609060101010101" pitchFamily="49" charset="-122"/>
                <a:ea typeface="SimHei" panose="02010609060101010101" pitchFamily="49" charset="-122"/>
              </a:rPr>
              <a:t>運動管理系</a:t>
            </a:r>
            <a:r>
              <a:rPr lang="zh-TW" altLang="en-US" sz="2600" b="1" dirty="0" smtClean="0">
                <a:latin typeface="SimHei" panose="02010609060101010101" pitchFamily="49" charset="-122"/>
                <a:ea typeface="SimHei" panose="02010609060101010101" pitchFamily="49" charset="-122"/>
              </a:rPr>
              <a:t>、運動</a:t>
            </a:r>
            <a:r>
              <a:rPr lang="zh-TW" altLang="en-US" sz="2600" b="1" dirty="0">
                <a:latin typeface="SimHei" panose="02010609060101010101" pitchFamily="49" charset="-122"/>
                <a:ea typeface="SimHei" panose="02010609060101010101" pitchFamily="49" charset="-122"/>
              </a:rPr>
              <a:t>藝術系、運動健康科學</a:t>
            </a:r>
            <a:r>
              <a:rPr lang="zh-TW" altLang="en-US" sz="2600" b="1" dirty="0" smtClean="0">
                <a:latin typeface="SimHei" panose="02010609060101010101" pitchFamily="49" charset="-122"/>
                <a:ea typeface="SimHei" panose="02010609060101010101" pitchFamily="49" charset="-122"/>
              </a:rPr>
              <a:t>系：</a:t>
            </a:r>
            <a:r>
              <a:rPr lang="zh-TW" altLang="en-US" sz="2600" b="1" dirty="0" smtClean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有興趣</a:t>
            </a:r>
            <a:r>
              <a:rPr lang="zh-TW" altLang="en-US" sz="2600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與</a:t>
            </a:r>
            <a:r>
              <a:rPr lang="zh-TW" altLang="en-US" sz="2600" b="1" dirty="0" smtClean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熱情</a:t>
            </a:r>
            <a:endParaRPr lang="zh-TW" altLang="en-US" sz="2600" b="1" dirty="0"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r>
              <a:rPr lang="en-US" altLang="zh-TW" sz="2600" b="1" dirty="0" smtClean="0">
                <a:latin typeface="SimHei" panose="02010609060101010101" pitchFamily="49" charset="-122"/>
                <a:ea typeface="SimHei" panose="02010609060101010101" pitchFamily="49" charset="-122"/>
              </a:rPr>
              <a:t>3.</a:t>
            </a:r>
            <a:r>
              <a:rPr lang="zh-TW" altLang="en-US" sz="2600" b="1" dirty="0" smtClean="0">
                <a:latin typeface="SimHei" panose="02010609060101010101" pitchFamily="49" charset="-122"/>
                <a:ea typeface="SimHei" panose="02010609060101010101" pitchFamily="49" charset="-122"/>
              </a:rPr>
              <a:t>觀光</a:t>
            </a:r>
            <a:r>
              <a:rPr lang="zh-TW" altLang="en-US" sz="2600" b="1" dirty="0">
                <a:latin typeface="SimHei" panose="02010609060101010101" pitchFamily="49" charset="-122"/>
                <a:ea typeface="SimHei" panose="02010609060101010101" pitchFamily="49" charset="-122"/>
              </a:rPr>
              <a:t>系、休閒系、遊憩</a:t>
            </a:r>
            <a:r>
              <a:rPr lang="zh-TW" altLang="en-US" sz="2600" b="1" dirty="0" smtClean="0">
                <a:latin typeface="SimHei" panose="02010609060101010101" pitchFamily="49" charset="-122"/>
                <a:ea typeface="SimHei" panose="02010609060101010101" pitchFamily="49" charset="-122"/>
              </a:rPr>
              <a:t>系：</a:t>
            </a:r>
            <a:r>
              <a:rPr lang="zh-TW" altLang="en-US" sz="2600" b="1" dirty="0" smtClean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個性</a:t>
            </a:r>
            <a:r>
              <a:rPr lang="zh-TW" altLang="en-US" sz="2600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外向、喜愛</a:t>
            </a:r>
            <a:r>
              <a:rPr lang="zh-TW" altLang="en-US" sz="2600" b="1" dirty="0" smtClean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戶外活動</a:t>
            </a:r>
            <a:r>
              <a:rPr lang="zh-TW" altLang="en-US" sz="2600" b="1" dirty="0" smtClean="0"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zh-TW" altLang="en-US" sz="2600" b="1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pic>
        <p:nvPicPr>
          <p:cNvPr id="2050" name="Picture 2" descr="K:\10418學群簡報\圖\圖12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554362">
            <a:off x="8007819" y="1614220"/>
            <a:ext cx="1091810" cy="723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K:\10418學群簡報\圖\圖4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40138" y="478585"/>
            <a:ext cx="815052" cy="675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29" name="群組 28"/>
          <p:cNvGrpSpPr/>
          <p:nvPr/>
        </p:nvGrpSpPr>
        <p:grpSpPr>
          <a:xfrm>
            <a:off x="-103450" y="4"/>
            <a:ext cx="960221" cy="5718171"/>
            <a:chOff x="-103450" y="4"/>
            <a:chExt cx="960221" cy="5718171"/>
          </a:xfrm>
        </p:grpSpPr>
        <p:grpSp>
          <p:nvGrpSpPr>
            <p:cNvPr id="30" name="群組 29"/>
            <p:cNvGrpSpPr/>
            <p:nvPr/>
          </p:nvGrpSpPr>
          <p:grpSpPr>
            <a:xfrm>
              <a:off x="-28410" y="4"/>
              <a:ext cx="885181" cy="5718171"/>
              <a:chOff x="-7144" y="4"/>
              <a:chExt cx="885181" cy="5718171"/>
            </a:xfrm>
          </p:grpSpPr>
          <p:grpSp>
            <p:nvGrpSpPr>
              <p:cNvPr id="32" name="群組 31"/>
              <p:cNvGrpSpPr/>
              <p:nvPr/>
            </p:nvGrpSpPr>
            <p:grpSpPr>
              <a:xfrm>
                <a:off x="-7144" y="4"/>
                <a:ext cx="885181" cy="5718171"/>
                <a:chOff x="-91676" y="3291135"/>
                <a:chExt cx="11359398" cy="1944214"/>
              </a:xfrm>
              <a:solidFill>
                <a:srgbClr val="800000"/>
              </a:solidFill>
            </p:grpSpPr>
            <p:sp>
              <p:nvSpPr>
                <p:cNvPr id="34" name="矩形 33"/>
                <p:cNvSpPr/>
                <p:nvPr/>
              </p:nvSpPr>
              <p:spPr>
                <a:xfrm>
                  <a:off x="-91676" y="3291135"/>
                  <a:ext cx="9143998" cy="1314871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TW" altLang="en-US"/>
                </a:p>
              </p:txBody>
            </p:sp>
            <p:sp>
              <p:nvSpPr>
                <p:cNvPr id="35" name="矩形 34"/>
                <p:cNvSpPr/>
                <p:nvPr/>
              </p:nvSpPr>
              <p:spPr>
                <a:xfrm>
                  <a:off x="8981729" y="3291135"/>
                  <a:ext cx="2285993" cy="1944214"/>
                </a:xfrm>
                <a:prstGeom prst="rect">
                  <a:avLst/>
                </a:prstGeom>
                <a:solidFill>
                  <a:schemeClr val="accent6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TW" altLang="en-US"/>
                </a:p>
              </p:txBody>
            </p:sp>
          </p:grpSp>
          <p:sp>
            <p:nvSpPr>
              <p:cNvPr id="33" name="Text Box 2"/>
              <p:cNvSpPr txBox="1">
                <a:spLocks noChangeArrowheads="1"/>
              </p:cNvSpPr>
              <p:nvPr/>
            </p:nvSpPr>
            <p:spPr bwMode="auto">
              <a:xfrm>
                <a:off x="78028" y="554831"/>
                <a:ext cx="524005" cy="310854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r>
                  <a:rPr lang="zh-TW" altLang="en-US" sz="2800" b="1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SimHei" pitchFamily="2" charset="-122"/>
                    <a:ea typeface="SimHei" pitchFamily="2" charset="-122"/>
                  </a:rPr>
                  <a:t>遊憩與運動學</a:t>
                </a:r>
                <a:r>
                  <a:rPr lang="zh-TW" altLang="en-US" sz="28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SimHei" pitchFamily="2" charset="-122"/>
                    <a:ea typeface="SimHei" pitchFamily="2" charset="-122"/>
                  </a:rPr>
                  <a:t>群</a:t>
                </a:r>
                <a:endParaRPr lang="zh-TW" altLang="en-US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imHei" panose="02010609060101010101" pitchFamily="49" charset="-122"/>
                  <a:ea typeface="SimHei" panose="02010609060101010101" pitchFamily="49" charset="-122"/>
                </a:endParaRPr>
              </a:p>
            </p:txBody>
          </p:sp>
        </p:grpSp>
        <p:pic>
          <p:nvPicPr>
            <p:cNvPr id="31" name="圖片 30"/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73226" t="23373" r="-1422" b="59699"/>
            <a:stretch/>
          </p:blipFill>
          <p:spPr>
            <a:xfrm>
              <a:off x="-103450" y="7937"/>
              <a:ext cx="787586" cy="665018"/>
            </a:xfrm>
            <a:prstGeom prst="rect">
              <a:avLst/>
            </a:prstGeom>
          </p:spPr>
        </p:pic>
      </p:grpSp>
      <p:grpSp>
        <p:nvGrpSpPr>
          <p:cNvPr id="21" name="群組 20"/>
          <p:cNvGrpSpPr/>
          <p:nvPr/>
        </p:nvGrpSpPr>
        <p:grpSpPr>
          <a:xfrm>
            <a:off x="8323928" y="4896503"/>
            <a:ext cx="891542" cy="891542"/>
            <a:chOff x="8323928" y="4896503"/>
            <a:chExt cx="891542" cy="891542"/>
          </a:xfrm>
        </p:grpSpPr>
        <p:pic>
          <p:nvPicPr>
            <p:cNvPr id="22" name="圖片 21" descr="齟齒圖片4.png"/>
            <p:cNvPicPr>
              <a:picLocks noChangeAspect="1"/>
            </p:cNvPicPr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323928" y="4896503"/>
              <a:ext cx="891542" cy="891542"/>
            </a:xfrm>
            <a:prstGeom prst="rect">
              <a:avLst/>
            </a:prstGeom>
          </p:spPr>
        </p:pic>
        <p:sp>
          <p:nvSpPr>
            <p:cNvPr id="24" name="文字方塊 23"/>
            <p:cNvSpPr txBox="1"/>
            <p:nvPr/>
          </p:nvSpPr>
          <p:spPr>
            <a:xfrm>
              <a:off x="8460000" y="5145103"/>
              <a:ext cx="6429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>
                  <a:latin typeface="Arial" pitchFamily="34" charset="0"/>
                  <a:cs typeface="Arial" pitchFamily="34" charset="0"/>
                </a:rPr>
                <a:t>092</a:t>
              </a:r>
              <a:endParaRPr lang="zh-TW" altLang="en-US" dirty="0"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364489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repeatCount="indefinite" accel="50000" decel="50000" autoRev="1" fill="remove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0.01249 L 2.5E-6 0.05078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163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6" name="Picture 4" descr="https://letourbillondelavieblog.files.wordpress.com/2015/05/tour_guide.jpg"/>
          <p:cNvPicPr>
            <a:picLocks noChangeAspect="1" noChangeArrowheads="1"/>
          </p:cNvPicPr>
          <p:nvPr/>
        </p:nvPicPr>
        <p:blipFill rotWithShape="1"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7048" b="6946"/>
          <a:stretch/>
        </p:blipFill>
        <p:spPr bwMode="auto">
          <a:xfrm>
            <a:off x="317218" y="610288"/>
            <a:ext cx="8575262" cy="5107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圓角矩形 2"/>
          <p:cNvSpPr/>
          <p:nvPr/>
        </p:nvSpPr>
        <p:spPr>
          <a:xfrm>
            <a:off x="1089991" y="284175"/>
            <a:ext cx="7802489" cy="918728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4339" name="Picture 3" descr="K:\10418學群簡報\圖\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76256" y="2149376"/>
            <a:ext cx="2246334" cy="355292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 Box 2"/>
          <p:cNvSpPr txBox="1">
            <a:spLocks noChangeArrowheads="1"/>
          </p:cNvSpPr>
          <p:nvPr/>
        </p:nvSpPr>
        <p:spPr bwMode="auto">
          <a:xfrm>
            <a:off x="1907704" y="1616948"/>
            <a:ext cx="5996962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TW" altLang="en-US" sz="2800" b="1" dirty="0">
                <a:latin typeface="SimHei" pitchFamily="2" charset="-122"/>
                <a:ea typeface="SimHei" pitchFamily="2" charset="-122"/>
              </a:rPr>
              <a:t>遊憩與觀光休閒相關科系，聽起來好像很好玩，它是常常在</a:t>
            </a:r>
            <a:r>
              <a:rPr lang="zh-TW" altLang="en-US" sz="2800" b="1" dirty="0" smtClean="0">
                <a:latin typeface="SimHei" pitchFamily="2" charset="-122"/>
                <a:ea typeface="SimHei" pitchFamily="2" charset="-122"/>
              </a:rPr>
              <a:t>吃喝玩樂</a:t>
            </a:r>
            <a:r>
              <a:rPr lang="zh-TW" altLang="en-US" sz="2800" b="1" dirty="0">
                <a:latin typeface="SimHei" pitchFamily="2" charset="-122"/>
                <a:ea typeface="SimHei" pitchFamily="2" charset="-122"/>
              </a:rPr>
              <a:t>嗎</a:t>
            </a:r>
            <a:r>
              <a:rPr lang="zh-TW" altLang="en-US" sz="2800" b="1" dirty="0" smtClean="0">
                <a:latin typeface="SimHei" pitchFamily="2" charset="-122"/>
                <a:ea typeface="SimHei" pitchFamily="2" charset="-122"/>
              </a:rPr>
              <a:t>？</a:t>
            </a:r>
            <a:endParaRPr lang="zh-TW" altLang="en-US" sz="2800" b="1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grpSp>
        <p:nvGrpSpPr>
          <p:cNvPr id="9" name="群組 8"/>
          <p:cNvGrpSpPr/>
          <p:nvPr/>
        </p:nvGrpSpPr>
        <p:grpSpPr>
          <a:xfrm>
            <a:off x="1089991" y="2882199"/>
            <a:ext cx="817713" cy="844063"/>
            <a:chOff x="1089991" y="2211015"/>
            <a:chExt cx="817713" cy="844063"/>
          </a:xfrm>
        </p:grpSpPr>
        <p:pic>
          <p:nvPicPr>
            <p:cNvPr id="14341" name="Picture 5" descr="K:\10418學群簡報\圖\圖11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89991" y="2241908"/>
              <a:ext cx="817713" cy="81317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3" name="Text Box 2"/>
            <p:cNvSpPr txBox="1">
              <a:spLocks noChangeArrowheads="1"/>
            </p:cNvSpPr>
            <p:nvPr/>
          </p:nvSpPr>
          <p:spPr bwMode="auto">
            <a:xfrm>
              <a:off x="1259632" y="2211015"/>
              <a:ext cx="576064" cy="76944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en-US" altLang="zh-TW" sz="4400" b="1" dirty="0">
                  <a:latin typeface="SimHei" pitchFamily="2" charset="-122"/>
                  <a:ea typeface="SimHei" pitchFamily="2" charset="-122"/>
                </a:rPr>
                <a:t>A</a:t>
              </a:r>
              <a:endParaRPr lang="zh-TW" altLang="en-US" sz="4400" b="1" dirty="0">
                <a:latin typeface="SimHei" panose="02010609060101010101" pitchFamily="49" charset="-122"/>
                <a:ea typeface="SimHei" panose="02010609060101010101" pitchFamily="49" charset="-122"/>
              </a:endParaRPr>
            </a:p>
          </p:txBody>
        </p:sp>
      </p:grpSp>
      <p:sp>
        <p:nvSpPr>
          <p:cNvPr id="25" name="Text Box 2"/>
          <p:cNvSpPr txBox="1">
            <a:spLocks noChangeArrowheads="1"/>
          </p:cNvSpPr>
          <p:nvPr/>
        </p:nvSpPr>
        <p:spPr bwMode="auto">
          <a:xfrm>
            <a:off x="1907704" y="2913092"/>
            <a:ext cx="5040560" cy="1815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TW" altLang="en-US" sz="2800" b="1" dirty="0">
                <a:latin typeface="SimHei" panose="02010609060101010101" pitchFamily="49" charset="-122"/>
                <a:ea typeface="SimHei" panose="02010609060101010101" pitchFamily="49" charset="-122"/>
              </a:rPr>
              <a:t>其實扮演「看人家玩的人」，可能是</a:t>
            </a:r>
            <a:r>
              <a:rPr lang="zh-TW" altLang="en-US" sz="2800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教導者或伴隨者</a:t>
            </a:r>
            <a:r>
              <a:rPr lang="zh-TW" altLang="en-US" sz="2800" b="1" dirty="0">
                <a:latin typeface="SimHei" panose="02010609060101010101" pitchFamily="49" charset="-122"/>
                <a:ea typeface="SimHei" panose="02010609060101010101" pitchFamily="49" charset="-122"/>
              </a:rPr>
              <a:t>，他提升</a:t>
            </a:r>
            <a:r>
              <a:rPr lang="zh-TW" altLang="en-US" sz="2800" b="1" dirty="0" smtClean="0">
                <a:latin typeface="SimHei" panose="02010609060101010101" pitchFamily="49" charset="-122"/>
                <a:ea typeface="SimHei" panose="02010609060101010101" pitchFamily="49" charset="-122"/>
              </a:rPr>
              <a:t>社會</a:t>
            </a:r>
            <a:r>
              <a:rPr lang="zh-TW" altLang="en-US" sz="2800" b="1" dirty="0">
                <a:latin typeface="SimHei" panose="02010609060101010101" pitchFamily="49" charset="-122"/>
                <a:ea typeface="SimHei" panose="02010609060101010101" pitchFamily="49" charset="-122"/>
              </a:rPr>
              <a:t>的休閒生活，提供觀光品質及</a:t>
            </a:r>
            <a:r>
              <a:rPr lang="zh-TW" altLang="en-US" sz="2800" b="1" dirty="0" smtClean="0">
                <a:latin typeface="SimHei" panose="02010609060101010101" pitchFamily="49" charset="-122"/>
                <a:ea typeface="SimHei" panose="02010609060101010101" pitchFamily="49" charset="-122"/>
              </a:rPr>
              <a:t>服務。</a:t>
            </a:r>
            <a:endParaRPr lang="en-US" altLang="zh-TW" sz="2800" b="1" dirty="0" smtClean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pic>
        <p:nvPicPr>
          <p:cNvPr id="2050" name="Picture 2" descr="K:\10418學群簡報\圖\圖12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554362">
            <a:off x="8007819" y="1614220"/>
            <a:ext cx="1091810" cy="723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K:\10418學群簡報\圖\圖9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89991" y="1689687"/>
            <a:ext cx="817713" cy="8086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 Box 2"/>
          <p:cNvSpPr txBox="1">
            <a:spLocks noChangeArrowheads="1"/>
          </p:cNvSpPr>
          <p:nvPr/>
        </p:nvSpPr>
        <p:spPr bwMode="auto">
          <a:xfrm>
            <a:off x="2123728" y="2574"/>
            <a:ext cx="4824536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TW" altLang="en-US" sz="3600" b="1" dirty="0" smtClean="0">
                <a:latin typeface="SimHei" pitchFamily="2" charset="-122"/>
                <a:ea typeface="SimHei" pitchFamily="2" charset="-122"/>
              </a:rPr>
              <a:t>關鍵</a:t>
            </a:r>
            <a:r>
              <a:rPr lang="en-US" altLang="zh-TW" sz="7200" b="1" dirty="0" smtClean="0">
                <a:solidFill>
                  <a:srgbClr val="00B0F0"/>
                </a:solidFill>
                <a:latin typeface="SimHei" pitchFamily="2" charset="-122"/>
                <a:ea typeface="SimHei" pitchFamily="2" charset="-122"/>
              </a:rPr>
              <a:t>3</a:t>
            </a:r>
            <a:r>
              <a:rPr lang="zh-TW" altLang="en-US" sz="3600" b="1" dirty="0" smtClean="0">
                <a:latin typeface="SimHei" pitchFamily="2" charset="-122"/>
                <a:ea typeface="SimHei" pitchFamily="2" charset="-122"/>
              </a:rPr>
              <a:t>問</a:t>
            </a:r>
            <a:r>
              <a:rPr lang="zh-TW" altLang="en-US" sz="3600" b="1" dirty="0">
                <a:latin typeface="SimHei" pitchFamily="2" charset="-122"/>
                <a:ea typeface="SimHei" pitchFamily="2" charset="-122"/>
              </a:rPr>
              <a:t>，老師我想問</a:t>
            </a:r>
            <a:endParaRPr lang="zh-TW" altLang="en-US" sz="3600" b="1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pic>
        <p:nvPicPr>
          <p:cNvPr id="22" name="Picture 2" descr="K:\10418學群簡報\圖\圖4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40138" y="478585"/>
            <a:ext cx="815052" cy="675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29" name="群組 28"/>
          <p:cNvGrpSpPr/>
          <p:nvPr/>
        </p:nvGrpSpPr>
        <p:grpSpPr>
          <a:xfrm>
            <a:off x="-103450" y="4"/>
            <a:ext cx="960221" cy="5718171"/>
            <a:chOff x="-103450" y="4"/>
            <a:chExt cx="960221" cy="5718171"/>
          </a:xfrm>
        </p:grpSpPr>
        <p:grpSp>
          <p:nvGrpSpPr>
            <p:cNvPr id="30" name="群組 29"/>
            <p:cNvGrpSpPr/>
            <p:nvPr/>
          </p:nvGrpSpPr>
          <p:grpSpPr>
            <a:xfrm>
              <a:off x="-28410" y="4"/>
              <a:ext cx="885181" cy="5718171"/>
              <a:chOff x="-7144" y="4"/>
              <a:chExt cx="885181" cy="5718171"/>
            </a:xfrm>
          </p:grpSpPr>
          <p:grpSp>
            <p:nvGrpSpPr>
              <p:cNvPr id="32" name="群組 31"/>
              <p:cNvGrpSpPr/>
              <p:nvPr/>
            </p:nvGrpSpPr>
            <p:grpSpPr>
              <a:xfrm>
                <a:off x="-7144" y="4"/>
                <a:ext cx="885181" cy="5718171"/>
                <a:chOff x="-91676" y="3291135"/>
                <a:chExt cx="11359398" cy="1944214"/>
              </a:xfrm>
              <a:solidFill>
                <a:srgbClr val="800000"/>
              </a:solidFill>
            </p:grpSpPr>
            <p:sp>
              <p:nvSpPr>
                <p:cNvPr id="36" name="矩形 35"/>
                <p:cNvSpPr/>
                <p:nvPr/>
              </p:nvSpPr>
              <p:spPr>
                <a:xfrm>
                  <a:off x="-91676" y="3291135"/>
                  <a:ext cx="9143998" cy="1314871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TW" altLang="en-US"/>
                </a:p>
              </p:txBody>
            </p:sp>
            <p:sp>
              <p:nvSpPr>
                <p:cNvPr id="37" name="矩形 36"/>
                <p:cNvSpPr/>
                <p:nvPr/>
              </p:nvSpPr>
              <p:spPr>
                <a:xfrm>
                  <a:off x="8981729" y="3291135"/>
                  <a:ext cx="2285993" cy="1944214"/>
                </a:xfrm>
                <a:prstGeom prst="rect">
                  <a:avLst/>
                </a:prstGeom>
                <a:solidFill>
                  <a:schemeClr val="accent6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TW" altLang="en-US"/>
                </a:p>
              </p:txBody>
            </p:sp>
          </p:grpSp>
          <p:sp>
            <p:nvSpPr>
              <p:cNvPr id="33" name="Text Box 2"/>
              <p:cNvSpPr txBox="1">
                <a:spLocks noChangeArrowheads="1"/>
              </p:cNvSpPr>
              <p:nvPr/>
            </p:nvSpPr>
            <p:spPr bwMode="auto">
              <a:xfrm>
                <a:off x="78028" y="554831"/>
                <a:ext cx="524005" cy="310854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r>
                  <a:rPr lang="zh-TW" altLang="en-US" sz="2800" b="1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SimHei" pitchFamily="2" charset="-122"/>
                    <a:ea typeface="SimHei" pitchFamily="2" charset="-122"/>
                  </a:rPr>
                  <a:t>遊憩與運動學</a:t>
                </a:r>
                <a:r>
                  <a:rPr lang="zh-TW" altLang="en-US" sz="28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SimHei" pitchFamily="2" charset="-122"/>
                    <a:ea typeface="SimHei" pitchFamily="2" charset="-122"/>
                  </a:rPr>
                  <a:t>群</a:t>
                </a:r>
                <a:endParaRPr lang="zh-TW" altLang="en-US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imHei" panose="02010609060101010101" pitchFamily="49" charset="-122"/>
                  <a:ea typeface="SimHei" panose="02010609060101010101" pitchFamily="49" charset="-122"/>
                </a:endParaRPr>
              </a:p>
            </p:txBody>
          </p:sp>
        </p:grpSp>
        <p:pic>
          <p:nvPicPr>
            <p:cNvPr id="31" name="圖片 30"/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73226" t="23373" r="-1422" b="59699"/>
            <a:stretch/>
          </p:blipFill>
          <p:spPr>
            <a:xfrm>
              <a:off x="-103450" y="7937"/>
              <a:ext cx="787586" cy="665018"/>
            </a:xfrm>
            <a:prstGeom prst="rect">
              <a:avLst/>
            </a:prstGeom>
          </p:spPr>
        </p:pic>
      </p:grpSp>
      <p:grpSp>
        <p:nvGrpSpPr>
          <p:cNvPr id="24" name="群組 23"/>
          <p:cNvGrpSpPr/>
          <p:nvPr/>
        </p:nvGrpSpPr>
        <p:grpSpPr>
          <a:xfrm>
            <a:off x="8323928" y="4896503"/>
            <a:ext cx="891542" cy="891542"/>
            <a:chOff x="8323928" y="4896503"/>
            <a:chExt cx="891542" cy="891542"/>
          </a:xfrm>
        </p:grpSpPr>
        <p:pic>
          <p:nvPicPr>
            <p:cNvPr id="26" name="圖片 25" descr="齟齒圖片4.png"/>
            <p:cNvPicPr>
              <a:picLocks noChangeAspect="1"/>
            </p:cNvPicPr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323928" y="4896503"/>
              <a:ext cx="891542" cy="891542"/>
            </a:xfrm>
            <a:prstGeom prst="rect">
              <a:avLst/>
            </a:prstGeom>
          </p:spPr>
        </p:pic>
        <p:sp>
          <p:nvSpPr>
            <p:cNvPr id="27" name="文字方塊 26"/>
            <p:cNvSpPr txBox="1"/>
            <p:nvPr/>
          </p:nvSpPr>
          <p:spPr>
            <a:xfrm>
              <a:off x="8460000" y="5145103"/>
              <a:ext cx="6429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>
                  <a:latin typeface="Arial" pitchFamily="34" charset="0"/>
                  <a:cs typeface="Arial" pitchFamily="34" charset="0"/>
                </a:rPr>
                <a:t>092</a:t>
              </a:r>
              <a:endParaRPr lang="zh-TW" altLang="en-US" dirty="0"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593744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repeatCount="indefinite" accel="50000" decel="50000" autoRev="1" fill="remove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0.01249 L 2.5E-6 0.05078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163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://twimg.edgesuite.net/images/ReNews/20141113/640_8d7bac179bfe377a8d45d278d83288f3.jpg"/>
          <p:cNvPicPr>
            <a:picLocks noChangeAspect="1" noChangeArrowheads="1"/>
          </p:cNvPicPr>
          <p:nvPr/>
        </p:nvPicPr>
        <p:blipFill rotWithShape="1"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-1" b="23695"/>
          <a:stretch/>
        </p:blipFill>
        <p:spPr bwMode="auto">
          <a:xfrm>
            <a:off x="1115616" y="877132"/>
            <a:ext cx="6344307" cy="48410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圓角矩形 2"/>
          <p:cNvSpPr/>
          <p:nvPr/>
        </p:nvSpPr>
        <p:spPr>
          <a:xfrm>
            <a:off x="1089991" y="284175"/>
            <a:ext cx="7802489" cy="918728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4339" name="Picture 3" descr="K:\10418學群簡報\圖\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76256" y="2149376"/>
            <a:ext cx="2246334" cy="355292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 Box 2"/>
          <p:cNvSpPr txBox="1">
            <a:spLocks noChangeArrowheads="1"/>
          </p:cNvSpPr>
          <p:nvPr/>
        </p:nvSpPr>
        <p:spPr bwMode="auto">
          <a:xfrm>
            <a:off x="1928416" y="1616948"/>
            <a:ext cx="6036982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TW" altLang="en-US" sz="2800" b="1" dirty="0">
                <a:latin typeface="SimHei" pitchFamily="2" charset="-122"/>
                <a:ea typeface="SimHei" pitchFamily="2" charset="-122"/>
              </a:rPr>
              <a:t>學體育的人很多高中後就成為職業選手，念大學真的有其必要嗎</a:t>
            </a:r>
            <a:r>
              <a:rPr lang="zh-TW" altLang="en-US" sz="2800" b="1" dirty="0" smtClean="0">
                <a:latin typeface="SimHei" pitchFamily="2" charset="-122"/>
                <a:ea typeface="SimHei" pitchFamily="2" charset="-122"/>
              </a:rPr>
              <a:t>？</a:t>
            </a:r>
            <a:endParaRPr lang="zh-TW" altLang="en-US" sz="2800" b="1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grpSp>
        <p:nvGrpSpPr>
          <p:cNvPr id="9" name="群組 8"/>
          <p:cNvGrpSpPr/>
          <p:nvPr/>
        </p:nvGrpSpPr>
        <p:grpSpPr>
          <a:xfrm>
            <a:off x="1089991" y="2787079"/>
            <a:ext cx="817713" cy="844063"/>
            <a:chOff x="1089991" y="2211015"/>
            <a:chExt cx="817713" cy="844063"/>
          </a:xfrm>
        </p:grpSpPr>
        <p:pic>
          <p:nvPicPr>
            <p:cNvPr id="14341" name="Picture 5" descr="K:\10418學群簡報\圖\圖11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89991" y="2241908"/>
              <a:ext cx="817713" cy="81317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3" name="Text Box 2"/>
            <p:cNvSpPr txBox="1">
              <a:spLocks noChangeArrowheads="1"/>
            </p:cNvSpPr>
            <p:nvPr/>
          </p:nvSpPr>
          <p:spPr bwMode="auto">
            <a:xfrm>
              <a:off x="1259632" y="2211015"/>
              <a:ext cx="576064" cy="76944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en-US" altLang="zh-TW" sz="4400" b="1" dirty="0">
                  <a:latin typeface="SimHei" pitchFamily="2" charset="-122"/>
                  <a:ea typeface="SimHei" pitchFamily="2" charset="-122"/>
                </a:rPr>
                <a:t>A</a:t>
              </a:r>
              <a:endParaRPr lang="zh-TW" altLang="en-US" sz="4400" b="1" dirty="0">
                <a:latin typeface="SimHei" panose="02010609060101010101" pitchFamily="49" charset="-122"/>
                <a:ea typeface="SimHei" panose="02010609060101010101" pitchFamily="49" charset="-122"/>
              </a:endParaRPr>
            </a:p>
          </p:txBody>
        </p:sp>
      </p:grpSp>
      <p:sp>
        <p:nvSpPr>
          <p:cNvPr id="25" name="Text Box 2"/>
          <p:cNvSpPr txBox="1">
            <a:spLocks noChangeArrowheads="1"/>
          </p:cNvSpPr>
          <p:nvPr/>
        </p:nvSpPr>
        <p:spPr bwMode="auto">
          <a:xfrm>
            <a:off x="1907704" y="2931095"/>
            <a:ext cx="4968552" cy="2677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TW" altLang="en-US" sz="2800" b="1" dirty="0" smtClean="0">
                <a:latin typeface="SimHei" panose="02010609060101010101" pitchFamily="49" charset="-122"/>
                <a:ea typeface="SimHei" panose="02010609060101010101" pitchFamily="49" charset="-122"/>
              </a:rPr>
              <a:t>想</a:t>
            </a:r>
            <a:r>
              <a:rPr lang="zh-TW" altLang="en-US" sz="2800" b="1" dirty="0">
                <a:latin typeface="SimHei" panose="02010609060101010101" pitchFamily="49" charset="-122"/>
                <a:ea typeface="SimHei" panose="02010609060101010101" pitchFamily="49" charset="-122"/>
              </a:rPr>
              <a:t>當體育教練或老師，還需要學習正確體能訓練方式、</a:t>
            </a:r>
            <a:r>
              <a:rPr lang="zh-TW" altLang="en-US" sz="2800" b="1" dirty="0" smtClean="0">
                <a:latin typeface="SimHei" panose="02010609060101010101" pitchFamily="49" charset="-122"/>
                <a:ea typeface="SimHei" panose="02010609060101010101" pitchFamily="49" charset="-122"/>
              </a:rPr>
              <a:t>運動傷害</a:t>
            </a:r>
            <a:r>
              <a:rPr lang="zh-TW" altLang="en-US" sz="2800" b="1" dirty="0">
                <a:latin typeface="SimHei" panose="02010609060101010101" pitchFamily="49" charset="-122"/>
                <a:ea typeface="SimHei" panose="02010609060101010101" pitchFamily="49" charset="-122"/>
              </a:rPr>
              <a:t>防護、球隊管理運動法規等。沒念大學轉職業選手，在</a:t>
            </a:r>
            <a:r>
              <a:rPr lang="zh-TW" altLang="en-US" sz="2800" b="1" dirty="0" smtClean="0">
                <a:latin typeface="SimHei" panose="02010609060101010101" pitchFamily="49" charset="-122"/>
                <a:ea typeface="SimHei" panose="02010609060101010101" pitchFamily="49" charset="-122"/>
              </a:rPr>
              <a:t>未來若</a:t>
            </a:r>
            <a:r>
              <a:rPr lang="zh-TW" altLang="en-US" sz="2800" b="1" dirty="0">
                <a:latin typeface="SimHei" panose="02010609060101010101" pitchFamily="49" charset="-122"/>
                <a:ea typeface="SimHei" panose="02010609060101010101" pitchFamily="49" charset="-122"/>
              </a:rPr>
              <a:t>受傷或體力無法負荷，想</a:t>
            </a:r>
            <a:r>
              <a:rPr lang="zh-TW" altLang="en-US" sz="2800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轉型時會受到限制</a:t>
            </a:r>
            <a:r>
              <a:rPr lang="zh-TW" altLang="en-US" sz="2800" b="1" dirty="0" smtClean="0"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en-US" altLang="zh-TW" sz="2800" b="1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pic>
        <p:nvPicPr>
          <p:cNvPr id="2050" name="Picture 2" descr="K:\10418學群簡報\圖\圖12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554362">
            <a:off x="8007819" y="1614220"/>
            <a:ext cx="1091810" cy="723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K:\10418學群簡報\圖\圖10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89991" y="1676791"/>
            <a:ext cx="817713" cy="822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 Box 2"/>
          <p:cNvSpPr txBox="1">
            <a:spLocks noChangeArrowheads="1"/>
          </p:cNvSpPr>
          <p:nvPr/>
        </p:nvSpPr>
        <p:spPr bwMode="auto">
          <a:xfrm>
            <a:off x="2123728" y="2574"/>
            <a:ext cx="4824536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TW" altLang="en-US" sz="3600" b="1" dirty="0" smtClean="0">
                <a:latin typeface="SimHei" pitchFamily="2" charset="-122"/>
                <a:ea typeface="SimHei" pitchFamily="2" charset="-122"/>
              </a:rPr>
              <a:t>關鍵</a:t>
            </a:r>
            <a:r>
              <a:rPr lang="en-US" altLang="zh-TW" sz="7200" b="1" dirty="0" smtClean="0">
                <a:solidFill>
                  <a:srgbClr val="00B0F0"/>
                </a:solidFill>
                <a:latin typeface="SimHei" pitchFamily="2" charset="-122"/>
                <a:ea typeface="SimHei" pitchFamily="2" charset="-122"/>
              </a:rPr>
              <a:t>3</a:t>
            </a:r>
            <a:r>
              <a:rPr lang="zh-TW" altLang="en-US" sz="3600" b="1" dirty="0" smtClean="0">
                <a:latin typeface="SimHei" pitchFamily="2" charset="-122"/>
                <a:ea typeface="SimHei" pitchFamily="2" charset="-122"/>
              </a:rPr>
              <a:t>問</a:t>
            </a:r>
            <a:r>
              <a:rPr lang="zh-TW" altLang="en-US" sz="3600" b="1" dirty="0">
                <a:latin typeface="SimHei" pitchFamily="2" charset="-122"/>
                <a:ea typeface="SimHei" pitchFamily="2" charset="-122"/>
              </a:rPr>
              <a:t>，老師我想問</a:t>
            </a:r>
            <a:endParaRPr lang="zh-TW" altLang="en-US" sz="3600" b="1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pic>
        <p:nvPicPr>
          <p:cNvPr id="22" name="Picture 2" descr="K:\10418學群簡報\圖\圖4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40138" y="478585"/>
            <a:ext cx="815052" cy="675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27" name="群組 26"/>
          <p:cNvGrpSpPr/>
          <p:nvPr/>
        </p:nvGrpSpPr>
        <p:grpSpPr>
          <a:xfrm>
            <a:off x="-103450" y="4"/>
            <a:ext cx="960221" cy="5718171"/>
            <a:chOff x="-103450" y="4"/>
            <a:chExt cx="960221" cy="5718171"/>
          </a:xfrm>
        </p:grpSpPr>
        <p:grpSp>
          <p:nvGrpSpPr>
            <p:cNvPr id="28" name="群組 27"/>
            <p:cNvGrpSpPr/>
            <p:nvPr/>
          </p:nvGrpSpPr>
          <p:grpSpPr>
            <a:xfrm>
              <a:off x="-28410" y="4"/>
              <a:ext cx="885181" cy="5718171"/>
              <a:chOff x="-7144" y="4"/>
              <a:chExt cx="885181" cy="5718171"/>
            </a:xfrm>
          </p:grpSpPr>
          <p:grpSp>
            <p:nvGrpSpPr>
              <p:cNvPr id="30" name="群組 29"/>
              <p:cNvGrpSpPr/>
              <p:nvPr/>
            </p:nvGrpSpPr>
            <p:grpSpPr>
              <a:xfrm>
                <a:off x="-7144" y="4"/>
                <a:ext cx="885181" cy="5718171"/>
                <a:chOff x="-91676" y="3291135"/>
                <a:chExt cx="11359398" cy="1944214"/>
              </a:xfrm>
              <a:solidFill>
                <a:srgbClr val="800000"/>
              </a:solidFill>
            </p:grpSpPr>
            <p:sp>
              <p:nvSpPr>
                <p:cNvPr id="32" name="矩形 31"/>
                <p:cNvSpPr/>
                <p:nvPr/>
              </p:nvSpPr>
              <p:spPr>
                <a:xfrm>
                  <a:off x="-91676" y="3291135"/>
                  <a:ext cx="9143998" cy="1314871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TW" altLang="en-US"/>
                </a:p>
              </p:txBody>
            </p:sp>
            <p:sp>
              <p:nvSpPr>
                <p:cNvPr id="37" name="矩形 36"/>
                <p:cNvSpPr/>
                <p:nvPr/>
              </p:nvSpPr>
              <p:spPr>
                <a:xfrm>
                  <a:off x="8981729" y="3291135"/>
                  <a:ext cx="2285993" cy="1944214"/>
                </a:xfrm>
                <a:prstGeom prst="rect">
                  <a:avLst/>
                </a:prstGeom>
                <a:solidFill>
                  <a:schemeClr val="accent6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TW" altLang="en-US"/>
                </a:p>
              </p:txBody>
            </p:sp>
          </p:grpSp>
          <p:sp>
            <p:nvSpPr>
              <p:cNvPr id="31" name="Text Box 2"/>
              <p:cNvSpPr txBox="1">
                <a:spLocks noChangeArrowheads="1"/>
              </p:cNvSpPr>
              <p:nvPr/>
            </p:nvSpPr>
            <p:spPr bwMode="auto">
              <a:xfrm>
                <a:off x="78028" y="554831"/>
                <a:ext cx="524005" cy="310854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r>
                  <a:rPr lang="zh-TW" altLang="en-US" sz="2800" b="1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SimHei" pitchFamily="2" charset="-122"/>
                    <a:ea typeface="SimHei" pitchFamily="2" charset="-122"/>
                  </a:rPr>
                  <a:t>遊憩與運動學</a:t>
                </a:r>
                <a:r>
                  <a:rPr lang="zh-TW" altLang="en-US" sz="28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SimHei" pitchFamily="2" charset="-122"/>
                    <a:ea typeface="SimHei" pitchFamily="2" charset="-122"/>
                  </a:rPr>
                  <a:t>群</a:t>
                </a:r>
                <a:endParaRPr lang="zh-TW" altLang="en-US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imHei" panose="02010609060101010101" pitchFamily="49" charset="-122"/>
                  <a:ea typeface="SimHei" panose="02010609060101010101" pitchFamily="49" charset="-122"/>
                </a:endParaRPr>
              </a:p>
            </p:txBody>
          </p:sp>
        </p:grpSp>
        <p:pic>
          <p:nvPicPr>
            <p:cNvPr id="29" name="圖片 28"/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73226" t="23373" r="-1422" b="59699"/>
            <a:stretch/>
          </p:blipFill>
          <p:spPr>
            <a:xfrm>
              <a:off x="-103450" y="7937"/>
              <a:ext cx="787586" cy="665018"/>
            </a:xfrm>
            <a:prstGeom prst="rect">
              <a:avLst/>
            </a:prstGeom>
          </p:spPr>
        </p:pic>
      </p:grpSp>
      <p:grpSp>
        <p:nvGrpSpPr>
          <p:cNvPr id="24" name="群組 23"/>
          <p:cNvGrpSpPr/>
          <p:nvPr/>
        </p:nvGrpSpPr>
        <p:grpSpPr>
          <a:xfrm>
            <a:off x="8323928" y="4896503"/>
            <a:ext cx="891542" cy="891542"/>
            <a:chOff x="8323928" y="4896503"/>
            <a:chExt cx="891542" cy="891542"/>
          </a:xfrm>
        </p:grpSpPr>
        <p:pic>
          <p:nvPicPr>
            <p:cNvPr id="26" name="圖片 25" descr="齟齒圖片4.png"/>
            <p:cNvPicPr>
              <a:picLocks noChangeAspect="1"/>
            </p:cNvPicPr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323928" y="4896503"/>
              <a:ext cx="891542" cy="891542"/>
            </a:xfrm>
            <a:prstGeom prst="rect">
              <a:avLst/>
            </a:prstGeom>
          </p:spPr>
        </p:pic>
        <p:sp>
          <p:nvSpPr>
            <p:cNvPr id="33" name="文字方塊 32"/>
            <p:cNvSpPr txBox="1"/>
            <p:nvPr/>
          </p:nvSpPr>
          <p:spPr>
            <a:xfrm>
              <a:off x="8460000" y="5145103"/>
              <a:ext cx="6429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>
                  <a:latin typeface="Arial" pitchFamily="34" charset="0"/>
                  <a:cs typeface="Arial" pitchFamily="34" charset="0"/>
                </a:rPr>
                <a:t>092</a:t>
              </a:r>
              <a:endParaRPr lang="zh-TW" altLang="en-US" dirty="0"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078195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repeatCount="indefinite" accel="50000" decel="50000" autoRev="1" fill="remove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0.01249 L 2.5E-6 0.05078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163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群組 6"/>
          <p:cNvGrpSpPr/>
          <p:nvPr/>
        </p:nvGrpSpPr>
        <p:grpSpPr>
          <a:xfrm>
            <a:off x="0" y="0"/>
            <a:ext cx="9144000" cy="5718175"/>
            <a:chOff x="0" y="0"/>
            <a:chExt cx="9144000" cy="5718175"/>
          </a:xfrm>
        </p:grpSpPr>
        <p:sp>
          <p:nvSpPr>
            <p:cNvPr id="4" name="矩形 3"/>
            <p:cNvSpPr/>
            <p:nvPr/>
          </p:nvSpPr>
          <p:spPr>
            <a:xfrm>
              <a:off x="0" y="0"/>
              <a:ext cx="9144000" cy="5718175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" name="圓角矩形 1"/>
            <p:cNvSpPr/>
            <p:nvPr/>
          </p:nvSpPr>
          <p:spPr>
            <a:xfrm>
              <a:off x="225671" y="319817"/>
              <a:ext cx="8738817" cy="5275574"/>
            </a:xfrm>
            <a:prstGeom prst="roundRect">
              <a:avLst>
                <a:gd name="adj" fmla="val 4493"/>
              </a:avLst>
            </a:prstGeom>
            <a:solidFill>
              <a:schemeClr val="bg1"/>
            </a:solidFill>
            <a:ln>
              <a:solidFill>
                <a:schemeClr val="bg2">
                  <a:lumMod val="10000"/>
                </a:schemeClr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grpSp>
        <p:nvGrpSpPr>
          <p:cNvPr id="8" name="群組 7"/>
          <p:cNvGrpSpPr/>
          <p:nvPr/>
        </p:nvGrpSpPr>
        <p:grpSpPr>
          <a:xfrm>
            <a:off x="323528" y="338807"/>
            <a:ext cx="4255112" cy="646331"/>
            <a:chOff x="395780" y="1565827"/>
            <a:chExt cx="4255112" cy="646331"/>
          </a:xfrm>
        </p:grpSpPr>
        <p:sp>
          <p:nvSpPr>
            <p:cNvPr id="5" name="圓角矩形 4"/>
            <p:cNvSpPr/>
            <p:nvPr/>
          </p:nvSpPr>
          <p:spPr>
            <a:xfrm>
              <a:off x="395780" y="1683800"/>
              <a:ext cx="4212224" cy="508723"/>
            </a:xfrm>
            <a:prstGeom prst="roundRect">
              <a:avLst/>
            </a:prstGeom>
            <a:solidFill>
              <a:srgbClr val="FF0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8" name="矩形 17">
              <a:hlinkClick r:id="rId3" action="ppaction://hlinksldjump"/>
            </p:cNvPr>
            <p:cNvSpPr/>
            <p:nvPr/>
          </p:nvSpPr>
          <p:spPr>
            <a:xfrm>
              <a:off x="467030" y="1565827"/>
              <a:ext cx="418386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TW" altLang="en-US" sz="3600" b="1" dirty="0" smtClean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二 </a:t>
              </a:r>
              <a:r>
                <a:rPr lang="zh-TW" altLang="en-US" sz="2800" b="1" dirty="0" smtClean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我</a:t>
              </a:r>
              <a:r>
                <a:rPr lang="zh-TW" altLang="en-US" sz="2800" b="1" dirty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適合這個學群嗎？</a:t>
              </a:r>
              <a:endParaRPr lang="zh-TW" altLang="en-US" sz="2000" b="1" dirty="0">
                <a:solidFill>
                  <a:schemeClr val="bg1"/>
                </a:solidFill>
                <a:latin typeface="SimHei" pitchFamily="2" charset="-122"/>
                <a:ea typeface="SimHei" pitchFamily="2" charset="-122"/>
              </a:endParaRPr>
            </a:p>
          </p:txBody>
        </p:sp>
      </p:grpSp>
      <p:grpSp>
        <p:nvGrpSpPr>
          <p:cNvPr id="6" name="群組 5"/>
          <p:cNvGrpSpPr/>
          <p:nvPr/>
        </p:nvGrpSpPr>
        <p:grpSpPr>
          <a:xfrm>
            <a:off x="323527" y="1179440"/>
            <a:ext cx="8432980" cy="3815534"/>
            <a:chOff x="323527" y="1179440"/>
            <a:chExt cx="8432980" cy="3815534"/>
          </a:xfrm>
        </p:grpSpPr>
        <p:pic>
          <p:nvPicPr>
            <p:cNvPr id="31748" name="Picture 4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b="37231"/>
            <a:stretch/>
          </p:blipFill>
          <p:spPr bwMode="auto">
            <a:xfrm>
              <a:off x="323527" y="1204992"/>
              <a:ext cx="8432979" cy="37899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2" name="矩形 11"/>
            <p:cNvSpPr/>
            <p:nvPr/>
          </p:nvSpPr>
          <p:spPr>
            <a:xfrm>
              <a:off x="8460431" y="1179440"/>
              <a:ext cx="296076" cy="334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grpSp>
        <p:nvGrpSpPr>
          <p:cNvPr id="11" name="群組 10"/>
          <p:cNvGrpSpPr/>
          <p:nvPr/>
        </p:nvGrpSpPr>
        <p:grpSpPr>
          <a:xfrm>
            <a:off x="8323928" y="4896503"/>
            <a:ext cx="891542" cy="891542"/>
            <a:chOff x="8323928" y="4896503"/>
            <a:chExt cx="891542" cy="891542"/>
          </a:xfrm>
        </p:grpSpPr>
        <p:pic>
          <p:nvPicPr>
            <p:cNvPr id="13" name="圖片 12" descr="齟齒圖片4.pn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323928" y="4896503"/>
              <a:ext cx="891542" cy="891542"/>
            </a:xfrm>
            <a:prstGeom prst="rect">
              <a:avLst/>
            </a:prstGeom>
          </p:spPr>
        </p:pic>
        <p:sp>
          <p:nvSpPr>
            <p:cNvPr id="14" name="文字方塊 13"/>
            <p:cNvSpPr txBox="1"/>
            <p:nvPr/>
          </p:nvSpPr>
          <p:spPr>
            <a:xfrm>
              <a:off x="8460000" y="5145103"/>
              <a:ext cx="6429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>
                  <a:latin typeface="Arial" pitchFamily="34" charset="0"/>
                  <a:cs typeface="Arial" pitchFamily="34" charset="0"/>
                </a:rPr>
                <a:t>092</a:t>
              </a:r>
              <a:endParaRPr lang="zh-TW" altLang="en-US" dirty="0"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25502907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群組 6"/>
          <p:cNvGrpSpPr/>
          <p:nvPr/>
        </p:nvGrpSpPr>
        <p:grpSpPr>
          <a:xfrm>
            <a:off x="0" y="0"/>
            <a:ext cx="9144000" cy="5718175"/>
            <a:chOff x="0" y="0"/>
            <a:chExt cx="9144000" cy="5718175"/>
          </a:xfrm>
        </p:grpSpPr>
        <p:sp>
          <p:nvSpPr>
            <p:cNvPr id="4" name="矩形 3"/>
            <p:cNvSpPr/>
            <p:nvPr/>
          </p:nvSpPr>
          <p:spPr>
            <a:xfrm>
              <a:off x="0" y="0"/>
              <a:ext cx="9144000" cy="5718175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" name="圓角矩形 1"/>
            <p:cNvSpPr/>
            <p:nvPr/>
          </p:nvSpPr>
          <p:spPr>
            <a:xfrm>
              <a:off x="225671" y="319817"/>
              <a:ext cx="8738817" cy="5275574"/>
            </a:xfrm>
            <a:prstGeom prst="roundRect">
              <a:avLst>
                <a:gd name="adj" fmla="val 4493"/>
              </a:avLst>
            </a:prstGeom>
            <a:solidFill>
              <a:schemeClr val="bg1"/>
            </a:solidFill>
            <a:ln>
              <a:solidFill>
                <a:schemeClr val="bg2">
                  <a:lumMod val="10000"/>
                </a:schemeClr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grpSp>
        <p:nvGrpSpPr>
          <p:cNvPr id="8" name="群組 7"/>
          <p:cNvGrpSpPr/>
          <p:nvPr/>
        </p:nvGrpSpPr>
        <p:grpSpPr>
          <a:xfrm>
            <a:off x="323528" y="338807"/>
            <a:ext cx="4255112" cy="646331"/>
            <a:chOff x="395780" y="1565827"/>
            <a:chExt cx="4255112" cy="646331"/>
          </a:xfrm>
        </p:grpSpPr>
        <p:sp>
          <p:nvSpPr>
            <p:cNvPr id="5" name="圓角矩形 4"/>
            <p:cNvSpPr/>
            <p:nvPr/>
          </p:nvSpPr>
          <p:spPr>
            <a:xfrm>
              <a:off x="395780" y="1683800"/>
              <a:ext cx="4212224" cy="508723"/>
            </a:xfrm>
            <a:prstGeom prst="roundRect">
              <a:avLst/>
            </a:prstGeom>
            <a:solidFill>
              <a:srgbClr val="FF0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8" name="矩形 17">
              <a:hlinkClick r:id="rId3" action="ppaction://hlinksldjump"/>
            </p:cNvPr>
            <p:cNvSpPr/>
            <p:nvPr/>
          </p:nvSpPr>
          <p:spPr>
            <a:xfrm>
              <a:off x="467030" y="1565827"/>
              <a:ext cx="418386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TW" altLang="en-US" sz="3600" b="1" dirty="0" smtClean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二 </a:t>
              </a:r>
              <a:r>
                <a:rPr lang="zh-TW" altLang="en-US" sz="2800" b="1" dirty="0" smtClean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我</a:t>
              </a:r>
              <a:r>
                <a:rPr lang="zh-TW" altLang="en-US" sz="2800" b="1" dirty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適合這個學群嗎？</a:t>
              </a:r>
              <a:endParaRPr lang="zh-TW" altLang="en-US" sz="2000" b="1" dirty="0">
                <a:solidFill>
                  <a:schemeClr val="bg1"/>
                </a:solidFill>
                <a:latin typeface="SimHei" pitchFamily="2" charset="-122"/>
                <a:ea typeface="SimHei" pitchFamily="2" charset="-122"/>
              </a:endParaRPr>
            </a:p>
          </p:txBody>
        </p:sp>
      </p:grpSp>
      <p:pic>
        <p:nvPicPr>
          <p:cNvPr id="31748" name="Picture 4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64346" b="23"/>
          <a:stretch/>
        </p:blipFill>
        <p:spPr bwMode="auto">
          <a:xfrm>
            <a:off x="323527" y="1058887"/>
            <a:ext cx="8432979" cy="21513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770" name="Picture 2" descr="http://physio.sjs.org.hk/wp-content/uploads/2014/04/DSC02872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7121" b="37775"/>
          <a:stretch/>
        </p:blipFill>
        <p:spPr bwMode="auto">
          <a:xfrm>
            <a:off x="323528" y="3342807"/>
            <a:ext cx="8432979" cy="197553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grpSp>
        <p:nvGrpSpPr>
          <p:cNvPr id="10" name="群組 9"/>
          <p:cNvGrpSpPr/>
          <p:nvPr/>
        </p:nvGrpSpPr>
        <p:grpSpPr>
          <a:xfrm>
            <a:off x="8323928" y="4896503"/>
            <a:ext cx="891542" cy="891542"/>
            <a:chOff x="8323928" y="4896503"/>
            <a:chExt cx="891542" cy="891542"/>
          </a:xfrm>
        </p:grpSpPr>
        <p:pic>
          <p:nvPicPr>
            <p:cNvPr id="11" name="圖片 10" descr="齟齒圖片4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323928" y="4896503"/>
              <a:ext cx="891542" cy="891542"/>
            </a:xfrm>
            <a:prstGeom prst="rect">
              <a:avLst/>
            </a:prstGeom>
          </p:spPr>
        </p:pic>
        <p:sp>
          <p:nvSpPr>
            <p:cNvPr id="12" name="文字方塊 11"/>
            <p:cNvSpPr txBox="1"/>
            <p:nvPr/>
          </p:nvSpPr>
          <p:spPr>
            <a:xfrm>
              <a:off x="8460000" y="5145103"/>
              <a:ext cx="6429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>
                  <a:latin typeface="Arial" pitchFamily="34" charset="0"/>
                  <a:cs typeface="Arial" pitchFamily="34" charset="0"/>
                </a:rPr>
                <a:t>092</a:t>
              </a:r>
              <a:endParaRPr lang="zh-TW" altLang="en-US" dirty="0"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412956153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群組 6"/>
          <p:cNvGrpSpPr/>
          <p:nvPr/>
        </p:nvGrpSpPr>
        <p:grpSpPr>
          <a:xfrm>
            <a:off x="0" y="0"/>
            <a:ext cx="9144000" cy="5718175"/>
            <a:chOff x="0" y="0"/>
            <a:chExt cx="9144000" cy="5718175"/>
          </a:xfrm>
        </p:grpSpPr>
        <p:sp>
          <p:nvSpPr>
            <p:cNvPr id="4" name="矩形 3"/>
            <p:cNvSpPr/>
            <p:nvPr/>
          </p:nvSpPr>
          <p:spPr>
            <a:xfrm>
              <a:off x="0" y="0"/>
              <a:ext cx="9144000" cy="5718175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" name="圓角矩形 1"/>
            <p:cNvSpPr/>
            <p:nvPr/>
          </p:nvSpPr>
          <p:spPr>
            <a:xfrm>
              <a:off x="225671" y="319817"/>
              <a:ext cx="8738817" cy="5275574"/>
            </a:xfrm>
            <a:prstGeom prst="roundRect">
              <a:avLst>
                <a:gd name="adj" fmla="val 4493"/>
              </a:avLst>
            </a:prstGeom>
            <a:solidFill>
              <a:schemeClr val="bg1"/>
            </a:solidFill>
            <a:ln>
              <a:solidFill>
                <a:schemeClr val="bg2">
                  <a:lumMod val="10000"/>
                </a:schemeClr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pic>
        <p:nvPicPr>
          <p:cNvPr id="34817" name="Picture 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8795" y="2229136"/>
            <a:ext cx="8460432" cy="28687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8" name="群組 7"/>
          <p:cNvGrpSpPr/>
          <p:nvPr/>
        </p:nvGrpSpPr>
        <p:grpSpPr>
          <a:xfrm>
            <a:off x="395537" y="385713"/>
            <a:ext cx="3420136" cy="646331"/>
            <a:chOff x="395780" y="1565827"/>
            <a:chExt cx="3420136" cy="646331"/>
          </a:xfrm>
        </p:grpSpPr>
        <p:sp>
          <p:nvSpPr>
            <p:cNvPr id="5" name="圓角矩形 4"/>
            <p:cNvSpPr/>
            <p:nvPr/>
          </p:nvSpPr>
          <p:spPr>
            <a:xfrm>
              <a:off x="395780" y="1683800"/>
              <a:ext cx="3420136" cy="508723"/>
            </a:xfrm>
            <a:prstGeom prst="roundRect">
              <a:avLst/>
            </a:prstGeom>
            <a:solidFill>
              <a:srgbClr val="FF0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8" name="矩形 17">
              <a:hlinkClick r:id="rId4" action="ppaction://hlinksldjump"/>
            </p:cNvPr>
            <p:cNvSpPr/>
            <p:nvPr/>
          </p:nvSpPr>
          <p:spPr>
            <a:xfrm>
              <a:off x="467030" y="1565827"/>
              <a:ext cx="334888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TW" altLang="en-US" sz="3600" b="1" dirty="0" smtClean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三 </a:t>
              </a:r>
              <a:r>
                <a:rPr lang="zh-TW" altLang="en-US" sz="2800" b="1" dirty="0" smtClean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學</a:t>
              </a:r>
              <a:r>
                <a:rPr lang="zh-TW" altLang="en-US" sz="2800" b="1" dirty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群新生</a:t>
              </a:r>
              <a:r>
                <a:rPr lang="zh-TW" altLang="en-US" sz="2800" b="1" dirty="0" smtClean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人數</a:t>
              </a:r>
              <a:endParaRPr lang="zh-TW" altLang="en-US" sz="2000" b="1" dirty="0">
                <a:solidFill>
                  <a:schemeClr val="bg1"/>
                </a:solidFill>
                <a:latin typeface="SimHei" pitchFamily="2" charset="-122"/>
                <a:ea typeface="SimHei" pitchFamily="2" charset="-122"/>
              </a:endParaRPr>
            </a:p>
          </p:txBody>
        </p:sp>
      </p:grpSp>
      <p:sp>
        <p:nvSpPr>
          <p:cNvPr id="3" name="矩形 2"/>
          <p:cNvSpPr/>
          <p:nvPr/>
        </p:nvSpPr>
        <p:spPr>
          <a:xfrm>
            <a:off x="395538" y="1202903"/>
            <a:ext cx="374441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400" b="1" dirty="0">
                <a:latin typeface="SimHei" pitchFamily="49" charset="-122"/>
                <a:ea typeface="SimHei" pitchFamily="49" charset="-122"/>
              </a:rPr>
              <a:t>※ </a:t>
            </a:r>
            <a:r>
              <a:rPr lang="zh-TW" altLang="en-US" sz="2400" b="1" dirty="0">
                <a:latin typeface="SimHei" pitchFamily="49" charset="-122"/>
                <a:ea typeface="SimHei" pitchFamily="49" charset="-122"/>
              </a:rPr>
              <a:t>新生人數逐年大幅上升。</a:t>
            </a:r>
          </a:p>
        </p:txBody>
      </p:sp>
      <p:pic>
        <p:nvPicPr>
          <p:cNvPr id="4098" name="Picture 2" descr="H:\105高中生涯規劃\圖64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94616" y="626839"/>
            <a:ext cx="4445836" cy="1800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群組 10"/>
          <p:cNvGrpSpPr/>
          <p:nvPr/>
        </p:nvGrpSpPr>
        <p:grpSpPr>
          <a:xfrm>
            <a:off x="8323928" y="4896503"/>
            <a:ext cx="891542" cy="891542"/>
            <a:chOff x="8323928" y="4896503"/>
            <a:chExt cx="891542" cy="891542"/>
          </a:xfrm>
        </p:grpSpPr>
        <p:pic>
          <p:nvPicPr>
            <p:cNvPr id="12" name="圖片 11" descr="齟齒圖片4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323928" y="4896503"/>
              <a:ext cx="891542" cy="891542"/>
            </a:xfrm>
            <a:prstGeom prst="rect">
              <a:avLst/>
            </a:prstGeom>
          </p:spPr>
        </p:pic>
        <p:sp>
          <p:nvSpPr>
            <p:cNvPr id="13" name="文字方塊 12"/>
            <p:cNvSpPr txBox="1"/>
            <p:nvPr/>
          </p:nvSpPr>
          <p:spPr>
            <a:xfrm>
              <a:off x="8460000" y="5145103"/>
              <a:ext cx="6429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>
                  <a:latin typeface="Arial" pitchFamily="34" charset="0"/>
                  <a:cs typeface="Arial" pitchFamily="34" charset="0"/>
                </a:rPr>
                <a:t>092</a:t>
              </a:r>
              <a:endParaRPr lang="zh-TW" altLang="en-US" dirty="0"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134603687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群組 6"/>
          <p:cNvGrpSpPr/>
          <p:nvPr/>
        </p:nvGrpSpPr>
        <p:grpSpPr>
          <a:xfrm>
            <a:off x="0" y="0"/>
            <a:ext cx="9144000" cy="5718175"/>
            <a:chOff x="0" y="0"/>
            <a:chExt cx="9144000" cy="5718175"/>
          </a:xfrm>
        </p:grpSpPr>
        <p:sp>
          <p:nvSpPr>
            <p:cNvPr id="4" name="矩形 3"/>
            <p:cNvSpPr/>
            <p:nvPr/>
          </p:nvSpPr>
          <p:spPr>
            <a:xfrm>
              <a:off x="0" y="0"/>
              <a:ext cx="9144000" cy="5718175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" name="圓角矩形 1"/>
            <p:cNvSpPr/>
            <p:nvPr/>
          </p:nvSpPr>
          <p:spPr>
            <a:xfrm>
              <a:off x="225671" y="319817"/>
              <a:ext cx="8738817" cy="5275574"/>
            </a:xfrm>
            <a:prstGeom prst="roundRect">
              <a:avLst>
                <a:gd name="adj" fmla="val 4493"/>
              </a:avLst>
            </a:prstGeom>
            <a:solidFill>
              <a:schemeClr val="bg1"/>
            </a:solidFill>
            <a:ln>
              <a:solidFill>
                <a:schemeClr val="bg2">
                  <a:lumMod val="10000"/>
                </a:schemeClr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pic>
        <p:nvPicPr>
          <p:cNvPr id="33794" name="Picture 2" descr="http://xinforum.xinmedia.com/images/lecture/lecture_banner_1490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9776" b="47860"/>
          <a:stretch/>
        </p:blipFill>
        <p:spPr bwMode="auto">
          <a:xfrm>
            <a:off x="395537" y="503685"/>
            <a:ext cx="8422841" cy="1167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379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2120" y="1671191"/>
            <a:ext cx="8416257" cy="37801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8" name="群組 7"/>
          <p:cNvGrpSpPr/>
          <p:nvPr/>
        </p:nvGrpSpPr>
        <p:grpSpPr>
          <a:xfrm>
            <a:off x="395537" y="385713"/>
            <a:ext cx="3420136" cy="646331"/>
            <a:chOff x="395780" y="1565827"/>
            <a:chExt cx="3420136" cy="646331"/>
          </a:xfrm>
        </p:grpSpPr>
        <p:sp>
          <p:nvSpPr>
            <p:cNvPr id="5" name="圓角矩形 4"/>
            <p:cNvSpPr/>
            <p:nvPr/>
          </p:nvSpPr>
          <p:spPr>
            <a:xfrm>
              <a:off x="395780" y="1683800"/>
              <a:ext cx="3420136" cy="508723"/>
            </a:xfrm>
            <a:prstGeom prst="roundRect">
              <a:avLst/>
            </a:prstGeom>
            <a:solidFill>
              <a:srgbClr val="FF0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8" name="矩形 17">
              <a:hlinkClick r:id="rId5" action="ppaction://hlinksldjump"/>
            </p:cNvPr>
            <p:cNvSpPr/>
            <p:nvPr/>
          </p:nvSpPr>
          <p:spPr>
            <a:xfrm>
              <a:off x="467030" y="1565827"/>
              <a:ext cx="334888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TW" altLang="en-US" sz="3600" b="1" dirty="0" smtClean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四 </a:t>
              </a:r>
              <a:r>
                <a:rPr lang="zh-TW" altLang="en-US" sz="2800" b="1" dirty="0" smtClean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重點</a:t>
              </a:r>
              <a:r>
                <a:rPr lang="zh-TW" altLang="en-US" sz="2800" b="1" dirty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科系介紹</a:t>
              </a:r>
              <a:endParaRPr lang="zh-TW" altLang="en-US" sz="2000" b="1" dirty="0">
                <a:solidFill>
                  <a:schemeClr val="bg1"/>
                </a:solidFill>
                <a:latin typeface="SimHei" pitchFamily="2" charset="-122"/>
                <a:ea typeface="SimHei" pitchFamily="2" charset="-122"/>
              </a:endParaRPr>
            </a:p>
          </p:txBody>
        </p:sp>
      </p:grpSp>
      <p:grpSp>
        <p:nvGrpSpPr>
          <p:cNvPr id="10" name="群組 9"/>
          <p:cNvGrpSpPr/>
          <p:nvPr/>
        </p:nvGrpSpPr>
        <p:grpSpPr>
          <a:xfrm>
            <a:off x="8323928" y="4896503"/>
            <a:ext cx="891542" cy="891542"/>
            <a:chOff x="8323928" y="4896503"/>
            <a:chExt cx="891542" cy="891542"/>
          </a:xfrm>
        </p:grpSpPr>
        <p:pic>
          <p:nvPicPr>
            <p:cNvPr id="11" name="圖片 10" descr="齟齒圖片4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323928" y="4896503"/>
              <a:ext cx="891542" cy="891542"/>
            </a:xfrm>
            <a:prstGeom prst="rect">
              <a:avLst/>
            </a:prstGeom>
          </p:spPr>
        </p:pic>
        <p:sp>
          <p:nvSpPr>
            <p:cNvPr id="12" name="文字方塊 11"/>
            <p:cNvSpPr txBox="1"/>
            <p:nvPr/>
          </p:nvSpPr>
          <p:spPr>
            <a:xfrm>
              <a:off x="8460000" y="5145103"/>
              <a:ext cx="6429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>
                  <a:latin typeface="Arial" pitchFamily="34" charset="0"/>
                  <a:cs typeface="Arial" pitchFamily="34" charset="0"/>
                </a:rPr>
                <a:t>093</a:t>
              </a:r>
              <a:endParaRPr lang="zh-TW" altLang="en-US" dirty="0"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12291229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1409" b="12669"/>
          <a:stretch/>
        </p:blipFill>
        <p:spPr>
          <a:xfrm>
            <a:off x="3923928" y="4072123"/>
            <a:ext cx="5261620" cy="1643975"/>
          </a:xfrm>
          <a:prstGeom prst="rect">
            <a:avLst/>
          </a:prstGeom>
        </p:spPr>
      </p:pic>
      <p:grpSp>
        <p:nvGrpSpPr>
          <p:cNvPr id="5" name="群組 4"/>
          <p:cNvGrpSpPr/>
          <p:nvPr/>
        </p:nvGrpSpPr>
        <p:grpSpPr>
          <a:xfrm>
            <a:off x="1089991" y="284175"/>
            <a:ext cx="7802489" cy="918728"/>
            <a:chOff x="1089991" y="284175"/>
            <a:chExt cx="7802489" cy="918728"/>
          </a:xfrm>
        </p:grpSpPr>
        <p:sp>
          <p:nvSpPr>
            <p:cNvPr id="14" name="圓角矩形 13"/>
            <p:cNvSpPr/>
            <p:nvPr/>
          </p:nvSpPr>
          <p:spPr>
            <a:xfrm>
              <a:off x="1089991" y="284175"/>
              <a:ext cx="7802489" cy="918728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5" name="Text Box 2"/>
            <p:cNvSpPr txBox="1">
              <a:spLocks noChangeArrowheads="1"/>
            </p:cNvSpPr>
            <p:nvPr/>
          </p:nvSpPr>
          <p:spPr bwMode="auto">
            <a:xfrm>
              <a:off x="2051720" y="443557"/>
              <a:ext cx="3240360" cy="646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zh-TW" altLang="en-US" sz="3600" b="1" dirty="0" smtClean="0">
                  <a:latin typeface="SimHei" pitchFamily="2" charset="-122"/>
                  <a:ea typeface="SimHei" pitchFamily="2" charset="-122"/>
                </a:rPr>
                <a:t>科系小叮嚀</a:t>
              </a:r>
              <a:endParaRPr lang="zh-TW" altLang="en-US" sz="3600" b="1" dirty="0">
                <a:latin typeface="SimHei" panose="02010609060101010101" pitchFamily="49" charset="-122"/>
                <a:ea typeface="SimHei" panose="02010609060101010101" pitchFamily="49" charset="-122"/>
              </a:endParaRPr>
            </a:p>
          </p:txBody>
        </p:sp>
        <p:pic>
          <p:nvPicPr>
            <p:cNvPr id="12" name="Picture 2" descr="K:\10418學群簡報\圖\圖6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35088" y="411442"/>
              <a:ext cx="816632" cy="66419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0" name="Text Box 2"/>
          <p:cNvSpPr txBox="1">
            <a:spLocks noChangeArrowheads="1"/>
          </p:cNvSpPr>
          <p:nvPr/>
        </p:nvSpPr>
        <p:spPr bwMode="auto">
          <a:xfrm>
            <a:off x="1115616" y="1393855"/>
            <a:ext cx="7776864" cy="367793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r>
              <a:rPr lang="en-US" altLang="zh-TW" sz="2800" b="1" dirty="0">
                <a:latin typeface="SimHei" pitchFamily="2" charset="-122"/>
                <a:ea typeface="SimHei" pitchFamily="2" charset="-122"/>
              </a:rPr>
              <a:t>1</a:t>
            </a:r>
            <a:r>
              <a:rPr lang="en-US" altLang="zh-TW" sz="2800" b="1" dirty="0" smtClean="0">
                <a:latin typeface="SimHei" pitchFamily="2" charset="-122"/>
                <a:ea typeface="SimHei" pitchFamily="2" charset="-122"/>
              </a:rPr>
              <a:t>.</a:t>
            </a:r>
            <a:r>
              <a:rPr lang="zh-TW" altLang="en-US" sz="2800" b="1" dirty="0">
                <a:latin typeface="SimHei" pitchFamily="2" charset="-122"/>
                <a:ea typeface="SimHei" pitchFamily="2" charset="-122"/>
              </a:rPr>
              <a:t>觀光休閒系</a:t>
            </a:r>
            <a:r>
              <a:rPr lang="zh-TW" altLang="en-US" sz="2500" b="1" dirty="0">
                <a:solidFill>
                  <a:srgbClr val="CC0066"/>
                </a:solidFill>
                <a:latin typeface="SimHei" pitchFamily="2" charset="-122"/>
                <a:ea typeface="SimHei" pitchFamily="2" charset="-122"/>
              </a:rPr>
              <a:t>（擁有第二外語能力，機會翻倍</a:t>
            </a:r>
            <a:r>
              <a:rPr lang="zh-TW" altLang="en-US" sz="2500" b="1" dirty="0" smtClean="0">
                <a:solidFill>
                  <a:srgbClr val="CC0066"/>
                </a:solidFill>
                <a:latin typeface="SimHei" pitchFamily="2" charset="-122"/>
                <a:ea typeface="SimHei" pitchFamily="2" charset="-122"/>
              </a:rPr>
              <a:t>）</a:t>
            </a:r>
            <a:endParaRPr lang="en-US" altLang="zh-TW" sz="2500" b="1" dirty="0" smtClean="0">
              <a:solidFill>
                <a:srgbClr val="CC0066"/>
              </a:solidFill>
              <a:latin typeface="SimHei" pitchFamily="2" charset="-122"/>
              <a:ea typeface="SimHei" pitchFamily="2" charset="-122"/>
            </a:endParaRPr>
          </a:p>
          <a:p>
            <a:pPr marL="971550" lvl="1" indent="-514350">
              <a:lnSpc>
                <a:spcPts val="3700"/>
              </a:lnSpc>
              <a:spcBef>
                <a:spcPts val="600"/>
              </a:spcBef>
              <a:buFont typeface="+mj-lt"/>
              <a:buAutoNum type="arabicParenR"/>
            </a:pP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觀光</a:t>
            </a:r>
            <a:r>
              <a:rPr lang="zh-TW" altLang="en-US" sz="2800" b="1" dirty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休閒本科系生所學在於打下實務基礎，優勢只贏在起跑點</a:t>
            </a: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en-US" altLang="zh-TW" sz="2800" b="1" dirty="0" smtClean="0">
              <a:solidFill>
                <a:srgbClr val="0070C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971550" lvl="1" indent="-514350">
              <a:lnSpc>
                <a:spcPts val="3700"/>
              </a:lnSpc>
              <a:spcBef>
                <a:spcPts val="600"/>
              </a:spcBef>
              <a:buFont typeface="+mj-lt"/>
              <a:buAutoNum type="arabicParenR"/>
            </a:pP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觀光</a:t>
            </a:r>
            <a:r>
              <a:rPr lang="zh-TW" altLang="en-US" sz="2800" b="1" dirty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領域入門檻不高，不斷充實學習，才能不被競爭者擊垮</a:t>
            </a: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en-US" altLang="zh-TW" sz="2800" b="1" dirty="0" smtClean="0">
              <a:solidFill>
                <a:srgbClr val="0070C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971550" lvl="1" indent="-514350">
              <a:lnSpc>
                <a:spcPts val="3700"/>
              </a:lnSpc>
              <a:spcBef>
                <a:spcPts val="600"/>
              </a:spcBef>
              <a:buFont typeface="+mj-lt"/>
              <a:buAutoNum type="arabicParenR"/>
            </a:pP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除了英文</a:t>
            </a:r>
            <a:r>
              <a:rPr lang="zh-TW" altLang="en-US" sz="2800" b="1" dirty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，行有餘力盡可能多學習第二外語</a:t>
            </a: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zh-TW" altLang="en-US" sz="2800" b="1" dirty="0">
              <a:solidFill>
                <a:srgbClr val="0070C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grpSp>
        <p:nvGrpSpPr>
          <p:cNvPr id="19" name="群組 18"/>
          <p:cNvGrpSpPr/>
          <p:nvPr/>
        </p:nvGrpSpPr>
        <p:grpSpPr>
          <a:xfrm>
            <a:off x="-103450" y="4"/>
            <a:ext cx="960221" cy="5718171"/>
            <a:chOff x="-103450" y="4"/>
            <a:chExt cx="960221" cy="5718171"/>
          </a:xfrm>
        </p:grpSpPr>
        <p:grpSp>
          <p:nvGrpSpPr>
            <p:cNvPr id="22" name="群組 21"/>
            <p:cNvGrpSpPr/>
            <p:nvPr/>
          </p:nvGrpSpPr>
          <p:grpSpPr>
            <a:xfrm>
              <a:off x="-28410" y="4"/>
              <a:ext cx="885181" cy="5718171"/>
              <a:chOff x="-7144" y="4"/>
              <a:chExt cx="885181" cy="5718171"/>
            </a:xfrm>
          </p:grpSpPr>
          <p:grpSp>
            <p:nvGrpSpPr>
              <p:cNvPr id="24" name="群組 23"/>
              <p:cNvGrpSpPr/>
              <p:nvPr/>
            </p:nvGrpSpPr>
            <p:grpSpPr>
              <a:xfrm>
                <a:off x="-7144" y="4"/>
                <a:ext cx="885181" cy="5718171"/>
                <a:chOff x="-91676" y="3291135"/>
                <a:chExt cx="11359398" cy="1944214"/>
              </a:xfrm>
              <a:solidFill>
                <a:srgbClr val="800000"/>
              </a:solidFill>
            </p:grpSpPr>
            <p:sp>
              <p:nvSpPr>
                <p:cNvPr id="26" name="矩形 25"/>
                <p:cNvSpPr/>
                <p:nvPr/>
              </p:nvSpPr>
              <p:spPr>
                <a:xfrm>
                  <a:off x="-91676" y="3291135"/>
                  <a:ext cx="9143998" cy="1314871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TW" altLang="en-US"/>
                </a:p>
              </p:txBody>
            </p:sp>
            <p:sp>
              <p:nvSpPr>
                <p:cNvPr id="30" name="矩形 29"/>
                <p:cNvSpPr/>
                <p:nvPr/>
              </p:nvSpPr>
              <p:spPr>
                <a:xfrm>
                  <a:off x="8981729" y="3291135"/>
                  <a:ext cx="2285993" cy="1944214"/>
                </a:xfrm>
                <a:prstGeom prst="rect">
                  <a:avLst/>
                </a:prstGeom>
                <a:solidFill>
                  <a:schemeClr val="accent6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TW" altLang="en-US"/>
                </a:p>
              </p:txBody>
            </p:sp>
          </p:grpSp>
          <p:sp>
            <p:nvSpPr>
              <p:cNvPr id="25" name="Text Box 2"/>
              <p:cNvSpPr txBox="1">
                <a:spLocks noChangeArrowheads="1"/>
              </p:cNvSpPr>
              <p:nvPr/>
            </p:nvSpPr>
            <p:spPr bwMode="auto">
              <a:xfrm>
                <a:off x="78028" y="554831"/>
                <a:ext cx="524005" cy="310854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r>
                  <a:rPr lang="zh-TW" altLang="en-US" sz="2800" b="1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SimHei" pitchFamily="2" charset="-122"/>
                    <a:ea typeface="SimHei" pitchFamily="2" charset="-122"/>
                  </a:rPr>
                  <a:t>遊憩與運動學</a:t>
                </a:r>
                <a:r>
                  <a:rPr lang="zh-TW" altLang="en-US" sz="28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SimHei" pitchFamily="2" charset="-122"/>
                    <a:ea typeface="SimHei" pitchFamily="2" charset="-122"/>
                  </a:rPr>
                  <a:t>群</a:t>
                </a:r>
                <a:endParaRPr lang="zh-TW" altLang="en-US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imHei" panose="02010609060101010101" pitchFamily="49" charset="-122"/>
                  <a:ea typeface="SimHei" panose="02010609060101010101" pitchFamily="49" charset="-122"/>
                </a:endParaRPr>
              </a:p>
            </p:txBody>
          </p:sp>
        </p:grpSp>
        <p:pic>
          <p:nvPicPr>
            <p:cNvPr id="23" name="圖片 22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73226" t="23373" r="-1422" b="59699"/>
            <a:stretch/>
          </p:blipFill>
          <p:spPr>
            <a:xfrm>
              <a:off x="-103450" y="7937"/>
              <a:ext cx="787586" cy="665018"/>
            </a:xfrm>
            <a:prstGeom prst="rect">
              <a:avLst/>
            </a:prstGeom>
          </p:spPr>
        </p:pic>
      </p:grpSp>
      <p:grpSp>
        <p:nvGrpSpPr>
          <p:cNvPr id="16" name="群組 15"/>
          <p:cNvGrpSpPr/>
          <p:nvPr/>
        </p:nvGrpSpPr>
        <p:grpSpPr>
          <a:xfrm>
            <a:off x="8323928" y="4896503"/>
            <a:ext cx="891542" cy="891542"/>
            <a:chOff x="8323928" y="4896503"/>
            <a:chExt cx="891542" cy="891542"/>
          </a:xfrm>
        </p:grpSpPr>
        <p:pic>
          <p:nvPicPr>
            <p:cNvPr id="17" name="圖片 16" descr="齟齒圖片4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323928" y="4896503"/>
              <a:ext cx="891542" cy="891542"/>
            </a:xfrm>
            <a:prstGeom prst="rect">
              <a:avLst/>
            </a:prstGeom>
          </p:spPr>
        </p:pic>
        <p:sp>
          <p:nvSpPr>
            <p:cNvPr id="18" name="文字方塊 17"/>
            <p:cNvSpPr txBox="1"/>
            <p:nvPr/>
          </p:nvSpPr>
          <p:spPr>
            <a:xfrm>
              <a:off x="8460000" y="5145103"/>
              <a:ext cx="6429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>
                  <a:latin typeface="Arial" pitchFamily="34" charset="0"/>
                  <a:cs typeface="Arial" pitchFamily="34" charset="0"/>
                </a:rPr>
                <a:t>093</a:t>
              </a:r>
              <a:endParaRPr lang="zh-TW" altLang="en-US" dirty="0"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1104333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http://ww.happies.news/imgs/image/56/5645836.jpg"/>
          <p:cNvPicPr>
            <a:picLocks noChangeAspect="1" noChangeArrowheads="1"/>
          </p:cNvPicPr>
          <p:nvPr/>
        </p:nvPicPr>
        <p:blipFill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4639" y="4"/>
            <a:ext cx="8616417" cy="5718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群組 4"/>
          <p:cNvGrpSpPr/>
          <p:nvPr/>
        </p:nvGrpSpPr>
        <p:grpSpPr>
          <a:xfrm>
            <a:off x="1089991" y="284175"/>
            <a:ext cx="7802489" cy="918728"/>
            <a:chOff x="1089991" y="284175"/>
            <a:chExt cx="7802489" cy="918728"/>
          </a:xfrm>
        </p:grpSpPr>
        <p:sp>
          <p:nvSpPr>
            <p:cNvPr id="14" name="圓角矩形 13"/>
            <p:cNvSpPr/>
            <p:nvPr/>
          </p:nvSpPr>
          <p:spPr>
            <a:xfrm>
              <a:off x="1089991" y="284175"/>
              <a:ext cx="7802489" cy="918728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5" name="Text Box 2"/>
            <p:cNvSpPr txBox="1">
              <a:spLocks noChangeArrowheads="1"/>
            </p:cNvSpPr>
            <p:nvPr/>
          </p:nvSpPr>
          <p:spPr bwMode="auto">
            <a:xfrm>
              <a:off x="2051720" y="443557"/>
              <a:ext cx="3240360" cy="646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zh-TW" altLang="en-US" sz="3600" b="1" dirty="0" smtClean="0">
                  <a:latin typeface="SimHei" pitchFamily="2" charset="-122"/>
                  <a:ea typeface="SimHei" pitchFamily="2" charset="-122"/>
                </a:rPr>
                <a:t>科系小叮嚀</a:t>
              </a:r>
              <a:endParaRPr lang="zh-TW" altLang="en-US" sz="3600" b="1" dirty="0">
                <a:latin typeface="SimHei" panose="02010609060101010101" pitchFamily="49" charset="-122"/>
                <a:ea typeface="SimHei" panose="02010609060101010101" pitchFamily="49" charset="-122"/>
              </a:endParaRPr>
            </a:p>
          </p:txBody>
        </p:sp>
        <p:pic>
          <p:nvPicPr>
            <p:cNvPr id="12" name="Picture 2" descr="K:\10418學群簡報\圖\圖6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35088" y="411442"/>
              <a:ext cx="816632" cy="66419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0" name="Text Box 2"/>
          <p:cNvSpPr txBox="1">
            <a:spLocks noChangeArrowheads="1"/>
          </p:cNvSpPr>
          <p:nvPr/>
        </p:nvSpPr>
        <p:spPr bwMode="auto">
          <a:xfrm>
            <a:off x="1115616" y="1393855"/>
            <a:ext cx="7848872" cy="52322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r>
              <a:rPr lang="en-US" altLang="zh-TW" sz="2800" b="1" dirty="0">
                <a:latin typeface="SimHei" pitchFamily="2" charset="-122"/>
                <a:ea typeface="SimHei" pitchFamily="2" charset="-122"/>
              </a:rPr>
              <a:t>2</a:t>
            </a:r>
            <a:r>
              <a:rPr lang="en-US" altLang="zh-TW" sz="2800" b="1" dirty="0" smtClean="0">
                <a:latin typeface="SimHei" pitchFamily="2" charset="-122"/>
                <a:ea typeface="SimHei" pitchFamily="2" charset="-122"/>
              </a:rPr>
              <a:t>.</a:t>
            </a:r>
            <a:r>
              <a:rPr lang="zh-TW" altLang="en-US" sz="2800" b="1" dirty="0">
                <a:latin typeface="SimHei" pitchFamily="2" charset="-122"/>
                <a:ea typeface="SimHei" pitchFamily="2" charset="-122"/>
              </a:rPr>
              <a:t>餐旅系</a:t>
            </a:r>
            <a:r>
              <a:rPr lang="zh-TW" altLang="en-US" sz="2300" b="1" dirty="0">
                <a:solidFill>
                  <a:srgbClr val="CC0066"/>
                </a:solidFill>
                <a:latin typeface="SimHei" pitchFamily="2" charset="-122"/>
                <a:ea typeface="SimHei" pitchFamily="2" charset="-122"/>
              </a:rPr>
              <a:t>（重視技藝養成，吃苦當吃補</a:t>
            </a:r>
            <a:r>
              <a:rPr lang="zh-TW" altLang="en-US" sz="2300" b="1" dirty="0" smtClean="0">
                <a:solidFill>
                  <a:srgbClr val="CC0066"/>
                </a:solidFill>
                <a:latin typeface="SimHei" pitchFamily="2" charset="-122"/>
                <a:ea typeface="SimHei" pitchFamily="2" charset="-122"/>
              </a:rPr>
              <a:t>）</a:t>
            </a:r>
            <a:endParaRPr lang="zh-TW" altLang="en-US" sz="2300" b="1" dirty="0">
              <a:solidFill>
                <a:srgbClr val="0070C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18" name="Text Box 2"/>
          <p:cNvSpPr txBox="1">
            <a:spLocks noChangeArrowheads="1"/>
          </p:cNvSpPr>
          <p:nvPr/>
        </p:nvSpPr>
        <p:spPr bwMode="auto">
          <a:xfrm>
            <a:off x="1115616" y="1965662"/>
            <a:ext cx="7776864" cy="255454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 marL="971550" lvl="1" indent="-514350">
              <a:lnSpc>
                <a:spcPts val="3600"/>
              </a:lnSpc>
              <a:spcBef>
                <a:spcPts val="600"/>
              </a:spcBef>
              <a:buFont typeface="+mj-lt"/>
              <a:buAutoNum type="arabicParenR"/>
            </a:pP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大學</a:t>
            </a:r>
            <a:r>
              <a:rPr lang="zh-TW" altLang="en-US" sz="2800" b="1" dirty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時代多練習實作、多參加比賽，磨練專業技術</a:t>
            </a: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en-US" altLang="zh-TW" sz="2800" b="1" dirty="0" smtClean="0">
              <a:solidFill>
                <a:srgbClr val="0070C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971550" lvl="1" indent="-514350">
              <a:lnSpc>
                <a:spcPts val="3600"/>
              </a:lnSpc>
              <a:spcBef>
                <a:spcPts val="600"/>
              </a:spcBef>
              <a:buFont typeface="+mj-lt"/>
              <a:buAutoNum type="arabicParenR"/>
            </a:pP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學會</a:t>
            </a:r>
            <a:r>
              <a:rPr lang="zh-TW" altLang="en-US" sz="2800" b="1" dirty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別人</a:t>
            </a: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不會的</a:t>
            </a:r>
            <a:r>
              <a:rPr lang="zh-TW" altLang="en-US" sz="2800" b="1" dirty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技術，提升自己的競爭力</a:t>
            </a: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en-US" altLang="zh-TW" sz="2800" b="1" dirty="0" smtClean="0">
              <a:solidFill>
                <a:srgbClr val="0070C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971550" lvl="1" indent="-514350">
              <a:lnSpc>
                <a:spcPts val="3600"/>
              </a:lnSpc>
              <a:spcBef>
                <a:spcPts val="600"/>
              </a:spcBef>
              <a:buFont typeface="+mj-lt"/>
              <a:buAutoNum type="arabicParenR"/>
            </a:pP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要</a:t>
            </a:r>
            <a:r>
              <a:rPr lang="zh-TW" altLang="en-US" sz="2800" b="1" dirty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有良好的體力，能夠吃苦耐勞，才</a:t>
            </a: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熬得</a:t>
            </a:r>
            <a:r>
              <a:rPr lang="zh-TW" altLang="en-US" sz="2800" b="1" dirty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住辛苦的工作</a:t>
            </a: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zh-TW" altLang="en-US" sz="2800" b="1" dirty="0">
              <a:solidFill>
                <a:srgbClr val="0070C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grpSp>
        <p:nvGrpSpPr>
          <p:cNvPr id="17" name="群組 16"/>
          <p:cNvGrpSpPr/>
          <p:nvPr/>
        </p:nvGrpSpPr>
        <p:grpSpPr>
          <a:xfrm>
            <a:off x="-103450" y="4"/>
            <a:ext cx="960221" cy="5718171"/>
            <a:chOff x="-103450" y="4"/>
            <a:chExt cx="960221" cy="5718171"/>
          </a:xfrm>
        </p:grpSpPr>
        <p:grpSp>
          <p:nvGrpSpPr>
            <p:cNvPr id="22" name="群組 21"/>
            <p:cNvGrpSpPr/>
            <p:nvPr/>
          </p:nvGrpSpPr>
          <p:grpSpPr>
            <a:xfrm>
              <a:off x="-28410" y="4"/>
              <a:ext cx="885181" cy="5718171"/>
              <a:chOff x="-7144" y="4"/>
              <a:chExt cx="885181" cy="5718171"/>
            </a:xfrm>
          </p:grpSpPr>
          <p:grpSp>
            <p:nvGrpSpPr>
              <p:cNvPr id="24" name="群組 23"/>
              <p:cNvGrpSpPr/>
              <p:nvPr/>
            </p:nvGrpSpPr>
            <p:grpSpPr>
              <a:xfrm>
                <a:off x="-7144" y="4"/>
                <a:ext cx="885181" cy="5718171"/>
                <a:chOff x="-91676" y="3291135"/>
                <a:chExt cx="11359398" cy="1944214"/>
              </a:xfrm>
              <a:solidFill>
                <a:srgbClr val="800000"/>
              </a:solidFill>
            </p:grpSpPr>
            <p:sp>
              <p:nvSpPr>
                <p:cNvPr id="26" name="矩形 25"/>
                <p:cNvSpPr/>
                <p:nvPr/>
              </p:nvSpPr>
              <p:spPr>
                <a:xfrm>
                  <a:off x="-91676" y="3291135"/>
                  <a:ext cx="9143998" cy="1314871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TW" altLang="en-US"/>
                </a:p>
              </p:txBody>
            </p:sp>
            <p:sp>
              <p:nvSpPr>
                <p:cNvPr id="31" name="矩形 30"/>
                <p:cNvSpPr/>
                <p:nvPr/>
              </p:nvSpPr>
              <p:spPr>
                <a:xfrm>
                  <a:off x="8981729" y="3291135"/>
                  <a:ext cx="2285993" cy="1944214"/>
                </a:xfrm>
                <a:prstGeom prst="rect">
                  <a:avLst/>
                </a:prstGeom>
                <a:solidFill>
                  <a:schemeClr val="accent6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TW" altLang="en-US"/>
                </a:p>
              </p:txBody>
            </p:sp>
          </p:grpSp>
          <p:sp>
            <p:nvSpPr>
              <p:cNvPr id="25" name="Text Box 2"/>
              <p:cNvSpPr txBox="1">
                <a:spLocks noChangeArrowheads="1"/>
              </p:cNvSpPr>
              <p:nvPr/>
            </p:nvSpPr>
            <p:spPr bwMode="auto">
              <a:xfrm>
                <a:off x="78028" y="554831"/>
                <a:ext cx="524005" cy="310854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r>
                  <a:rPr lang="zh-TW" altLang="en-US" sz="2800" b="1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SimHei" pitchFamily="2" charset="-122"/>
                    <a:ea typeface="SimHei" pitchFamily="2" charset="-122"/>
                  </a:rPr>
                  <a:t>遊憩與運動學</a:t>
                </a:r>
                <a:r>
                  <a:rPr lang="zh-TW" altLang="en-US" sz="28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SimHei" pitchFamily="2" charset="-122"/>
                    <a:ea typeface="SimHei" pitchFamily="2" charset="-122"/>
                  </a:rPr>
                  <a:t>群</a:t>
                </a:r>
                <a:endParaRPr lang="zh-TW" altLang="en-US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imHei" panose="02010609060101010101" pitchFamily="49" charset="-122"/>
                  <a:ea typeface="SimHei" panose="02010609060101010101" pitchFamily="49" charset="-122"/>
                </a:endParaRPr>
              </a:p>
            </p:txBody>
          </p:sp>
        </p:grpSp>
        <p:pic>
          <p:nvPicPr>
            <p:cNvPr id="23" name="圖片 22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73226" t="23373" r="-1422" b="59699"/>
            <a:stretch/>
          </p:blipFill>
          <p:spPr>
            <a:xfrm>
              <a:off x="-103450" y="7937"/>
              <a:ext cx="787586" cy="665018"/>
            </a:xfrm>
            <a:prstGeom prst="rect">
              <a:avLst/>
            </a:prstGeom>
          </p:spPr>
        </p:pic>
      </p:grpSp>
      <p:grpSp>
        <p:nvGrpSpPr>
          <p:cNvPr id="16" name="群組 15"/>
          <p:cNvGrpSpPr/>
          <p:nvPr/>
        </p:nvGrpSpPr>
        <p:grpSpPr>
          <a:xfrm>
            <a:off x="8323928" y="4896503"/>
            <a:ext cx="891542" cy="891542"/>
            <a:chOff x="8323928" y="4896503"/>
            <a:chExt cx="891542" cy="891542"/>
          </a:xfrm>
        </p:grpSpPr>
        <p:pic>
          <p:nvPicPr>
            <p:cNvPr id="19" name="圖片 18" descr="齟齒圖片4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323928" y="4896503"/>
              <a:ext cx="891542" cy="891542"/>
            </a:xfrm>
            <a:prstGeom prst="rect">
              <a:avLst/>
            </a:prstGeom>
          </p:spPr>
        </p:pic>
        <p:sp>
          <p:nvSpPr>
            <p:cNvPr id="21" name="文字方塊 20"/>
            <p:cNvSpPr txBox="1"/>
            <p:nvPr/>
          </p:nvSpPr>
          <p:spPr>
            <a:xfrm>
              <a:off x="8460000" y="5145103"/>
              <a:ext cx="6429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>
                  <a:latin typeface="Arial" pitchFamily="34" charset="0"/>
                  <a:cs typeface="Arial" pitchFamily="34" charset="0"/>
                </a:rPr>
                <a:t>093</a:t>
              </a:r>
              <a:endParaRPr lang="zh-TW" altLang="en-US" dirty="0"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3731606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群組 6"/>
          <p:cNvGrpSpPr/>
          <p:nvPr/>
        </p:nvGrpSpPr>
        <p:grpSpPr>
          <a:xfrm>
            <a:off x="0" y="0"/>
            <a:ext cx="9144000" cy="5718175"/>
            <a:chOff x="0" y="0"/>
            <a:chExt cx="9144000" cy="5718175"/>
          </a:xfrm>
        </p:grpSpPr>
        <p:sp>
          <p:nvSpPr>
            <p:cNvPr id="4" name="矩形 3"/>
            <p:cNvSpPr/>
            <p:nvPr/>
          </p:nvSpPr>
          <p:spPr>
            <a:xfrm>
              <a:off x="0" y="0"/>
              <a:ext cx="9144000" cy="5718175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" name="圓角矩形 1"/>
            <p:cNvSpPr/>
            <p:nvPr/>
          </p:nvSpPr>
          <p:spPr>
            <a:xfrm>
              <a:off x="225671" y="319817"/>
              <a:ext cx="8738817" cy="5275574"/>
            </a:xfrm>
            <a:prstGeom prst="roundRect">
              <a:avLst>
                <a:gd name="adj" fmla="val 4493"/>
              </a:avLst>
            </a:prstGeom>
            <a:solidFill>
              <a:schemeClr val="bg1"/>
            </a:solidFill>
            <a:ln>
              <a:solidFill>
                <a:schemeClr val="bg2">
                  <a:lumMod val="10000"/>
                </a:schemeClr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6" name="圓角矩形 5"/>
          <p:cNvSpPr/>
          <p:nvPr/>
        </p:nvSpPr>
        <p:spPr>
          <a:xfrm>
            <a:off x="466787" y="2067000"/>
            <a:ext cx="8353685" cy="3312368"/>
          </a:xfrm>
          <a:prstGeom prst="roundRect">
            <a:avLst>
              <a:gd name="adj" fmla="val 4318"/>
            </a:avLst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7030A0"/>
              </a:solidFill>
            </a:endParaRPr>
          </a:p>
        </p:txBody>
      </p:sp>
      <p:grpSp>
        <p:nvGrpSpPr>
          <p:cNvPr id="8" name="群組 7"/>
          <p:cNvGrpSpPr/>
          <p:nvPr/>
        </p:nvGrpSpPr>
        <p:grpSpPr>
          <a:xfrm>
            <a:off x="395537" y="385713"/>
            <a:ext cx="3420136" cy="646331"/>
            <a:chOff x="395780" y="1565827"/>
            <a:chExt cx="3420136" cy="646331"/>
          </a:xfrm>
        </p:grpSpPr>
        <p:sp>
          <p:nvSpPr>
            <p:cNvPr id="5" name="圓角矩形 4"/>
            <p:cNvSpPr/>
            <p:nvPr/>
          </p:nvSpPr>
          <p:spPr>
            <a:xfrm>
              <a:off x="395780" y="1683800"/>
              <a:ext cx="3420136" cy="508723"/>
            </a:xfrm>
            <a:prstGeom prst="roundRect">
              <a:avLst/>
            </a:prstGeom>
            <a:solidFill>
              <a:srgbClr val="FF0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8" name="矩形 17">
              <a:hlinkClick r:id="rId3" action="ppaction://hlinksldjump"/>
            </p:cNvPr>
            <p:cNvSpPr/>
            <p:nvPr/>
          </p:nvSpPr>
          <p:spPr>
            <a:xfrm>
              <a:off x="467030" y="1565827"/>
              <a:ext cx="334888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TW" altLang="en-US" sz="3600" b="1" dirty="0" smtClean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五 </a:t>
              </a:r>
              <a:r>
                <a:rPr lang="zh-TW" altLang="en-US" sz="2800" b="1" dirty="0" smtClean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學長</a:t>
              </a:r>
              <a:r>
                <a:rPr lang="zh-TW" altLang="en-US" sz="2800" b="1" dirty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姐來帶路</a:t>
              </a:r>
            </a:p>
          </p:txBody>
        </p:sp>
      </p:grpSp>
      <p:sp>
        <p:nvSpPr>
          <p:cNvPr id="9" name="矩形 8"/>
          <p:cNvSpPr/>
          <p:nvPr/>
        </p:nvSpPr>
        <p:spPr>
          <a:xfrm>
            <a:off x="3923929" y="338807"/>
            <a:ext cx="489654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600" b="1" dirty="0" smtClean="0">
                <a:solidFill>
                  <a:schemeClr val="bg2">
                    <a:lumMod val="50000"/>
                  </a:schemeClr>
                </a:solidFill>
                <a:latin typeface="SimHei" pitchFamily="2" charset="-122"/>
                <a:ea typeface="SimHei" pitchFamily="2" charset="-122"/>
              </a:rPr>
              <a:t>宋美齡</a:t>
            </a:r>
            <a:r>
              <a:rPr lang="en-US" altLang="zh-TW" sz="3600" b="1" dirty="0" smtClean="0">
                <a:solidFill>
                  <a:schemeClr val="bg2">
                    <a:lumMod val="50000"/>
                  </a:schemeClr>
                </a:solidFill>
                <a:latin typeface="SimHei" pitchFamily="2" charset="-122"/>
                <a:ea typeface="SimHei" pitchFamily="2" charset="-122"/>
              </a:rPr>
              <a:t/>
            </a:r>
            <a:br>
              <a:rPr lang="en-US" altLang="zh-TW" sz="3600" b="1" dirty="0" smtClean="0">
                <a:solidFill>
                  <a:schemeClr val="bg2">
                    <a:lumMod val="50000"/>
                  </a:schemeClr>
                </a:solidFill>
                <a:latin typeface="SimHei" pitchFamily="2" charset="-122"/>
                <a:ea typeface="SimHei" pitchFamily="2" charset="-122"/>
              </a:rPr>
            </a:br>
            <a:r>
              <a:rPr lang="zh-TW" altLang="en-US" sz="2400" b="1" dirty="0" smtClean="0">
                <a:solidFill>
                  <a:schemeClr val="bg2">
                    <a:lumMod val="50000"/>
                  </a:schemeClr>
                </a:solidFill>
                <a:latin typeface="SimHei" pitchFamily="2" charset="-122"/>
                <a:ea typeface="SimHei" pitchFamily="2" charset="-122"/>
              </a:rPr>
              <a:t>治平高級中學</a:t>
            </a:r>
          </a:p>
          <a:p>
            <a:r>
              <a:rPr lang="zh-TW" altLang="en-US" sz="2400" b="1" dirty="0" smtClean="0">
                <a:solidFill>
                  <a:schemeClr val="bg2">
                    <a:lumMod val="50000"/>
                  </a:schemeClr>
                </a:solidFill>
                <a:latin typeface="SimHei" pitchFamily="2" charset="-122"/>
                <a:ea typeface="SimHei" pitchFamily="2" charset="-122"/>
              </a:rPr>
              <a:t>中華大學餐旅管理學系</a:t>
            </a:r>
          </a:p>
        </p:txBody>
      </p:sp>
      <p:sp>
        <p:nvSpPr>
          <p:cNvPr id="12" name="矩形 11"/>
          <p:cNvSpPr/>
          <p:nvPr/>
        </p:nvSpPr>
        <p:spPr>
          <a:xfrm>
            <a:off x="2001144" y="1543780"/>
            <a:ext cx="162736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800" b="1" dirty="0">
                <a:latin typeface="SimHei" pitchFamily="2" charset="-122"/>
                <a:ea typeface="SimHei" pitchFamily="2" charset="-122"/>
              </a:rPr>
              <a:t>經驗分享</a:t>
            </a:r>
          </a:p>
        </p:txBody>
      </p:sp>
      <p:sp>
        <p:nvSpPr>
          <p:cNvPr id="3" name="橢圓 2"/>
          <p:cNvSpPr/>
          <p:nvPr/>
        </p:nvSpPr>
        <p:spPr>
          <a:xfrm>
            <a:off x="395537" y="1105314"/>
            <a:ext cx="1577007" cy="1577007"/>
          </a:xfrm>
          <a:prstGeom prst="ellipse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7030A0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539552" y="2211015"/>
            <a:ext cx="820891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400" b="1" dirty="0" smtClean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        中華大學餐旅管理學系未來發展分為餐飲與旅館兩大方向，系上專業課程也以此分類設計，讓學生能在四年的學習過程中慢慢摸索興趣。餐飲課程中，西餐實務、點心製作、酒吧與飲料管理、飲料調製屬於實作課程；旅館的部分，像是「旅館房務管理」，課程會配合實習旅館，讓學生實際體驗房務人員的工作，還有機會到民宿、樂園參訪。另外，系上並不只有實作課，也非常重視理論課程，如統計學、會計學、經濟學。</a:t>
            </a:r>
          </a:p>
        </p:txBody>
      </p:sp>
      <p:grpSp>
        <p:nvGrpSpPr>
          <p:cNvPr id="14" name="群組 13"/>
          <p:cNvGrpSpPr/>
          <p:nvPr/>
        </p:nvGrpSpPr>
        <p:grpSpPr>
          <a:xfrm>
            <a:off x="8323928" y="4896503"/>
            <a:ext cx="891542" cy="891542"/>
            <a:chOff x="8323928" y="4896503"/>
            <a:chExt cx="891542" cy="891542"/>
          </a:xfrm>
        </p:grpSpPr>
        <p:pic>
          <p:nvPicPr>
            <p:cNvPr id="15" name="圖片 14" descr="齟齒圖片4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323928" y="4896503"/>
              <a:ext cx="891542" cy="891542"/>
            </a:xfrm>
            <a:prstGeom prst="rect">
              <a:avLst/>
            </a:prstGeom>
          </p:spPr>
        </p:pic>
        <p:sp>
          <p:nvSpPr>
            <p:cNvPr id="16" name="文字方塊 15"/>
            <p:cNvSpPr txBox="1"/>
            <p:nvPr/>
          </p:nvSpPr>
          <p:spPr>
            <a:xfrm>
              <a:off x="8460000" y="5145103"/>
              <a:ext cx="6429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>
                  <a:latin typeface="Arial" pitchFamily="34" charset="0"/>
                  <a:cs typeface="Arial" pitchFamily="34" charset="0"/>
                </a:rPr>
                <a:t>093</a:t>
              </a:r>
              <a:endParaRPr lang="zh-TW" altLang="en-US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7" name="群組 16"/>
          <p:cNvGrpSpPr/>
          <p:nvPr/>
        </p:nvGrpSpPr>
        <p:grpSpPr>
          <a:xfrm>
            <a:off x="7500958" y="1073137"/>
            <a:ext cx="1091909" cy="619105"/>
            <a:chOff x="5364088" y="399325"/>
            <a:chExt cx="1091909" cy="619105"/>
          </a:xfrm>
        </p:grpSpPr>
        <p:pic>
          <p:nvPicPr>
            <p:cNvPr id="19" name="Picture 4" descr="http://ioh.tw/assets/ioh_logo.png">
              <a:hlinkClick r:id="rId5"/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64088" y="399325"/>
              <a:ext cx="825473" cy="619105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" name="Picture 16" descr="H:\105高中生涯規劃\圖14.pn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33095" y="547671"/>
              <a:ext cx="422902" cy="464738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1" name="Picture 2" descr="H:\105高中生涯規劃\圖106.png"/>
          <p:cNvPicPr>
            <a:picLocks noChangeAspect="1" noChangeArrowheads="1"/>
          </p:cNvPicPr>
          <p:nvPr/>
        </p:nvPicPr>
        <p:blipFill>
          <a:blip r:embed="rId8" cstate="print"/>
          <a:stretch>
            <a:fillRect/>
          </a:stretch>
        </p:blipFill>
        <p:spPr bwMode="auto">
          <a:xfrm>
            <a:off x="496414" y="1216013"/>
            <a:ext cx="1503818" cy="13573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29464221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800"/>
                            </p:stCondLst>
                            <p:childTnLst>
                              <p:par>
                                <p:cTn id="1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828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群組 6"/>
          <p:cNvGrpSpPr/>
          <p:nvPr/>
        </p:nvGrpSpPr>
        <p:grpSpPr>
          <a:xfrm>
            <a:off x="0" y="0"/>
            <a:ext cx="9144000" cy="5718175"/>
            <a:chOff x="0" y="0"/>
            <a:chExt cx="9144000" cy="5718175"/>
          </a:xfrm>
        </p:grpSpPr>
        <p:sp>
          <p:nvSpPr>
            <p:cNvPr id="4" name="矩形 3"/>
            <p:cNvSpPr/>
            <p:nvPr/>
          </p:nvSpPr>
          <p:spPr>
            <a:xfrm>
              <a:off x="0" y="0"/>
              <a:ext cx="9144000" cy="5718175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" name="圓角矩形 1"/>
            <p:cNvSpPr/>
            <p:nvPr/>
          </p:nvSpPr>
          <p:spPr>
            <a:xfrm>
              <a:off x="225671" y="319817"/>
              <a:ext cx="8738817" cy="5275574"/>
            </a:xfrm>
            <a:prstGeom prst="roundRect">
              <a:avLst>
                <a:gd name="adj" fmla="val 4493"/>
              </a:avLst>
            </a:prstGeom>
            <a:solidFill>
              <a:schemeClr val="bg1"/>
            </a:solidFill>
            <a:ln>
              <a:solidFill>
                <a:schemeClr val="bg2">
                  <a:lumMod val="10000"/>
                </a:schemeClr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6" name="圓角矩形 5"/>
          <p:cNvSpPr/>
          <p:nvPr/>
        </p:nvSpPr>
        <p:spPr>
          <a:xfrm>
            <a:off x="466787" y="2067000"/>
            <a:ext cx="8353685" cy="3312368"/>
          </a:xfrm>
          <a:prstGeom prst="roundRect">
            <a:avLst>
              <a:gd name="adj" fmla="val 4318"/>
            </a:avLst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7030A0"/>
              </a:solidFill>
            </a:endParaRPr>
          </a:p>
        </p:txBody>
      </p:sp>
      <p:grpSp>
        <p:nvGrpSpPr>
          <p:cNvPr id="8" name="群組 7"/>
          <p:cNvGrpSpPr/>
          <p:nvPr/>
        </p:nvGrpSpPr>
        <p:grpSpPr>
          <a:xfrm>
            <a:off x="395537" y="385713"/>
            <a:ext cx="3420136" cy="646331"/>
            <a:chOff x="395780" y="1565827"/>
            <a:chExt cx="3420136" cy="646331"/>
          </a:xfrm>
        </p:grpSpPr>
        <p:sp>
          <p:nvSpPr>
            <p:cNvPr id="5" name="圓角矩形 4"/>
            <p:cNvSpPr/>
            <p:nvPr/>
          </p:nvSpPr>
          <p:spPr>
            <a:xfrm>
              <a:off x="395780" y="1683800"/>
              <a:ext cx="3420136" cy="508723"/>
            </a:xfrm>
            <a:prstGeom prst="roundRect">
              <a:avLst/>
            </a:prstGeom>
            <a:solidFill>
              <a:srgbClr val="FF0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8" name="矩形 17">
              <a:hlinkClick r:id="rId3" action="ppaction://hlinksldjump"/>
            </p:cNvPr>
            <p:cNvSpPr/>
            <p:nvPr/>
          </p:nvSpPr>
          <p:spPr>
            <a:xfrm>
              <a:off x="467030" y="1565827"/>
              <a:ext cx="334888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TW" altLang="en-US" sz="3600" b="1" dirty="0" smtClean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五 </a:t>
              </a:r>
              <a:r>
                <a:rPr lang="zh-TW" altLang="en-US" sz="2800" b="1" dirty="0" smtClean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學長</a:t>
              </a:r>
              <a:r>
                <a:rPr lang="zh-TW" altLang="en-US" sz="2800" b="1" dirty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姐來帶路</a:t>
              </a:r>
            </a:p>
          </p:txBody>
        </p:sp>
      </p:grpSp>
      <p:sp>
        <p:nvSpPr>
          <p:cNvPr id="9" name="矩形 8"/>
          <p:cNvSpPr/>
          <p:nvPr/>
        </p:nvSpPr>
        <p:spPr>
          <a:xfrm>
            <a:off x="3923929" y="414878"/>
            <a:ext cx="489654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600" b="1" dirty="0" smtClean="0">
                <a:solidFill>
                  <a:schemeClr val="bg2">
                    <a:lumMod val="50000"/>
                  </a:schemeClr>
                </a:solidFill>
                <a:latin typeface="SimHei" pitchFamily="2" charset="-122"/>
                <a:ea typeface="SimHei" pitchFamily="2" charset="-122"/>
              </a:rPr>
              <a:t>黃于瑄</a:t>
            </a:r>
            <a:r>
              <a:rPr lang="en-US" altLang="zh-TW" sz="3600" b="1" dirty="0" smtClean="0">
                <a:solidFill>
                  <a:schemeClr val="bg2">
                    <a:lumMod val="50000"/>
                  </a:schemeClr>
                </a:solidFill>
                <a:latin typeface="SimHei" pitchFamily="2" charset="-122"/>
                <a:ea typeface="SimHei" pitchFamily="2" charset="-122"/>
              </a:rPr>
              <a:t/>
            </a:r>
            <a:br>
              <a:rPr lang="en-US" altLang="zh-TW" sz="3600" b="1" dirty="0" smtClean="0">
                <a:solidFill>
                  <a:schemeClr val="bg2">
                    <a:lumMod val="50000"/>
                  </a:schemeClr>
                </a:solidFill>
                <a:latin typeface="SimHei" pitchFamily="2" charset="-122"/>
                <a:ea typeface="SimHei" pitchFamily="2" charset="-122"/>
              </a:rPr>
            </a:br>
            <a:r>
              <a:rPr lang="zh-TW" altLang="en-US" sz="2300" b="1" dirty="0" smtClean="0">
                <a:solidFill>
                  <a:schemeClr val="bg2">
                    <a:lumMod val="50000"/>
                  </a:schemeClr>
                </a:solidFill>
                <a:latin typeface="SimHei" pitchFamily="2" charset="-122"/>
                <a:ea typeface="SimHei" pitchFamily="2" charset="-122"/>
              </a:rPr>
              <a:t>臺南光華高級中學</a:t>
            </a:r>
          </a:p>
          <a:p>
            <a:r>
              <a:rPr lang="zh-TW" altLang="en-US" sz="2300" b="1" dirty="0" smtClean="0">
                <a:solidFill>
                  <a:schemeClr val="bg2">
                    <a:lumMod val="50000"/>
                  </a:schemeClr>
                </a:solidFill>
                <a:latin typeface="SimHei" pitchFamily="2" charset="-122"/>
                <a:ea typeface="SimHei" pitchFamily="2" charset="-122"/>
              </a:rPr>
              <a:t>長榮大學運動競技學系，</a:t>
            </a:r>
          </a:p>
          <a:p>
            <a:r>
              <a:rPr lang="zh-TW" altLang="en-US" sz="2300" b="1" dirty="0" smtClean="0">
                <a:solidFill>
                  <a:schemeClr val="bg2">
                    <a:lumMod val="50000"/>
                  </a:schemeClr>
                </a:solidFill>
                <a:latin typeface="SimHei" pitchFamily="2" charset="-122"/>
                <a:ea typeface="SimHei" pitchFamily="2" charset="-122"/>
              </a:rPr>
              <a:t>雙主修觀光餐飲管理學系</a:t>
            </a:r>
          </a:p>
        </p:txBody>
      </p:sp>
      <p:sp>
        <p:nvSpPr>
          <p:cNvPr id="12" name="矩形 11"/>
          <p:cNvSpPr/>
          <p:nvPr/>
        </p:nvSpPr>
        <p:spPr>
          <a:xfrm>
            <a:off x="2001144" y="1543780"/>
            <a:ext cx="162736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800" b="1" dirty="0">
                <a:latin typeface="SimHei" pitchFamily="2" charset="-122"/>
                <a:ea typeface="SimHei" pitchFamily="2" charset="-122"/>
              </a:rPr>
              <a:t>經驗分享</a:t>
            </a:r>
          </a:p>
        </p:txBody>
      </p:sp>
      <p:sp>
        <p:nvSpPr>
          <p:cNvPr id="3" name="橢圓 2"/>
          <p:cNvSpPr/>
          <p:nvPr/>
        </p:nvSpPr>
        <p:spPr>
          <a:xfrm>
            <a:off x="395537" y="1105314"/>
            <a:ext cx="1577007" cy="1577007"/>
          </a:xfrm>
          <a:prstGeom prst="ellipse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7030A0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539552" y="2211015"/>
            <a:ext cx="8208912" cy="29608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330" b="1" dirty="0" smtClean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        從小就是短跑健將的于瑄，在就讀長榮大學運動競技學系以後，不僅雙主修觀光餐飲管理學系、加入公關天使團、管樂團，還利用課餘時間參與教會活動。充實的大學生活與親朋好友的支持，讓于瑄打破了社會對運動員「頭腦簡單、四肢發達」的刻板印象，走出屬於自己的精采旅程。長榮大學運動競技學系的課程規劃將打破你的想像，課程以運動為基礎，結合理論與實務，除了有國手級的優異師資指導室外運動訓練，也具備理論課程，培養學生在運動科學的知識基礎。</a:t>
            </a:r>
          </a:p>
        </p:txBody>
      </p:sp>
      <p:grpSp>
        <p:nvGrpSpPr>
          <p:cNvPr id="14" name="群組 13"/>
          <p:cNvGrpSpPr/>
          <p:nvPr/>
        </p:nvGrpSpPr>
        <p:grpSpPr>
          <a:xfrm>
            <a:off x="8323928" y="4896503"/>
            <a:ext cx="891542" cy="891542"/>
            <a:chOff x="8323928" y="4896503"/>
            <a:chExt cx="891542" cy="891542"/>
          </a:xfrm>
        </p:grpSpPr>
        <p:pic>
          <p:nvPicPr>
            <p:cNvPr id="15" name="圖片 14" descr="齟齒圖片4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323928" y="4896503"/>
              <a:ext cx="891542" cy="891542"/>
            </a:xfrm>
            <a:prstGeom prst="rect">
              <a:avLst/>
            </a:prstGeom>
          </p:spPr>
        </p:pic>
        <p:sp>
          <p:nvSpPr>
            <p:cNvPr id="16" name="文字方塊 15"/>
            <p:cNvSpPr txBox="1"/>
            <p:nvPr/>
          </p:nvSpPr>
          <p:spPr>
            <a:xfrm>
              <a:off x="8460000" y="5145103"/>
              <a:ext cx="6429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>
                  <a:latin typeface="Arial" pitchFamily="34" charset="0"/>
                  <a:cs typeface="Arial" pitchFamily="34" charset="0"/>
                </a:rPr>
                <a:t>093</a:t>
              </a:r>
              <a:endParaRPr lang="zh-TW" altLang="en-US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7" name="群組 16"/>
          <p:cNvGrpSpPr/>
          <p:nvPr/>
        </p:nvGrpSpPr>
        <p:grpSpPr>
          <a:xfrm>
            <a:off x="7572396" y="1358889"/>
            <a:ext cx="1091909" cy="619105"/>
            <a:chOff x="5364088" y="399325"/>
            <a:chExt cx="1091909" cy="619105"/>
          </a:xfrm>
        </p:grpSpPr>
        <p:pic>
          <p:nvPicPr>
            <p:cNvPr id="19" name="Picture 4" descr="http://ioh.tw/assets/ioh_logo.png">
              <a:hlinkClick r:id="rId5"/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64088" y="399325"/>
              <a:ext cx="825473" cy="619105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" name="Picture 16" descr="H:\105高中生涯規劃\圖14.pn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33095" y="547671"/>
              <a:ext cx="422902" cy="464738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1" name="Picture 2" descr="H:\105高中生涯規劃\圖107.png"/>
          <p:cNvPicPr>
            <a:picLocks noChangeAspect="1" noChangeArrowheads="1"/>
          </p:cNvPicPr>
          <p:nvPr/>
        </p:nvPicPr>
        <p:blipFill>
          <a:blip r:embed="rId8" cstate="print"/>
          <a:stretch>
            <a:fillRect/>
          </a:stretch>
        </p:blipFill>
        <p:spPr bwMode="auto">
          <a:xfrm>
            <a:off x="478634" y="1216013"/>
            <a:ext cx="1763921" cy="13573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351638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360"/>
                            </p:stCondLst>
                            <p:childTnLst>
                              <p:par>
                                <p:cTn id="1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972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群組 12"/>
          <p:cNvGrpSpPr/>
          <p:nvPr/>
        </p:nvGrpSpPr>
        <p:grpSpPr>
          <a:xfrm>
            <a:off x="-52407" y="1319043"/>
            <a:ext cx="9165266" cy="1944216"/>
            <a:chOff x="0" y="3291135"/>
            <a:chExt cx="9144000" cy="1944216"/>
          </a:xfrm>
        </p:grpSpPr>
        <p:sp>
          <p:nvSpPr>
            <p:cNvPr id="14" name="矩形 13"/>
            <p:cNvSpPr/>
            <p:nvPr/>
          </p:nvSpPr>
          <p:spPr>
            <a:xfrm>
              <a:off x="0" y="3291135"/>
              <a:ext cx="9144000" cy="1944216"/>
            </a:xfrm>
            <a:prstGeom prst="rect">
              <a:avLst/>
            </a:prstGeom>
            <a:solidFill>
              <a:schemeClr val="bg2">
                <a:lumMod val="50000"/>
                <a:alpha val="69804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5" name="矩形 14"/>
            <p:cNvSpPr/>
            <p:nvPr/>
          </p:nvSpPr>
          <p:spPr>
            <a:xfrm>
              <a:off x="0" y="4464276"/>
              <a:ext cx="9144000" cy="771075"/>
            </a:xfrm>
            <a:prstGeom prst="rect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3074" name="Text Box 2"/>
          <p:cNvSpPr txBox="1">
            <a:spLocks noChangeArrowheads="1"/>
          </p:cNvSpPr>
          <p:nvPr/>
        </p:nvSpPr>
        <p:spPr bwMode="auto">
          <a:xfrm>
            <a:off x="281754" y="1391051"/>
            <a:ext cx="7704856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TW" altLang="en-US" sz="6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2" charset="-122"/>
                <a:ea typeface="SimHei" pitchFamily="2" charset="-122"/>
              </a:rPr>
              <a:t>遊憩與運動學</a:t>
            </a:r>
            <a:r>
              <a:rPr lang="zh-TW" altLang="en-US" sz="6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2" charset="-122"/>
                <a:ea typeface="SimHei" pitchFamily="2" charset="-122"/>
              </a:rPr>
              <a:t>群</a:t>
            </a:r>
            <a:endParaRPr lang="zh-TW" altLang="en-US" sz="6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2" name="AutoShape 8" descr="http://img05.tooopen.com/images/20140925/sy_7180071526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3" name="AutoShape 10" descr="http://img05.tooopen.com/images/20140925/sy_71800715261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4" name="AutoShape 12" descr="http://img05.tooopen.com/images/20140925/sy_71800715261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pic>
        <p:nvPicPr>
          <p:cNvPr id="8" name="圖片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5129" t="24032" r="-544" b="62308"/>
          <a:stretch/>
        </p:blipFill>
        <p:spPr>
          <a:xfrm>
            <a:off x="-52407" y="22899"/>
            <a:ext cx="2063412" cy="1559774"/>
          </a:xfrm>
          <a:prstGeom prst="rect">
            <a:avLst/>
          </a:prstGeom>
        </p:spPr>
      </p:pic>
      <p:grpSp>
        <p:nvGrpSpPr>
          <p:cNvPr id="16" name="群組 15"/>
          <p:cNvGrpSpPr/>
          <p:nvPr/>
        </p:nvGrpSpPr>
        <p:grpSpPr>
          <a:xfrm>
            <a:off x="2627784" y="3363440"/>
            <a:ext cx="4009277" cy="761058"/>
            <a:chOff x="493511" y="4803303"/>
            <a:chExt cx="4009277" cy="761058"/>
          </a:xfrm>
        </p:grpSpPr>
        <p:sp>
          <p:nvSpPr>
            <p:cNvPr id="18" name="矩形 17"/>
            <p:cNvSpPr/>
            <p:nvPr/>
          </p:nvSpPr>
          <p:spPr>
            <a:xfrm>
              <a:off x="1137757" y="4859796"/>
              <a:ext cx="3365031" cy="64807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dirty="0">
                  <a:latin typeface="SimHei" pitchFamily="49" charset="-122"/>
                  <a:ea typeface="SimHei" pitchFamily="49" charset="-122"/>
                </a:rPr>
                <a:t> 18.</a:t>
              </a:r>
              <a:r>
                <a:rPr lang="zh-TW" altLang="en-US" dirty="0">
                  <a:latin typeface="SimHei" pitchFamily="49" charset="-122"/>
                  <a:ea typeface="SimHei" pitchFamily="49" charset="-122"/>
                </a:rPr>
                <a:t>遊憩與運動學群</a:t>
              </a:r>
              <a:r>
                <a:rPr lang="en-US" altLang="zh-TW" dirty="0" smtClean="0">
                  <a:latin typeface="SimHei" pitchFamily="49" charset="-122"/>
                  <a:ea typeface="SimHei" pitchFamily="49" charset="-122"/>
                </a:rPr>
                <a:t>-</a:t>
              </a:r>
              <a:r>
                <a:rPr lang="zh-TW" altLang="en-US" dirty="0" smtClean="0">
                  <a:latin typeface="SimHei" pitchFamily="49" charset="-122"/>
                  <a:ea typeface="SimHei" pitchFamily="49" charset="-122"/>
                </a:rPr>
                <a:t>體育系</a:t>
              </a:r>
              <a:endParaRPr kumimoji="0" lang="en-US" altLang="zh-TW" dirty="0">
                <a:latin typeface="SimHei" pitchFamily="49" charset="-122"/>
                <a:ea typeface="SimHei" pitchFamily="49" charset="-122"/>
              </a:endParaRPr>
            </a:p>
          </p:txBody>
        </p:sp>
        <p:pic>
          <p:nvPicPr>
            <p:cNvPr id="19" name="Picture 2" descr="http://img.app-island.com/article/63/65/icon.png">
              <a:hlinkClick r:id="rId3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3511" y="4803303"/>
              <a:ext cx="728810" cy="7610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0" name="群組 19"/>
          <p:cNvGrpSpPr/>
          <p:nvPr/>
        </p:nvGrpSpPr>
        <p:grpSpPr>
          <a:xfrm>
            <a:off x="2627784" y="4098868"/>
            <a:ext cx="4009277" cy="761058"/>
            <a:chOff x="493511" y="4803303"/>
            <a:chExt cx="4009277" cy="761058"/>
          </a:xfrm>
        </p:grpSpPr>
        <p:sp>
          <p:nvSpPr>
            <p:cNvPr id="21" name="矩形 20"/>
            <p:cNvSpPr/>
            <p:nvPr/>
          </p:nvSpPr>
          <p:spPr>
            <a:xfrm>
              <a:off x="1137757" y="4859796"/>
              <a:ext cx="3365031" cy="64807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dirty="0">
                  <a:latin typeface="SimHei" pitchFamily="49" charset="-122"/>
                  <a:ea typeface="SimHei" pitchFamily="49" charset="-122"/>
                </a:rPr>
                <a:t> 18.</a:t>
              </a:r>
              <a:r>
                <a:rPr lang="zh-TW" altLang="en-US" dirty="0">
                  <a:latin typeface="SimHei" pitchFamily="49" charset="-122"/>
                  <a:ea typeface="SimHei" pitchFamily="49" charset="-122"/>
                </a:rPr>
                <a:t>遊憩與運動學群</a:t>
              </a:r>
              <a:r>
                <a:rPr lang="en-US" altLang="zh-TW" dirty="0" smtClean="0">
                  <a:latin typeface="SimHei" pitchFamily="49" charset="-122"/>
                  <a:ea typeface="SimHei" pitchFamily="49" charset="-122"/>
                </a:rPr>
                <a:t>-</a:t>
              </a:r>
              <a:r>
                <a:rPr lang="zh-TW" altLang="en-US" dirty="0" smtClean="0">
                  <a:latin typeface="SimHei" pitchFamily="49" charset="-122"/>
                  <a:ea typeface="SimHei" pitchFamily="49" charset="-122"/>
                </a:rPr>
                <a:t>觀光系</a:t>
              </a:r>
              <a:endParaRPr kumimoji="0" lang="en-US" altLang="zh-TW" dirty="0">
                <a:latin typeface="SimHei" pitchFamily="49" charset="-122"/>
                <a:ea typeface="SimHei" pitchFamily="49" charset="-122"/>
              </a:endParaRPr>
            </a:p>
          </p:txBody>
        </p:sp>
        <p:pic>
          <p:nvPicPr>
            <p:cNvPr id="22" name="Picture 2" descr="http://img.app-island.com/article/63/65/icon.png">
              <a:hlinkClick r:id="rId5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3511" y="4803303"/>
              <a:ext cx="728810" cy="7610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3" name="群組 22"/>
          <p:cNvGrpSpPr/>
          <p:nvPr/>
        </p:nvGrpSpPr>
        <p:grpSpPr>
          <a:xfrm>
            <a:off x="2627784" y="4875311"/>
            <a:ext cx="4009277" cy="761058"/>
            <a:chOff x="493511" y="4803303"/>
            <a:chExt cx="4009277" cy="761058"/>
          </a:xfrm>
        </p:grpSpPr>
        <p:sp>
          <p:nvSpPr>
            <p:cNvPr id="24" name="矩形 23"/>
            <p:cNvSpPr/>
            <p:nvPr/>
          </p:nvSpPr>
          <p:spPr>
            <a:xfrm>
              <a:off x="1137757" y="4859796"/>
              <a:ext cx="3365031" cy="64807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dirty="0">
                  <a:latin typeface="SimHei" pitchFamily="49" charset="-122"/>
                  <a:ea typeface="SimHei" pitchFamily="49" charset="-122"/>
                </a:rPr>
                <a:t> 18.</a:t>
              </a:r>
              <a:r>
                <a:rPr lang="zh-TW" altLang="en-US" dirty="0">
                  <a:latin typeface="SimHei" pitchFamily="49" charset="-122"/>
                  <a:ea typeface="SimHei" pitchFamily="49" charset="-122"/>
                </a:rPr>
                <a:t>遊憩與運動學群</a:t>
              </a:r>
              <a:r>
                <a:rPr lang="en-US" altLang="zh-TW" dirty="0" smtClean="0">
                  <a:latin typeface="SimHei" pitchFamily="49" charset="-122"/>
                  <a:ea typeface="SimHei" pitchFamily="49" charset="-122"/>
                </a:rPr>
                <a:t>-</a:t>
              </a:r>
              <a:r>
                <a:rPr lang="zh-TW" altLang="en-US" dirty="0" smtClean="0">
                  <a:latin typeface="SimHei" pitchFamily="49" charset="-122"/>
                  <a:ea typeface="SimHei" pitchFamily="49" charset="-122"/>
                </a:rPr>
                <a:t>餐飲系</a:t>
              </a:r>
              <a:endParaRPr kumimoji="0" lang="en-US" altLang="zh-TW" dirty="0">
                <a:latin typeface="SimHei" pitchFamily="49" charset="-122"/>
                <a:ea typeface="SimHei" pitchFamily="49" charset="-122"/>
              </a:endParaRPr>
            </a:p>
          </p:txBody>
        </p:sp>
        <p:pic>
          <p:nvPicPr>
            <p:cNvPr id="25" name="Picture 2" descr="http://img.app-island.com/article/63/65/icon.png">
              <a:hlinkClick r:id="rId6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3511" y="4803303"/>
              <a:ext cx="728810" cy="7610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xmlns="" val="2521890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圖片 15" descr="圖片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1587"/>
            <a:ext cx="9144000" cy="5715000"/>
          </a:xfrm>
          <a:prstGeom prst="rect">
            <a:avLst/>
          </a:prstGeom>
        </p:spPr>
      </p:pic>
      <p:sp>
        <p:nvSpPr>
          <p:cNvPr id="17" name="文字方塊 6"/>
          <p:cNvSpPr txBox="1">
            <a:spLocks noChangeArrowheads="1"/>
          </p:cNvSpPr>
          <p:nvPr/>
        </p:nvSpPr>
        <p:spPr bwMode="auto">
          <a:xfrm>
            <a:off x="1857356" y="4859351"/>
            <a:ext cx="5535612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9pPr>
          </a:lstStyle>
          <a:p>
            <a:pPr algn="ctr" eaLnBrk="1" hangingPunct="1"/>
            <a:r>
              <a:rPr kumimoji="0" lang="zh-TW" altLang="en-US" sz="3200" b="1" dirty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遊憩與運動學群</a:t>
            </a:r>
            <a:r>
              <a:rPr kumimoji="0" lang="en-US" altLang="zh-TW" sz="3200" b="1" dirty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-</a:t>
            </a:r>
            <a:r>
              <a:rPr kumimoji="0" lang="zh-TW" altLang="en-US" sz="3200" b="1" dirty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餐飲系</a:t>
            </a:r>
            <a:endParaRPr kumimoji="0" lang="en-US" altLang="zh-TW" sz="3200" b="1" dirty="0">
              <a:solidFill>
                <a:schemeClr val="bg1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18" name="文字方塊 9"/>
          <p:cNvSpPr txBox="1">
            <a:spLocks noChangeArrowheads="1"/>
          </p:cNvSpPr>
          <p:nvPr/>
        </p:nvSpPr>
        <p:spPr bwMode="auto">
          <a:xfrm>
            <a:off x="71406" y="4897752"/>
            <a:ext cx="110648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zh-TW" altLang="en-US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SimHei" pitchFamily="49" charset="-122"/>
                <a:ea typeface="SimHei" pitchFamily="49" charset="-122"/>
              </a:rPr>
              <a:t>影片來源：</a:t>
            </a:r>
            <a:r>
              <a:rPr kumimoji="0" lang="en-US" altLang="zh-TW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SimHei" pitchFamily="49" charset="-122"/>
                <a:ea typeface="SimHei" pitchFamily="49" charset="-122"/>
              </a:rPr>
              <a:t/>
            </a:r>
            <a:br>
              <a:rPr kumimoji="0" lang="en-US" altLang="zh-TW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SimHei" pitchFamily="49" charset="-122"/>
                <a:ea typeface="SimHei" pitchFamily="49" charset="-122"/>
              </a:rPr>
            </a:br>
            <a:r>
              <a:rPr kumimoji="0" lang="en-US" altLang="zh-TW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SimHei" pitchFamily="49" charset="-122"/>
                <a:ea typeface="SimHei" pitchFamily="49" charset="-122"/>
              </a:rPr>
              <a:t>YOUTUBE</a:t>
            </a:r>
            <a:endParaRPr kumimoji="0" lang="en-US" altLang="zh-TW" sz="1200" b="1" dirty="0">
              <a:solidFill>
                <a:schemeClr val="tx1">
                  <a:lumMod val="85000"/>
                  <a:lumOff val="15000"/>
                </a:schemeClr>
              </a:solidFill>
              <a:latin typeface="SimHei" pitchFamily="49" charset="-122"/>
              <a:ea typeface="SimHei" pitchFamily="49" charset="-122"/>
            </a:endParaRPr>
          </a:p>
        </p:txBody>
      </p:sp>
      <p:sp>
        <p:nvSpPr>
          <p:cNvPr id="19" name="文字方塊 9"/>
          <p:cNvSpPr txBox="1">
            <a:spLocks noChangeArrowheads="1"/>
          </p:cNvSpPr>
          <p:nvPr/>
        </p:nvSpPr>
        <p:spPr bwMode="auto">
          <a:xfrm>
            <a:off x="7966106" y="4897752"/>
            <a:ext cx="110648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zh-TW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SimHei" pitchFamily="49" charset="-122"/>
                <a:cs typeface="Arial" pitchFamily="34" charset="0"/>
              </a:rPr>
              <a:t>02’41</a:t>
            </a:r>
            <a:endParaRPr kumimoji="0" lang="en-US" altLang="zh-TW" sz="2400" b="1" dirty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ea typeface="SimHei" pitchFamily="49" charset="-122"/>
              <a:cs typeface="Arial" pitchFamily="34" charset="0"/>
            </a:endParaRPr>
          </a:p>
        </p:txBody>
      </p:sp>
      <p:pic>
        <p:nvPicPr>
          <p:cNvPr id="20" name="圖片 12" descr="圖片6-4.png">
            <a:hlinkClick r:id="rId6" action="ppaction://hlinkfile"/>
          </p:cNvPr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215338" y="3930657"/>
            <a:ext cx="708025" cy="7926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圖片 20" descr="090.png">
            <a:hlinkClick r:id="rId8" action="ppaction://hlinksldjump"/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8281718" y="3282095"/>
            <a:ext cx="648000" cy="648000"/>
          </a:xfrm>
          <a:prstGeom prst="rect">
            <a:avLst/>
          </a:prstGeom>
        </p:spPr>
      </p:pic>
    </p:spTree>
    <p:controls>
      <p:control spid="1027" name="WindowsMediaPlayer1" r:id="rId2" imgW="7059010" imgH="4105848"/>
    </p:controls>
    <p:extLst>
      <p:ext uri="{BB962C8B-B14F-4D97-AF65-F5344CB8AC3E}">
        <p14:creationId xmlns:p14="http://schemas.microsoft.com/office/powerpoint/2010/main" xmlns="" val="171148211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圖片 15" descr="圖片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1587"/>
            <a:ext cx="9144000" cy="5715000"/>
          </a:xfrm>
          <a:prstGeom prst="rect">
            <a:avLst/>
          </a:prstGeom>
        </p:spPr>
      </p:pic>
      <p:sp>
        <p:nvSpPr>
          <p:cNvPr id="17" name="文字方塊 6"/>
          <p:cNvSpPr txBox="1">
            <a:spLocks noChangeArrowheads="1"/>
          </p:cNvSpPr>
          <p:nvPr/>
        </p:nvSpPr>
        <p:spPr bwMode="auto">
          <a:xfrm>
            <a:off x="1857356" y="4859351"/>
            <a:ext cx="5535612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9pPr>
          </a:lstStyle>
          <a:p>
            <a:pPr algn="ctr" eaLnBrk="1" hangingPunct="1"/>
            <a:r>
              <a:rPr kumimoji="0" lang="zh-TW" altLang="en-US" sz="3200" b="1" dirty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遊憩與運動學群</a:t>
            </a:r>
            <a:r>
              <a:rPr kumimoji="0" lang="en-US" altLang="zh-TW" sz="3200" b="1" dirty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-</a:t>
            </a:r>
            <a:r>
              <a:rPr kumimoji="0" lang="zh-TW" altLang="en-US" sz="3200" b="1" dirty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體育系</a:t>
            </a:r>
            <a:endParaRPr kumimoji="0" lang="en-US" altLang="zh-TW" sz="3200" b="1" dirty="0">
              <a:solidFill>
                <a:schemeClr val="bg1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18" name="文字方塊 9"/>
          <p:cNvSpPr txBox="1">
            <a:spLocks noChangeArrowheads="1"/>
          </p:cNvSpPr>
          <p:nvPr/>
        </p:nvSpPr>
        <p:spPr bwMode="auto">
          <a:xfrm>
            <a:off x="71406" y="4897752"/>
            <a:ext cx="110648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zh-TW" altLang="en-US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SimHei" pitchFamily="49" charset="-122"/>
                <a:ea typeface="SimHei" pitchFamily="49" charset="-122"/>
              </a:rPr>
              <a:t>影片來源：</a:t>
            </a:r>
            <a:r>
              <a:rPr kumimoji="0" lang="en-US" altLang="zh-TW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SimHei" pitchFamily="49" charset="-122"/>
                <a:ea typeface="SimHei" pitchFamily="49" charset="-122"/>
              </a:rPr>
              <a:t/>
            </a:r>
            <a:br>
              <a:rPr kumimoji="0" lang="en-US" altLang="zh-TW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SimHei" pitchFamily="49" charset="-122"/>
                <a:ea typeface="SimHei" pitchFamily="49" charset="-122"/>
              </a:rPr>
            </a:br>
            <a:r>
              <a:rPr kumimoji="0" lang="en-US" altLang="zh-TW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SimHei" pitchFamily="49" charset="-122"/>
                <a:ea typeface="SimHei" pitchFamily="49" charset="-122"/>
              </a:rPr>
              <a:t>YOUTUBE</a:t>
            </a:r>
            <a:endParaRPr kumimoji="0" lang="en-US" altLang="zh-TW" sz="1200" b="1" dirty="0">
              <a:solidFill>
                <a:schemeClr val="tx1">
                  <a:lumMod val="85000"/>
                  <a:lumOff val="15000"/>
                </a:schemeClr>
              </a:solidFill>
              <a:latin typeface="SimHei" pitchFamily="49" charset="-122"/>
              <a:ea typeface="SimHei" pitchFamily="49" charset="-122"/>
            </a:endParaRPr>
          </a:p>
        </p:txBody>
      </p:sp>
      <p:sp>
        <p:nvSpPr>
          <p:cNvPr id="19" name="文字方塊 9"/>
          <p:cNvSpPr txBox="1">
            <a:spLocks noChangeArrowheads="1"/>
          </p:cNvSpPr>
          <p:nvPr/>
        </p:nvSpPr>
        <p:spPr bwMode="auto">
          <a:xfrm>
            <a:off x="7966106" y="4897752"/>
            <a:ext cx="110648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zh-TW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SimHei" pitchFamily="49" charset="-122"/>
                <a:cs typeface="Arial" pitchFamily="34" charset="0"/>
              </a:rPr>
              <a:t>02’20</a:t>
            </a:r>
            <a:endParaRPr kumimoji="0" lang="en-US" altLang="zh-TW" sz="2400" b="1" dirty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ea typeface="SimHei" pitchFamily="49" charset="-122"/>
              <a:cs typeface="Arial" pitchFamily="34" charset="0"/>
            </a:endParaRPr>
          </a:p>
        </p:txBody>
      </p:sp>
      <p:pic>
        <p:nvPicPr>
          <p:cNvPr id="20" name="圖片 12" descr="圖片6-4.png">
            <a:hlinkClick r:id="rId6" action="ppaction://hlinkfile"/>
          </p:cNvPr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215338" y="3930657"/>
            <a:ext cx="708025" cy="7926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圖片 20" descr="090.png">
            <a:hlinkClick r:id="rId8" action="ppaction://hlinksldjump"/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8281718" y="3282095"/>
            <a:ext cx="648000" cy="648000"/>
          </a:xfrm>
          <a:prstGeom prst="rect">
            <a:avLst/>
          </a:prstGeom>
        </p:spPr>
      </p:pic>
    </p:spTree>
    <p:controls>
      <p:control spid="2051" name="WindowsMediaPlayer1" r:id="rId2" imgW="7201905" imgH="4247619"/>
    </p:controls>
    <p:extLst>
      <p:ext uri="{BB962C8B-B14F-4D97-AF65-F5344CB8AC3E}">
        <p14:creationId xmlns:p14="http://schemas.microsoft.com/office/powerpoint/2010/main" xmlns="" val="335963426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圖片 15" descr="圖片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1587"/>
            <a:ext cx="9144000" cy="5715000"/>
          </a:xfrm>
          <a:prstGeom prst="rect">
            <a:avLst/>
          </a:prstGeom>
        </p:spPr>
      </p:pic>
      <p:sp>
        <p:nvSpPr>
          <p:cNvPr id="17" name="文字方塊 6"/>
          <p:cNvSpPr txBox="1">
            <a:spLocks noChangeArrowheads="1"/>
          </p:cNvSpPr>
          <p:nvPr/>
        </p:nvSpPr>
        <p:spPr bwMode="auto">
          <a:xfrm>
            <a:off x="1857356" y="4859351"/>
            <a:ext cx="5535612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9pPr>
          </a:lstStyle>
          <a:p>
            <a:pPr algn="ctr" eaLnBrk="1" hangingPunct="1"/>
            <a:r>
              <a:rPr kumimoji="0" lang="zh-TW" altLang="en-US" sz="3200" b="1" dirty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遊憩與運動學群</a:t>
            </a:r>
            <a:r>
              <a:rPr kumimoji="0" lang="en-US" altLang="zh-TW" sz="3200" b="1" dirty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-</a:t>
            </a:r>
            <a:r>
              <a:rPr kumimoji="0" lang="zh-TW" altLang="en-US" sz="3200" b="1" dirty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觀光系</a:t>
            </a:r>
            <a:endParaRPr kumimoji="0" lang="en-US" altLang="zh-TW" sz="3200" b="1" dirty="0">
              <a:solidFill>
                <a:schemeClr val="bg1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18" name="文字方塊 9"/>
          <p:cNvSpPr txBox="1">
            <a:spLocks noChangeArrowheads="1"/>
          </p:cNvSpPr>
          <p:nvPr/>
        </p:nvSpPr>
        <p:spPr bwMode="auto">
          <a:xfrm>
            <a:off x="71406" y="4897752"/>
            <a:ext cx="110648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zh-TW" altLang="en-US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SimHei" pitchFamily="49" charset="-122"/>
                <a:ea typeface="SimHei" pitchFamily="49" charset="-122"/>
              </a:rPr>
              <a:t>影片來源：</a:t>
            </a:r>
            <a:r>
              <a:rPr kumimoji="0" lang="en-US" altLang="zh-TW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SimHei" pitchFamily="49" charset="-122"/>
                <a:ea typeface="SimHei" pitchFamily="49" charset="-122"/>
              </a:rPr>
              <a:t/>
            </a:r>
            <a:br>
              <a:rPr kumimoji="0" lang="en-US" altLang="zh-TW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SimHei" pitchFamily="49" charset="-122"/>
                <a:ea typeface="SimHei" pitchFamily="49" charset="-122"/>
              </a:rPr>
            </a:br>
            <a:r>
              <a:rPr kumimoji="0" lang="en-US" altLang="zh-TW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SimHei" pitchFamily="49" charset="-122"/>
                <a:ea typeface="SimHei" pitchFamily="49" charset="-122"/>
              </a:rPr>
              <a:t>YOUTUBE</a:t>
            </a:r>
            <a:endParaRPr kumimoji="0" lang="en-US" altLang="zh-TW" sz="1200" b="1" dirty="0">
              <a:solidFill>
                <a:schemeClr val="tx1">
                  <a:lumMod val="85000"/>
                  <a:lumOff val="15000"/>
                </a:schemeClr>
              </a:solidFill>
              <a:latin typeface="SimHei" pitchFamily="49" charset="-122"/>
              <a:ea typeface="SimHei" pitchFamily="49" charset="-122"/>
            </a:endParaRPr>
          </a:p>
        </p:txBody>
      </p:sp>
      <p:sp>
        <p:nvSpPr>
          <p:cNvPr id="19" name="文字方塊 9"/>
          <p:cNvSpPr txBox="1">
            <a:spLocks noChangeArrowheads="1"/>
          </p:cNvSpPr>
          <p:nvPr/>
        </p:nvSpPr>
        <p:spPr bwMode="auto">
          <a:xfrm>
            <a:off x="7966106" y="4897752"/>
            <a:ext cx="110648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zh-TW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SimHei" pitchFamily="49" charset="-122"/>
                <a:cs typeface="Arial" pitchFamily="34" charset="0"/>
              </a:rPr>
              <a:t>02’10</a:t>
            </a:r>
            <a:endParaRPr kumimoji="0" lang="en-US" altLang="zh-TW" sz="2400" b="1" dirty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ea typeface="SimHei" pitchFamily="49" charset="-122"/>
              <a:cs typeface="Arial" pitchFamily="34" charset="0"/>
            </a:endParaRPr>
          </a:p>
        </p:txBody>
      </p:sp>
      <p:pic>
        <p:nvPicPr>
          <p:cNvPr id="20" name="圖片 12" descr="圖片6-4.png">
            <a:hlinkClick r:id="rId6" action="ppaction://hlinkfile"/>
          </p:cNvPr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215338" y="3930657"/>
            <a:ext cx="708025" cy="7926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圖片 20" descr="090.png">
            <a:hlinkClick r:id="rId8" action="ppaction://hlinksldjump"/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8281718" y="3282095"/>
            <a:ext cx="648000" cy="648000"/>
          </a:xfrm>
          <a:prstGeom prst="rect">
            <a:avLst/>
          </a:prstGeom>
        </p:spPr>
      </p:pic>
    </p:spTree>
    <p:controls>
      <p:control spid="3075" name="WindowsMediaPlayer1" r:id="rId2" imgW="7561905" imgH="4105848"/>
    </p:controls>
    <p:extLst>
      <p:ext uri="{BB962C8B-B14F-4D97-AF65-F5344CB8AC3E}">
        <p14:creationId xmlns:p14="http://schemas.microsoft.com/office/powerpoint/2010/main" xmlns="" val="74360092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5928830</TotalTime>
  <Words>1265</Words>
  <Application>Microsoft Office PowerPoint</Application>
  <PresentationFormat>自訂</PresentationFormat>
  <Paragraphs>102</Paragraphs>
  <Slides>19</Slides>
  <Notes>16</Notes>
  <HiddenSlides>3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19</vt:i4>
      </vt:variant>
    </vt:vector>
  </HeadingPairs>
  <TitlesOfParts>
    <vt:vector size="20" baseType="lpstr">
      <vt:lpstr>Office 佈景主題</vt:lpstr>
      <vt:lpstr>投影片 1</vt:lpstr>
      <vt:lpstr>投影片 2</vt:lpstr>
      <vt:lpstr>投影片 3</vt:lpstr>
      <vt:lpstr>投影片 4</vt:lpstr>
      <vt:lpstr>投影片 5</vt:lpstr>
      <vt:lpstr>投影片 6</vt:lpstr>
      <vt:lpstr>投影片 7</vt:lpstr>
      <vt:lpstr>投影片 8</vt:lpstr>
      <vt:lpstr>投影片 9</vt:lpstr>
      <vt:lpstr>投影片 10</vt:lpstr>
      <vt:lpstr>投影片 11</vt:lpstr>
      <vt:lpstr>投影片 12</vt:lpstr>
      <vt:lpstr>投影片 13</vt:lpstr>
      <vt:lpstr>投影片 14</vt:lpstr>
      <vt:lpstr>投影片 15</vt:lpstr>
      <vt:lpstr>投影片 16</vt:lpstr>
      <vt:lpstr>投影片 17</vt:lpstr>
      <vt:lpstr>投影片 18</vt:lpstr>
      <vt:lpstr>投影片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Chungs</dc:creator>
  <cp:lastModifiedBy>Lulu</cp:lastModifiedBy>
  <cp:revision>1815</cp:revision>
  <dcterms:created xsi:type="dcterms:W3CDTF">2013-01-22T00:21:24Z</dcterms:created>
  <dcterms:modified xsi:type="dcterms:W3CDTF">2016-07-14T09:32:42Z</dcterms:modified>
</cp:coreProperties>
</file>