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21" r:id="rId2"/>
    <p:sldId id="822" r:id="rId3"/>
    <p:sldId id="784" r:id="rId4"/>
    <p:sldId id="823" r:id="rId5"/>
    <p:sldId id="824" r:id="rId6"/>
    <p:sldId id="825" r:id="rId7"/>
    <p:sldId id="826" r:id="rId8"/>
    <p:sldId id="812" r:id="rId9"/>
    <p:sldId id="816" r:id="rId10"/>
    <p:sldId id="813" r:id="rId11"/>
    <p:sldId id="814" r:id="rId12"/>
    <p:sldId id="827" r:id="rId13"/>
    <p:sldId id="828" r:id="rId14"/>
    <p:sldId id="815" r:id="rId15"/>
    <p:sldId id="817" r:id="rId16"/>
    <p:sldId id="829" r:id="rId17"/>
    <p:sldId id="820" r:id="rId18"/>
    <p:sldId id="818" r:id="rId19"/>
    <p:sldId id="819" r:id="rId20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A1517B4-0698-4B69-99A1-9E85DA15F2C9}">
          <p14:sldIdLst>
            <p14:sldId id="821"/>
            <p14:sldId id="822"/>
            <p14:sldId id="784"/>
            <p14:sldId id="823"/>
            <p14:sldId id="824"/>
            <p14:sldId id="825"/>
            <p14:sldId id="826"/>
            <p14:sldId id="812"/>
            <p14:sldId id="816"/>
            <p14:sldId id="813"/>
            <p14:sldId id="814"/>
            <p14:sldId id="827"/>
            <p14:sldId id="828"/>
            <p14:sldId id="815"/>
            <p14:sldId id="817"/>
            <p14:sldId id="829"/>
            <p14:sldId id="820"/>
            <p14:sldId id="818"/>
            <p14:sldId id="8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03" autoAdjust="0"/>
    <p:restoredTop sz="91299" autoAdjust="0"/>
  </p:normalViewPr>
  <p:slideViewPr>
    <p:cSldViewPr>
      <p:cViewPr>
        <p:scale>
          <a:sx n="59" d="100"/>
          <a:sy n="59" d="100"/>
        </p:scale>
        <p:origin x="-3312" y="-1284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8.遊憩與運動學群-餐飲系(02'41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10"/>
  <ax:ocxPr ax:name="_cy" ax:value="11404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8.遊憩與運動學群-體育系(02'20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007"/>
  <ax:ocxPr ax:name="_cy" ax:value="1180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8.遊憩與運動學群-觀光系(02'10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004"/>
  <ax:ocxPr ax:name="_cy" ax:value="11404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主要有觀光事業、餐旅管理、休閒管理、體育、運動管理、體育推廣、運動保健等學類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以往提到觀光休閒，經常讓人想到吃喝玩樂，和有趣畫上等號，但事實上觀光休閒涉及領域廣，必須不斷學習，而作為服務業一環，辛苦更不在話下。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餐旅類科系以技職體系學校為主，學習偏重於專業技能的養成，很多人以為從事餐飲類工作，整天都能吃喝玩樂，但其實不然，必須能吃苦耐勞，沒有體力一定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吃不消。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隨著交通運輸漸趨便利、國際觀光漸盛、陸客自由行、享樂與美食主義的盛行等原因，導致人們對觀光旅遊與餐飲服務等消費需求的提升，同時也促進相關產業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的發展，而對於觀光餐旅人才需求更是與日俱增。此外，「運動休閒」也逐漸受人關注，由於現代人工作壓力大，運動成為保持身體健康與快樂的良藥，像健身房、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運動俱樂部、高爾夫球場、棒球打擊場等地的人潮，也說明了運動休閒產業的興盛。所以，許多的學校也紛紛成立相關科系，來搶食這塊大餅。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由於遊憩與運動學群的膨脹速度過快，反而讓產業界一時無法吸納，許多學生畢業後的就業之路飽受考驗。因此，遊憩與運動學群的教學也愈來愈重視實務教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學，且透過到企業實習，讓學生在學時期就能看清楚產業所需的人才特質為何，以補足自己的缺點，相對地減少學用之間的落差。另外，隨著國際觀光的興盛，外語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能力與人際溝通能力對未來就業也相當重要，已有學校課程的教學開始朝著此方向改變，訓練學生的外語與溝通能力，加強就業的軟實力。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財經證照眾多，考到初階的證照並不難，但鼓勵你去考有價值和差異化的高階證照。大學課程會比較著重學術基礎，較不會為了考證照而與正式課程直接做連結。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10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ioh.tw/talks/%e4%b8%ad%e8%8f%af%e5%a4%a7%e5%ad%b8%e9%a4%90%e6%97%85%e7%ae%a1%e7%90%86%e5%ad%b8%e7%b3%bb-%e5%ae%8b%e7%be%8e%e9%bd%a1-jasmine-sung-tw-study-chu-bde/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0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ioh.tw/talks/%e9%95%b7%e6%a6%ae%e5%a4%a7%e5%ad%b8%e9%81%8b%e5%8b%95%e7%ab%b6%e6%8a%80%e5%ad%b8%e7%b3%bb-%e9%bb%83%e4%ba%8e%e7%91%84-yu-lhsuan-huang-tw-study-cjcu-bde/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8.&#36938;&#25001;&#33287;&#36939;&#21205;&#23416;&#32676;-&#39184;&#39154;&#31995;(02'41).wmv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18.&#36938;&#25001;&#33287;&#36939;&#21205;&#23416;&#32676;-&#39636;&#32946;&#31995;(02'20).wmv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hyperlink" Target="18.&#36938;&#25001;&#33287;&#36939;&#21205;&#23416;&#32676;-&#35264;&#20809;&#31995;(02'10).wmv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upian.sucaitianxia.com/images/002/pic1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82" r="6143" b="11292"/>
          <a:stretch/>
        </p:blipFill>
        <p:spPr bwMode="auto">
          <a:xfrm>
            <a:off x="222" y="0"/>
            <a:ext cx="9154411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-144464"/>
            <a:ext cx="7492449" cy="4917745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chemeClr val="bg2">
                <a:lumMod val="5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遊憩與運動學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09249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具備數字敏銳度、數學能力、外語能力（偏一類組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29" t="24032" r="-544" b="62308"/>
          <a:stretch/>
        </p:blipFill>
        <p:spPr>
          <a:xfrm>
            <a:off x="-10633" y="2499047"/>
            <a:ext cx="2063412" cy="15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1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95" y="2229136"/>
            <a:ext cx="8460432" cy="28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新生人數逐年大幅上升。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603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3794" name="Picture 2" descr="http://xinforum.xinmedia.com/images/lecture/lecture_banner_1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76" b="47860"/>
          <a:stretch/>
        </p:blipFill>
        <p:spPr bwMode="auto">
          <a:xfrm>
            <a:off x="395537" y="503685"/>
            <a:ext cx="8422841" cy="11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20" y="1671191"/>
            <a:ext cx="8416257" cy="37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5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291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09" b="12669"/>
          <a:stretch/>
        </p:blipFill>
        <p:spPr>
          <a:xfrm>
            <a:off x="3923928" y="4072123"/>
            <a:ext cx="5261620" cy="16439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677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觀光休閒系</a:t>
            </a:r>
            <a:r>
              <a:rPr lang="zh-TW" altLang="en-US" sz="25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（擁有第二外語能力，機會翻倍</a:t>
            </a:r>
            <a:r>
              <a:rPr lang="zh-TW" altLang="en-US" sz="25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5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觀光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休閒本科系生所學在於打下實務基礎，優勢只贏在起跑點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觀光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領域入門檻不高，不斷充實學習，才能不被競爭者擊垮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除了英文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，行有餘力盡可能多學習第二外語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4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.happies.news/imgs/image/56/564583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39" y="4"/>
            <a:ext cx="8616417" cy="57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餐旅系</a:t>
            </a:r>
            <a:r>
              <a:rPr lang="zh-TW" altLang="en-US" sz="23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（重視技藝養成，吃苦當吃補</a:t>
            </a:r>
            <a:r>
              <a:rPr lang="zh-TW" altLang="en-US" sz="23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3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65662"/>
            <a:ext cx="7776864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時代多練習實作、多參加比賽，磨練專業技術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學會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別人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不會的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技術，提升自己的競爭力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有良好的體力，能夠吃苦耐勞，才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熬得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住辛苦的工作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9" name="圖片 18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16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3880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宋美齡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治平高級中學</a:t>
            </a:r>
          </a:p>
          <a:p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中華大學餐旅管理學系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中華大學餐旅管理學系未來發展分為餐飲與旅館兩大方向，系上專業課程也以此分類設計，讓學生能在四年的學習過程中慢慢摸索興趣。餐飲課程中，西餐實務、點心製作、酒吧與飲料管理、飲料調製屬於實作課程；旅館的部分，像是「旅館房務管理」，課程會配合實習旅館，讓學生實際體驗房務人員的工作，還有機會到民宿、樂園參訪。另外，系上並不只有實作課，也非常重視理論課程，如統計學、會計學、經濟學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00958" y="1073137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:\105高中生涯規劃\圖106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6414" y="1216013"/>
            <a:ext cx="1503818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642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黃于瑄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3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臺南光華高級中學</a:t>
            </a:r>
          </a:p>
          <a:p>
            <a:r>
              <a:rPr lang="zh-TW" altLang="en-US" sz="23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長榮大學運動競技學系，</a:t>
            </a:r>
          </a:p>
          <a:p>
            <a:r>
              <a:rPr lang="zh-TW" altLang="en-US" sz="2300" b="1" dirty="0" smtClean="0">
                <a:solidFill>
                  <a:schemeClr val="bg2">
                    <a:lumMod val="50000"/>
                  </a:schemeClr>
                </a:solidFill>
                <a:latin typeface="SimHei" pitchFamily="2" charset="-122"/>
                <a:ea typeface="SimHei" pitchFamily="2" charset="-122"/>
              </a:rPr>
              <a:t>雙主修觀光餐飲管理學系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296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33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從小就是短跑健將的于瑄，在就讀長榮大學運動競技學系以後，不僅雙主修觀光餐飲管理學系、加入公關天使團、管樂團，還利用課餘時間參與教會活動。充實的大學生活與親朋好友的支持，讓于瑄打破了社會對運動員「頭腦簡單、四肢發達」的刻板印象，走出屬於自己的精采旅程。長榮大學運動競技學系的課程規劃將打破你的想像，課程以運動為基礎，結合理論與實務，除了有國手級的優異師資指導室外運動訓練，也具備理論課程，培養學生在運動科學的知識基礎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72396" y="1358889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:\105高中生涯規劃\圖107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8634" y="1216013"/>
            <a:ext cx="1763921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52407" y="1319043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chemeClr val="bg2">
                <a:lumMod val="5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1754" y="1391051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遊憩與運動學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29" t="24032" r="-544" b="62308"/>
          <a:stretch/>
        </p:blipFill>
        <p:spPr>
          <a:xfrm>
            <a:off x="-52407" y="22899"/>
            <a:ext cx="2063412" cy="1559774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627784" y="3363440"/>
            <a:ext cx="4009277" cy="761058"/>
            <a:chOff x="493511" y="4803303"/>
            <a:chExt cx="4009277" cy="761058"/>
          </a:xfrm>
        </p:grpSpPr>
        <p:sp>
          <p:nvSpPr>
            <p:cNvPr id="18" name="矩形 17"/>
            <p:cNvSpPr/>
            <p:nvPr/>
          </p:nvSpPr>
          <p:spPr>
            <a:xfrm>
              <a:off x="1137757" y="4859796"/>
              <a:ext cx="3365031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18.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遊憩與運動學群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體育系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9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2627784" y="4098868"/>
            <a:ext cx="4009277" cy="761058"/>
            <a:chOff x="493511" y="4803303"/>
            <a:chExt cx="4009277" cy="761058"/>
          </a:xfrm>
        </p:grpSpPr>
        <p:sp>
          <p:nvSpPr>
            <p:cNvPr id="21" name="矩形 20"/>
            <p:cNvSpPr/>
            <p:nvPr/>
          </p:nvSpPr>
          <p:spPr>
            <a:xfrm>
              <a:off x="1137757" y="4859796"/>
              <a:ext cx="3365031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18.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遊憩與運動學群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觀光系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2" name="Picture 2" descr="http://img.app-island.com/article/63/65/icon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群組 22"/>
          <p:cNvGrpSpPr/>
          <p:nvPr/>
        </p:nvGrpSpPr>
        <p:grpSpPr>
          <a:xfrm>
            <a:off x="2627784" y="4875311"/>
            <a:ext cx="4009277" cy="761058"/>
            <a:chOff x="493511" y="4803303"/>
            <a:chExt cx="4009277" cy="761058"/>
          </a:xfrm>
        </p:grpSpPr>
        <p:sp>
          <p:nvSpPr>
            <p:cNvPr id="24" name="矩形 23"/>
            <p:cNvSpPr/>
            <p:nvPr/>
          </p:nvSpPr>
          <p:spPr>
            <a:xfrm>
              <a:off x="1137757" y="4859796"/>
              <a:ext cx="3365031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18.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遊憩與運動學群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餐飲系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5" name="Picture 2" descr="http://img.app-island.com/article/63/65/icon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18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遊憩與運動學群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餐飲系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02’41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059010" imgH="4105848"/>
    </p:controls>
    <p:extLst>
      <p:ext uri="{BB962C8B-B14F-4D97-AF65-F5344CB8AC3E}">
        <p14:creationId xmlns:p14="http://schemas.microsoft.com/office/powerpoint/2010/main" xmlns="" val="171148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遊憩與運動學群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體育系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02’20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2051" name="WindowsMediaPlayer1" r:id="rId2" imgW="7201905" imgH="4247619"/>
    </p:controls>
    <p:extLst>
      <p:ext uri="{BB962C8B-B14F-4D97-AF65-F5344CB8AC3E}">
        <p14:creationId xmlns:p14="http://schemas.microsoft.com/office/powerpoint/2010/main" xmlns="" val="335963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遊憩與運動學群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觀光系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02’10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3075" name="WindowsMediaPlayer1" r:id="rId2" imgW="7561905" imgH="4105848"/>
    </p:controls>
    <p:extLst>
      <p:ext uri="{BB962C8B-B14F-4D97-AF65-F5344CB8AC3E}">
        <p14:creationId xmlns:p14="http://schemas.microsoft.com/office/powerpoint/2010/main" xmlns="" val="74360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shotrip.com/articletw/wp-content/uploads/2016/01/12484852_1022115014499130_2702870123665374233_o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8" b="10635"/>
          <a:stretch/>
        </p:blipFill>
        <p:spPr bwMode="auto">
          <a:xfrm>
            <a:off x="-1" y="-1"/>
            <a:ext cx="9144001" cy="58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28" y="1922983"/>
            <a:ext cx="8495928" cy="367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 descr="https://upload.wikimedia.org/wikipedia/zh/thumb/2/27/Taiwan_Identify_Logo_(1st_version).svg/1280px-Taiwan_Identify_Logo_(1st_version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6183"/>
            <a:ext cx="2663595" cy="17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3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7" y="2139007"/>
            <a:ext cx="4278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由運動、觀光、餐飲三大領域科系組成，相當注重實務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，強調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以身體力行的實踐為訓練重點。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25672" y="132904"/>
            <a:ext cx="8704719" cy="1214015"/>
            <a:chOff x="225672" y="132904"/>
            <a:chExt cx="8704719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958792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6" descr="H:\105高中生涯規劃\字38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9" y="460970"/>
              <a:ext cx="7686252" cy="75881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7" name="Picture 3" descr="H:\105高中生涯規劃\圖9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2" y="132904"/>
              <a:ext cx="818416" cy="83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698" name="Picture 2" descr="http://admin.taiwan.net.tw/upload/contentFile/auser/b/annual_statistical_2013_htm/Chinese/htm/images/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5081"/>
            <a:ext cx="3888432" cy="29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79432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37" b="30191"/>
          <a:stretch/>
        </p:blipFill>
        <p:spPr>
          <a:xfrm>
            <a:off x="-19883" y="3004457"/>
            <a:ext cx="9152984" cy="2713719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1952530"/>
          </a:xfrm>
          <a:prstGeom prst="roundRect">
            <a:avLst>
              <a:gd name="adj" fmla="val 7938"/>
            </a:avLst>
          </a:prstGeom>
          <a:solidFill>
            <a:schemeClr val="accent5">
              <a:lumMod val="20000"/>
              <a:lumOff val="80000"/>
              <a:alpha val="74902"/>
            </a:schemeClr>
          </a:solidFill>
          <a:ln>
            <a:noFill/>
            <a:prstDash val="lgDash"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隨著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國際觀光的興盛，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外語能力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與人際溝通能力對未來就業也相當重要，已有學校課程的教學開始朝著此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方向改變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，訓練學生的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外語與溝通能力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，加強就業的軟實力。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8" name="AutoShape 2" descr="data:image/jpeg;base64,/9j/4AAQSkZJRgABAQAAAQABAAD/2wCEAAkGBxITEhUTEhIWFRUXFRUVFRUYFRgYFRgXFxUYFxgXFRUYHSggGB0lHRUVITEhJSkrLi4uFx8zODMtNygtLisBCgoKDg0OGxAQGi0lHyUtNS0tLS0tLS0tLS0tLS0tLS0tLS0tLS0tLS0tLS0tKy0rLS0tLS0tLS0tLS0tLS0tLf/AABEIAL0BCwMBIgACEQEDEQH/xAAcAAABBQEBAQAAAAAAAAAAAAAFAQIDBAYABwj/xABJEAACAQIDBAcEBwUECQUBAAABAgMAEQQSIQUxQVEGEyJhcYGRBzKhsRRCUnLB0fAjM2KCkjSisuEVQ1Nzg5OzwtIXJESj8Rb/xAAYAQADAQEAAAAAAAAAAAAAAAAAAQIDBP/EACIRAQEAAgICAgMBAQAAAAAAAAABAhEDIRIxQVETImEyBP/aAAwDAQACEQMRAD8A9WfAkGynhpcenGq2bebjcTbibZrcf4aTZvSjCz2DHq3+zJYa/wAL7j6g91GJ8OpB04d9LqgKZSFzEi3K2vH8qaQdd2l+fBgp4cz4VMIgP13U0x8xSNCQf8XPhfkO7hfhSFbjgPG/2b8u493Cpig5U1kFqmmGQYQs5GgLEnXgBuJPfZtO4HjVhcAea7r7/wBcqgVe03j+VSZaz6UdNhsttQfDwB4jvpoWnBaeBSBqrUqikAp4FMOAp4FIBTxQHAU4CuApwFMnAU4CuAp1MEAp1q4CloDrUtdS0ydXUtdQHV1dXUAtdSV1ALXVXnxkae/Ii/eZR8zQyfpZgE97Fw+AkVj6LegxulvWYj6dYJ2yRNJM9icsUErHTU27IrQ4eXMqtZlzAHKwswuL2YcCOIoCeupt669MmexmxYJN6ZD9pNV81Oo+NU0weMwykwS54x9X30H8p1T4UdRgdQb07Lx48xofUVBheG6RqFXr0KE5hcAlQRbeN4vfvrUwujorAqykCxBBG7gRQHEYBHHaUN8D5Hd8KHt0dKnNh5SrfZJynwHBqqZUtRpZ4FG5h4VWYUGTbM0N1xMJOmjqLHdxB0PiCPCiOGx8coBRt99Do2m/Q09yjSso7TeNPtSAdpvGpAKzUQCnAUoFOAoBAKcBSgU8CmRAKcBSgUooDgKcBSXoZt7a7YaMyCB5VVWZyrIuRVF7nMQT5A7qYFhS15biPau97R4VRyLykn+kKPnVf/8As9rzfuoLA7urw0jfFiRQHrV6UmvJPovSCbeZwD/FFDb0ymm/+nO05v30qnn1uIdz6WamHp2L25hYv3mIhT70iD4E0Kn6e7OX/wCSrfcV2+IFqyeG9kL/AFsTGvcsRb4llotB7J8OPfxEx+6EX5hqNUOx3tTwi/uo5pfBQg9WN/hVGb2sD6mEa/8AFIB8ga0MHs12eu9JH+9Kw/wZaJ4fobs9N2EiP3lz/wCMmjxo3Hm+J9qWMPuRQJ97O5/xLUA6Y7Xm/dk/8LDZvmGr2PD7Ohj/AHcMafdRV+QrPdM+nUGAtHbrZ2FxGDYKODSN9UchYk+GtPxG2BWLbsw34vXwh/8AGnL0G2tL+8Lf8XElvkzVBjfabjTqjqGNzlCLkUeYLE+JrN/6YxUzMxxMxYnW8jW/pvYDuG6pvRybbPDeyfEb3lgXwDMfioonh/ZQo9/FE9yxAfEuflWN2H0hxqdqLEyBh70bMXQ/yPcegvXrHRTpQMUoWRckttw91u9L/KlMsd6qrhlrbKbO2FHgdr4eKN2YPA7Xa17kSAjQDTsCvRg1YzpIbbZwB5xSr6LJ+da4NVITg0t6iBp16ZKkmEF9QVPPcf8AOkCuOIbx0PqK0BF6rTYRbEgWPdu9KPD6HkEiYfWBXx3eu6pbX76leBhyOl/0DUT4W3Ar4af5GlqnsrklSp1B4EXHlfd5UG2jsVHGgykXItuv3cRRbtDk3wP5UwyA6ag23EVNAXsuJ1UhzmIO+97+dXxUWGG/xqyqUobgKeFpQtPAqiNC04ClAp1qAbXGmYqdY0aRyFVVLMTuAAuTXnkvtbw3WZVw8rJe2e6gkcwhPzIoD0JmoV0ke+FxA5wy/wCA0mx9uQYtOsga4BswIsynkwNM24LwSjnE4/umkFnoTh0GBwrBFBMERJCgEnILkkDU1oaBdCv7Bhf9yg9BR0VrE0tq6upaZOpa6uoDq6lrqAGdJNrDC4WXEEA5FuoO4sSFQHxYqK8BwGxcRjpGncmzsWMjb2JOpA/Q5V7J7S8GZsNFFfKj4mMSnd+zVXdteF8gHjahiIiLcC6gdkLrfkBWHLlZ1G/FjL3WHxPQwot1a543rOKpgm1FtdQdxH60r1zAytISCEX+HNdvO2g+NBOl3RHrVzILONRyI5Vz48ll1k3uE9xltrYTIBPF7psWtvHH4H5GjfRTHrIbK1nGqndryI4b9fEGhfR7E6PhZxZrHKCL3525nu7qCYoSYWcFbgXuGFyO7Nbhr8b8xWvjtPlp6dt2Yvj9mSkEazRseT5Nx79T6GtkrVjejm048Yi6gSIySW0vddCRz00vyPjWtRq0xv2xzkl6WlNLeolNOvVMxu9NkOh8KSkkOhrVKGTj901ZvVWTj901ZvQFXFQra40Pd+VDXHaP3aLYndQt/eP3azzisUOEj3+NWglJghp5mrGWlJ0LUIFdapctJajQMApaW1dagMR7URI8UEKEhZJWMlja6xxM9j3aX8hQPZOwMIYkYw3BYJu3MbcgeHGvQNv4DrYxYXZGzL5qyN/ddqznRnEG7Q5Wyhr37Ft/jc1hy726eGTVBNk7LfBbTWNTeOVSRa9shBIvyIZQPPvrZ7UW8bj+BvkalknjM/V5T1nVB81hbIHsFPHeb+VJjh2W+6flV43cZZybWOho/wDY4f8A3YHxNHKCdEP7HB90/wCNqNLW89MqWlFdS0yLXV1dQC11dXUBn+nKynCnqljZs6XEmqZb6mwIJ31n9mwuYBnVUbkt8o8L62/OtV0le0P8w+AJrNpimIChBa195HxH5Vyc97dfBOgzY2wIkcsEDOTdna5Ym5N+7ed3OthhsNcUCwjlLK+/nzrTYOUGs8NW9tMup0wHS/ooZZleGyvcXYaEd9RokkN4HQSFwwDADtEAkhkPC3DUWN9K321GVFMpF8ik2G8m2gHju868/wBvdNYY0kjwiF8QQQzZSBGWHPe5H2RoPK1O423xhY5SfswWwNo/R8WTGf2ayvk+4GOmvNOfGvcoJbgHmAfUV4l0e6NO0saEEAglieAGh89R+r17TCAAANwFq3+WGXpdQ0+9QIakvVM136TIu8HzX8RSjaFxYju0P4URNZHp50qw+Bjsyq8zg9XHoNL6u5+qt/U6DiRrUSD64gMCRyPzNTrilrw6PpvtCfMIWa5G6OJSq34DskjxJvTdkdOMdBJkxIZxxWRbPbiVe3zvU+cX+PJ7lLJcUPk3n7tR7ExqzRdahBVgLcweII4EVJJvP3fzpZFD8Fu8zVuquB3eZq1TnoqS1NIp9IaYR2rrU6vFPal0hmfGSYZZWEMYRDGpIVmyBmLW973rWNx2aWjeg9IenWDwysBIs0o0EUZzG/J2Gid99e40H2JKJoRjVnEKMQJYyyqA40YI7b9dw3kEV5ChBrTdFtqRJBicPOodGQyxA/7VdLDlmHH+HvovHjlNU8crj3HrG1dpYfDiKRmW0oZBIvaFk1AJW9x2m8Kb9NilQmKRXFj7rA8OIG6sN0m/smBuuV8tnUH6yx2uRztl791ZiJyl3DEEXNwbH1FF458Fvfde39EP7HD4P/1Go2Kz3QV74CA3ubPfx6xr1oRTk0VKKWkpRTItdXV1qA411LautQFfG4USIyHiN/I8DWBmw6xMyTRtIb2UZyFAAGlh3gm9vrV6Nas90qjC5HsNWyd5NiRYcdA3pWPLhubbcOeroAgwALrJlCkAgKpOUA2vf7R039550cgnCak2FZduksQJRCGddSoIJAvbtAbtazPSXbcsiEE5V5Dj4nlXHN7dd1RXpx03DqYMM3HtycBbgvM/lWV2MY7pGiZnLAsW4kHNdjx1sfQcTcdszDJJcEnMNVYfVPnvvqOG/uo3BgFifOGBYqVsQQAW0OoPHlv4g11YTTDLsdwmJzNEYhfVTpyJ1PgQx9b1tUNeYnDYrCZJWXPHa3WKCUH3vsnuNr+VHcN06ht2gQeXD13/AApb7GWO5NN1GamFBNg7Q61MwzEHcSLA94O4jhz0o0KuXbGzVXek23I8HhpMRJqFHZW9i7nRVB7zXzh9In2jjC0rXeRszHgqjcqjgoGgH461vvbxtFutw8F+ysbSkcCzEqPQIf6qznQyWN5w62v1eUjiLWvcVXLlqHx47b/o3hY4LIi7hcgFS1vtFb5rd9ql6fbNjfDGVVvIg6xCFJJy6kGw3EXGtWVSFI+sEY6zWxy3IuNSLC/Abt9F8Rs6LEQokmawUDey8O6165sHRl0xfQDaaxYn6OrdiaLrFB+2hB08VY38BW/k3n7teOdHNntDtqGAtm6mSVM3NOrYqfS1ewyHVvu1vPTDP/SXBbvM/Og/TvpOMBhusC5pHbJEvDNYks38IA9SBxoxgfd9fnXn/tPwfX4rCLwjz5hz6wqdB3dXb+buqvKYzdRMbldRlVk21jGaUSyLnA7IYrGB/Cl7CjWxtrbT2aynGh5cMxsxLZilyBmDHXTXs8edHtl4p42F1OQEA9kjf9lr6+lH9oypLFPAy3HVsGHflJsBbfuNY4ctvtvlxSDakHUag6g91fNvScscbiM3vfSJr/8ANb/88q+hdgQumGgST31hiVvvBAD8a+ctrT5sViHv708pHfeRtfjXTHMpQSa+BIq/A5DBl3gg+nGg+FO/xNEYm50zaPaWPWQoqsXCICxP+0cAsBffYAa1FBs+eZWEETyEWLBRewvr52vpvPCjnQvoVJiAJZgYoixO60kg3DKDuWw94+V99erYDBRwoI4kCINwHzJ3k95o2Ar2cSA4FV1DI8iup0IbOWsRw0Za1QqmjWN+e/v8aWbFW056DmTyHLxpbJcvS0yNbDv40+mR1dXXrqAWurr11AdQvbcNzC5UsschZgBc2MTx3A42z+l7XNFKZLIFBLGwAuTSs3Dl0+fOk8Rwm1rxnMkkilbEHPHKQpXxBzDXiooj0oQdU7LbKArFuYc2QLzv2j3Ad9Re1TbKy4xHjykwkWtqeyQ2pG83t4aW5k5sDY4EMcU37TqjEzR6G8vVLkiOmoTXyVb3vWNwlu22OdkUegvRBnUTYstHCdUQHK7jmx3otrWsbm/DS/qOyocJELQqqd4Bv5sbk+ZqrhMCzdqU3J+qNw7r0STBcrDyufU1rJpnbsReIMCrDMDoQdQfGvMOlfs+ETNicMLr7zJYEpxLC41XnxHfXpuFJ3NvGl+YqzTyxmUGOdxryfYe2iDlZbkaaEX7wAAAf1urUx7QjIvmt3G4NZrp5sYYWRZoxaKRrG25H3gdwOtqHwbTmyixPL3b7vKuK5Z4XVdfhhyTcQ+3uK8uHZQbrG+c20ALjJc/8z4c6ynRHYmIidMUEumoYcSp4jnuv5V9AvApzGQA3FrlRa3I6btTvqGHZcGUiJUUXv2AAL/y1057y6jlxumSwo67KUkKjmDofvUa2htOLBw9ZPMSLGyXBLEC9kFrk/AbzS4nYkKEyDs7ywGi6a37vCs7036E/SkMsFxMi3yEkq47N1Q65TZN24nlck48fHZbK3z5JZ0yPs4mfE7Vadt566VuNr9kLfkA4A8BXrXWhsxF7WtqCNxINAfZ70UOCgLyi00oGYXBKKDcKSNL3JJt3cqOk6N5/hW9mmG9rOAPZ9fmaE9LcNHlEx0cdhd2oNzbvtYmqm1uka4aLKpBlN8oO5dTqfyry3amLxQkWZpXmsxbK7MRqLMoB91Sulha16LjvHRY3V29DGOkYRRqBYm5ubA2O6/DnWrilLSFcuhUa2Oh1uL8dLa+NZLovhnkRJok62F9VuQJIzuKtzsbi4rXwY+HOY+sUSAhShNjcgEBb+9v4Vhx8dl7dHJyTXS1PfI2X3spy+NtPjXyyIrrya2lxx76+qa8d9qvRIwucZApMTm8qge5Ize9b7LE+R8RXVHK81xMSrIwQsVzEoWADFSbjMBpfnatd0CxOz0kz43MXBHVgpeEd7ZbknxFh8s4mCeZlRFYvwCgk99wPnXS4eSJssqFGHBhbzHMUfw9fL6NwG0oZlzQypIOasGt423VQ2xtdomUBdCGJY+72QWIuONhXgmGmdWLIxVhYhlJVteRGvCtP0f6VYuSeGGeYtEWKPcLciRSgzNa5ALA+VKw5dPbkgcE5iN53K3PnarKKBra58D8Lim7LnLwxOd7RoT4lRcet6tir8Yi2ojKLemlx+NqXrRzHqKlpaNEizjmPUfnTka4uKkqCM2zDkx+IDfNjQaWupueuz0gfasr7Q8Y8WHuhALHIGP1TkZ2YLudsqNYHcde8afNQTpbs3r4kBz2jlWXsC7DKGGZV+uRmvl1uLixNqV9HPbyfZvRKWwkykyE3AfV7tY5mJ0uMwa9rC4JuWAG92DsvqQI75iuZpH17Tub8ddwUc7BedS7CxzOCrBCRfNNGwKSG9zZScyakkjUXJGbQ0Yw6X1tpU4xdt9LuDjsNKuCqkbruv6a/KrCL3etXEJUtzp96jtbj5V2YUyUtv4FMRBJFILqw18tQfhXkOJwEkTNHkDBTYMcwJX6p0/htXs7kHThxqtiMKhYkqCdNfKss8PJrx5+Kyyk2sdQQR3jcQfIkVKDxqLPy51KtVEBXSGK8eUb3ZU9W3fOrkcqhur+tlvu3jdcHxqdkBIuL2Nx3Gx1oLtrGiKWJj9rKTyDaa91wD5UvW6r30KYo6DwPzFZLpTtf6NhpZdM1iqX+2xAHpv8q1mMOg8D8xXk/tRxwKRIpvmZm9LAf91F7qYwqytI2ZnbMTcsbNr86OYeVgAsuWxIyuPdvwDA+7fdWZgYg7vjatTgLMlmG/d+feKuAawhk+i4mOKUxhEOJCj3X6v3427iNdOK1VVSY4yw95AQOQBKW8smndah2Ex7xloye0YH15gqYpBbwYH+Y0dmZfo+Gy27JnibxBSRfg7VXwXy9B6L4/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+ga14NMkldTb116COrH+0d5lgDwTPCQ6ZihsStnUg/wAzx1rr0C6ZQZ8JKN/YY/0DrfnEPWlTeSnaWNO/H4jykYfI0w4rFHfjsT/zpP8Ayp2Cw0krhIkLsb2Ub9NTV/E9HsVGjSSQOqqLkm1t4HA99Z6UFl5+OMxJ/wCM/wCdOgw8zsFWfEMxNgOtb8TTsLC8jqkalmY2VRvJr0rY/RxcMgBs0rayPwA+yvd89/IA0aTo5siOBAobNIQM8pN2Y955fo60bSFlOtVxAL3q517cKcJOqnwp6oeJpkTsd9LisUqC7ED8aoj5WsO+q0URPveny+FqoHaWb/WKvLS59TUkWLsdZMwOnLw/XfS2ehG4FLlPOo45kO41YBFMgp5mCh94O+rWBxYcaHUVWwEoKWbgNb8udJhMGmbOCw7gRb5VjjvrS7oUY6fH0obtzACVO8m3qaJFRxO+q8jqGBZhYDTUbzx9Pma0vrtM99EmSyAXuQFF+J4Xrxb2vS2xEaDhGGA5Es35CvVOlqiXCyxoxLELZUYhyFdWIGU3sQCCOIvXzxtprSsugCnQcvHvvelub0eqgimv48aPbIx4v2juFhTdh9BsbiCCE6lDbty3W9/sx2zN6AHnR5OgSpIC2MUx6X/ZlXvxFszADvufCi54z5OY2+lGVFeZZAdAjoeHvZdfhVzaOJK4bDgG7iZ5GUHMwXqo49bczm9BV/FR4WFRmhVola7SdcQ+p1LAMCdTutUO3NnBcsuHUsNYzGmZzY2dZOJAKlQeFx30Y82N6Vlw5YzYLLirOTZrZQTvty0HPStPD0vOLw7YOWKRs6iINF+8A097MGBOmp8fGgKYbFm5GHk7hlt5a17ZhpYxDHErXyoiAdyqBVVmrbNhSGKOFR2Y1RB4KoA+VTRGPO5M4u1uzmHYIWxAB9aeY7nzoHi47Yhu8g+oH43rHm5Lx47kKDUMHUpcTvIACSWa50F+FfM2D2jeQys5BkJdzcG5YliWvxuTrX1AYQyaqWFrWBsNRrfWhf8AoiHhDGvgM3xIHyp8e/YjJey3Gg5lve6tYjdZGQgf/bIfI16Kj1nsbEsMmGKqAGlaI2AHvwyEf3lX0orhpCRXRCoiDS3quDS376CSs1VsYAUIO7S/3QRm+F6V5AKx/SPaGKYMsUMoBBGYgINRwLkUAU2X0Xgw754jIGsVJz8DbQ6dw9KK4mEPG8Tu2VkIax7WUjX1GnnQXZ+PxkrMSiImhUk6m4ubAd9xfdxongcO7MzS21TJob6XJ1t4/Cs9drDMJsLDYVxJEGzEZcxYm1yN19x09KOdYpUOw45bj50PxOEdCShvzU6gjl3+dXdlyLJGUAsRrbl60wmSaL7XqKlWaPgb0OxOGIO+kwa9rwpbGhOSYKuY7vmeVZyfGYlXLELKhNwtspUcgdx86g2vtbPKAD2B7vfzb8qt4LFgnI2/50WnD8NtXDObOOrbkwt8d1FFwiEXW3cdDQvF4MbmAK94qmmEli7UDG32Cbg+FLYaeI92tSgGhOztpZzqtm4g6a/q1E/pY5VUqaFHF31AA4aVjdkkhiCdxI399FMs4t7o59iR/SwFC8KCJmB35uRGp13HUVwf9G/HdaVssGoA0FBhtOa75Ha2Y2Ata19BYm261GIZLJfXQX3E+gGtABhVU/sy6qeDRztbwPVA+t6OKWz9T4/HfYnsvENI9pI1JsbMVjzX8V19KKPsqNmV2hjMi+7IVGcX+y1ieXKh2yZYozd31tp2JAP7wo5HjoyLg3HcD866+PHU/YcmW+sUf0Ed3kBf43pBsuLflB8dR423CntjhwHrTTibjeB3W/GtemXaLFCGJC7AADkpJ8FVQSx7gL1nZNtmQHJBNGL2BMEhc94AQqPO9H5WYnevrb8KSzEaso14cqRsws2o/ZYhr7yY59PAGO3yopCJRrFAxJFh1jCMDdv0Lc+HmKKr98+X+dSNOOFT0EGGw8xH7Rh4Ico9dT8RUOO2fI0wdcgXKoNyb3BPIciKtHE0xsXrUZ445TVAhFoLG1MJFVMVirAGhcm1aqZSQSLHSvTD9YBcxSwy6cklXMfJCx8L05XRdbsw36Bm0O4gIp01odj8c7QS9WCXyNlG+5tusdDWK6PNixJ1QwjzMTftOyogsBqW0A058KvDKFY9Nnx8Mf7yWJBY3zyqDwtvO7f8KZHt7Dn3GMnfFFLKP6kQj41S2X0dSIKxjjR7fu41SwPLrRGrEelFYmPWAXOlr61e06SxzZlzFXUcMwysfAXJHnY1XMQJBcEgcCQR56a1bxgYG+8VX6w1NqpEsKDMGGg4im4mAr2k8xUrCwro37NjSDoCJB3jf+dU5sMY3Ei+Y5ipMmRrqadjNpJGueVgijifkBvPlQa3iori9YzpPtbqx1SbyRnPIfY8+PpzqHaXtIQt1cCkC4BkbfbMAcq8NCdT6VlcbKbsh3o537yD2lPxI/lpbl9Hqz2LLJdzRmCLrYxbRlrNYeTVSOI+IovsvHhHsdAd/wCvSigb2dtax6ufwDfnRKWAr2k1U/rSqmL2esguPI1Bg8VJhzlYZk+VSF5dWDWFwd/HwNFRN/D8qqKiSDPGR4VejOg0HrVQqFGGTmvxoFLsKU4h5etUBipsFJ3KAePdWt6s8qhGGa+6s8+OZTVG1eDC2ABYn4fC5qdIanEJpuAxKOWC/VtfS2+/5U8OPHHqDZUhtTJUq9lFNMY5VpothmSk6uinVryFKFHIelGhsMWGpBhjyNEa6jQ2oiC1IYRVyQC2unfQ+bEqDYHMe78TSuoclp7xqASdw1NLGiHUWNVZ8XoRYG+hG/4CquzkCrbKR+vWs7yTfTScfXYtLEpGoFVzho/sr6Vyg1Vwc2frBxWQr5WBHz+FVLu6TcdRYjgjOgX0q5ho1Tsgb9fOoYFtU7SqPe0txq9RG6XEtlBbjawqGDDWS9+0dSamez25A38afMLimFRMSw76cJgTqKbkNL1dIHO16gnkC72t8/SpShPG3hTThBypW0wfF7UsCE0PMi/wrJY7ZhkYvNPJKdffyhQO5QAFHgK37bNU8KE7bwqKrXsFUZnPO2oX8T5VlZkuZR4jtwjDvmQkk3ChjcW5kC1Hv9MLOiTjRioWVeTDU/HUHkawu39omad3Hu3IQfwg6U3Y+LKva+j9k/8Ab8fma1k6RbuvT8DiAGAPDX01qZM7NmIsDWb2FOXdVJ3XF+6xt+VauK+4lreJHypgb2TjcRFpo6jgTr4Vr8M6TLe3iDvFY+CPQandzons4lGOU8AeFt4/XnU7MVfZrRnNEbd3A1Mu0hbVSDxq4s+gPdUTCMm5qtfRLhNNqVhTKpLqEbLXLOw5qfgR/nRih2W06W45gf6SfwqbDgleuvTUFK+gvVE7NXXqg207G2T+9/lVlXc8V/pP/lSNNrVXHiQoer97hrp4Gn5m+0fRfyrvM+p/Ci9iXVBcXFiSM3UFjvtnTU2+9aqkuJVffUpprmte/Ic/K9aQoOQ9KW1Y3jlbTlv0zMO24ibBj4ZW+dqsYXaMTNYEaHdqPnR+1KBS/F/R+X+B8uOQDifBWPyFBNnYxlxMhEUpSRbk9U9gy7uHEFvhWttSBarwu97Rc5rWgObHzE9jDyW5kKCe4XOnpUMgxLG/Uk637ciru3e6G3Vo8tdlrTVRsFw8GKFh+yQcu0x9bj5UQhjf6xv4X/GrgFOtRINoAlL1dS2rrUyMEdOyU61dQEcmgryf2z9IhHCMKh7cvv23rHfUn7xFv6uVenYqY2Y8t1fLO3tqvicTJNJvdiLcFUaKo8B8bnjSMNY319aSNsrBuRB9DepYYbuq82A9TatiNjwD/Vr5i/HvpguxLLKSWA0IFza5uN19+6tMmJI31i8ULM1uBPzrSkFRod/A6geFSpqMNjRlFza2mpo1spyXZjuKgDxzKePhWKwgsAbknmd9bfZLXRSe78KkD5fSq5kp0p0qmXN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5" name="圖片 24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8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atic.juksy.com/files/articles/51105/56a3847ec075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10" y="-81214"/>
            <a:ext cx="9183600" cy="5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474092"/>
            <a:ext cx="6036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讀這個學群一定要個性活潑好動，或體育表現特別優異嗎？我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只是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對體育賽事有興趣可以嗎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競技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系、體育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系：強調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體育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專長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6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休閒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運動管理系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、運動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藝術系、運動健康科學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系：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有興趣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熱情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觀光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系、休閒系、遊憩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系：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個性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外向、喜愛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戶外活動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4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letourbillondelavieblog.files.wordpress.com/2015/05/tour_guide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48" b="6946"/>
          <a:stretch/>
        </p:blipFill>
        <p:spPr bwMode="auto">
          <a:xfrm>
            <a:off x="317218" y="610288"/>
            <a:ext cx="8575262" cy="51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16948"/>
            <a:ext cx="5996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遊憩與觀光休閒相關科系，聽起來好像很好玩，它是常常在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吃喝玩樂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其實扮演「看人家玩的人」，可能是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教導者或伴隨者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，他提升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社會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的休閒生活，提供觀光品質及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服務。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37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wimg.edgesuite.net/images/ReNews/20141113/640_8d7bac179bfe377a8d45d278d83288f3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3695"/>
          <a:stretch/>
        </p:blipFill>
        <p:spPr bwMode="auto">
          <a:xfrm>
            <a:off x="1115616" y="877132"/>
            <a:ext cx="6344307" cy="48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16948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學體育的人很多高中後就成為職業選手，念大學真的有其必要嗎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想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當體育教練或老師，還需要學習正確體能訓練方式、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運動傷害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防護、球隊管理運動法規等。沒念大學轉職業選手，在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未來若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受傷或體力無法負荷，想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轉型時會受到限制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-103450" y="4"/>
            <a:ext cx="960221" cy="5718171"/>
            <a:chOff x="-103450" y="4"/>
            <a:chExt cx="960221" cy="5718171"/>
          </a:xfrm>
        </p:grpSpPr>
        <p:grpSp>
          <p:nvGrpSpPr>
            <p:cNvPr id="28" name="群組 27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遊憩與運動學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26" t="23373" r="-1422" b="59699"/>
            <a:stretch/>
          </p:blipFill>
          <p:spPr>
            <a:xfrm>
              <a:off x="-103450" y="7937"/>
              <a:ext cx="787586" cy="665018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81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527" y="1179440"/>
            <a:ext cx="8432980" cy="3815534"/>
            <a:chOff x="323527" y="1179440"/>
            <a:chExt cx="8432980" cy="3815534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7231"/>
            <a:stretch/>
          </p:blipFill>
          <p:spPr bwMode="auto">
            <a:xfrm>
              <a:off x="323527" y="1204992"/>
              <a:ext cx="8432979" cy="378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60431" y="1179440"/>
              <a:ext cx="296076" cy="334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502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46" b="23"/>
          <a:stretch/>
        </p:blipFill>
        <p:spPr bwMode="auto">
          <a:xfrm>
            <a:off x="323527" y="1058887"/>
            <a:ext cx="8432979" cy="21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http://physio.sjs.org.hk/wp-content/uploads/2014/04/DSC028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21" b="37775"/>
          <a:stretch/>
        </p:blipFill>
        <p:spPr bwMode="auto">
          <a:xfrm>
            <a:off x="323528" y="3342807"/>
            <a:ext cx="8432979" cy="197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092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956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5928830</TotalTime>
  <Words>1265</Words>
  <Application>Microsoft Office PowerPoint</Application>
  <PresentationFormat>自訂</PresentationFormat>
  <Paragraphs>102</Paragraphs>
  <Slides>19</Slides>
  <Notes>16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1815</cp:revision>
  <dcterms:created xsi:type="dcterms:W3CDTF">2013-01-22T00:21:24Z</dcterms:created>
  <dcterms:modified xsi:type="dcterms:W3CDTF">2016-07-14T09:32:42Z</dcterms:modified>
</cp:coreProperties>
</file>