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813" r:id="rId2"/>
    <p:sldId id="814" r:id="rId3"/>
    <p:sldId id="783" r:id="rId4"/>
    <p:sldId id="815" r:id="rId5"/>
    <p:sldId id="816" r:id="rId6"/>
    <p:sldId id="817" r:id="rId7"/>
    <p:sldId id="818" r:id="rId8"/>
    <p:sldId id="806" r:id="rId9"/>
    <p:sldId id="810" r:id="rId10"/>
    <p:sldId id="807" r:id="rId11"/>
    <p:sldId id="808" r:id="rId12"/>
    <p:sldId id="819" r:id="rId13"/>
    <p:sldId id="820" r:id="rId14"/>
    <p:sldId id="821" r:id="rId15"/>
    <p:sldId id="822" r:id="rId16"/>
    <p:sldId id="809" r:id="rId17"/>
    <p:sldId id="811" r:id="rId18"/>
    <p:sldId id="823" r:id="rId19"/>
    <p:sldId id="812" r:id="rId20"/>
  </p:sldIdLst>
  <p:sldSz cx="9144000" cy="5718175"/>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預設章節" id="{8A1517B4-0698-4B69-99A1-9E85DA15F2C9}">
          <p14:sldIdLst>
            <p14:sldId id="813"/>
            <p14:sldId id="814"/>
            <p14:sldId id="783"/>
            <p14:sldId id="815"/>
            <p14:sldId id="816"/>
            <p14:sldId id="817"/>
            <p14:sldId id="818"/>
            <p14:sldId id="806"/>
            <p14:sldId id="810"/>
            <p14:sldId id="807"/>
            <p14:sldId id="808"/>
            <p14:sldId id="819"/>
            <p14:sldId id="820"/>
            <p14:sldId id="821"/>
            <p14:sldId id="822"/>
            <p14:sldId id="809"/>
            <p14:sldId id="811"/>
            <p14:sldId id="823"/>
            <p14:sldId id="8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E5FF"/>
    <a:srgbClr val="CC0066"/>
    <a:srgbClr val="FFCCFF"/>
    <a:srgbClr val="8368A4"/>
    <a:srgbClr val="632B8D"/>
    <a:srgbClr val="FF9900"/>
    <a:srgbClr val="1BB3AF"/>
    <a:srgbClr val="76C0D4"/>
    <a:srgbClr val="92D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703" autoAdjust="0"/>
    <p:restoredTop sz="91299" autoAdjust="0"/>
  </p:normalViewPr>
  <p:slideViewPr>
    <p:cSldViewPr>
      <p:cViewPr>
        <p:scale>
          <a:sx n="59" d="100"/>
          <a:sy n="59" d="100"/>
        </p:scale>
        <p:origin x="-3312" y="-1284"/>
      </p:cViewPr>
      <p:guideLst>
        <p:guide orient="horz" pos="1801"/>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17.財經學群-財金系(02'33).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0210"/>
  <ax:ocxPr ax:name="_cy" ax:value="11007"/>
</ax:ocx>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607E0-C03C-4212-8820-ACB9B004823A}" type="datetimeFigureOut">
              <a:rPr lang="zh-TW" altLang="en-US" smtClean="0"/>
              <a:pPr/>
              <a:t>2016/7/14</a:t>
            </a:fld>
            <a:endParaRPr lang="zh-TW" altLang="en-US"/>
          </a:p>
        </p:txBody>
      </p:sp>
      <p:sp>
        <p:nvSpPr>
          <p:cNvPr id="4" name="投影片圖像版面配置區 3"/>
          <p:cNvSpPr>
            <a:spLocks noGrp="1" noRot="1" noChangeAspect="1"/>
          </p:cNvSpPr>
          <p:nvPr>
            <p:ph type="sldImg" idx="2"/>
          </p:nvPr>
        </p:nvSpPr>
        <p:spPr>
          <a:xfrm>
            <a:off x="687388" y="685800"/>
            <a:ext cx="54832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8A005-F00B-44D6-9EFB-4795EF86D80B}" type="slidenum">
              <a:rPr lang="zh-TW" altLang="en-US" smtClean="0"/>
              <a:pPr/>
              <a:t>‹#›</a:t>
            </a:fld>
            <a:endParaRPr lang="zh-TW" altLang="en-US"/>
          </a:p>
        </p:txBody>
      </p:sp>
    </p:spTree>
    <p:extLst>
      <p:ext uri="{BB962C8B-B14F-4D97-AF65-F5344CB8AC3E}">
        <p14:creationId xmlns:p14="http://schemas.microsoft.com/office/powerpoint/2010/main" xmlns="" val="322665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r>
              <a:rPr lang="zh-TW" altLang="en-US" sz="1200" b="0" i="0" u="none" strike="noStrike" kern="1200" baseline="0" dirty="0" smtClean="0">
                <a:solidFill>
                  <a:schemeClr val="tx1"/>
                </a:solidFill>
                <a:latin typeface="+mn-lt"/>
                <a:ea typeface="+mn-ea"/>
                <a:cs typeface="+mn-cs"/>
              </a:rPr>
              <a:t>主要有會計、財務金融、經濟、國際貿易、保險、財稅等學類</a:t>
            </a:r>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經濟系是研究人類經濟行為的社會科學，所學強調經濟理論及分析能力，所受的邏輯思考和分析訓練，在哪個產業都派得上用場。</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12</a:t>
            </a:fld>
            <a:endParaRPr lang="zh-TW" altLang="en-US"/>
          </a:p>
        </p:txBody>
      </p:sp>
    </p:spTree>
    <p:extLst>
      <p:ext uri="{BB962C8B-B14F-4D97-AF65-F5344CB8AC3E}">
        <p14:creationId xmlns:p14="http://schemas.microsoft.com/office/powerpoint/2010/main" xmlns="" val="6387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財經系所學較偏重投資及財務管理，就業以銀行、證券、期貨、投信投顧等金融業及企業財務部門、外資機構為主。</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13</a:t>
            </a:fld>
            <a:endParaRPr lang="zh-TW" altLang="en-US"/>
          </a:p>
        </p:txBody>
      </p:sp>
    </p:spTree>
    <p:extLst>
      <p:ext uri="{BB962C8B-B14F-4D97-AF65-F5344CB8AC3E}">
        <p14:creationId xmlns:p14="http://schemas.microsoft.com/office/powerpoint/2010/main" xmlns="" val="170900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會計系的課業壓力與考試十分繁重，加上所學又很扎實，「所學即所用」，產學之間毫無落差，因此畢業後的出路十分穩定，幾乎沒有失業的煩惱。</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14</a:t>
            </a:fld>
            <a:endParaRPr lang="zh-TW" altLang="en-US"/>
          </a:p>
        </p:txBody>
      </p:sp>
    </p:spTree>
    <p:extLst>
      <p:ext uri="{BB962C8B-B14F-4D97-AF65-F5344CB8AC3E}">
        <p14:creationId xmlns:p14="http://schemas.microsoft.com/office/powerpoint/2010/main" xmlns="" val="170900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隨著企業國際化，傳統國貿系紛紛更名並調整教學；國貿／國企人出路不僅限於貿易實務，已擴及國際企業的財務與管理人才。</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15</a:t>
            </a:fld>
            <a:endParaRPr lang="zh-TW" altLang="en-US"/>
          </a:p>
        </p:txBody>
      </p:sp>
    </p:spTree>
    <p:extLst>
      <p:ext uri="{BB962C8B-B14F-4D97-AF65-F5344CB8AC3E}">
        <p14:creationId xmlns:p14="http://schemas.microsoft.com/office/powerpoint/2010/main" xmlns="" val="170900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16</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17</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由於金融產業發展成熟，財經學群畢業後起薪和就業率都很不錯，長年以來皆是就業市場的熱門科系。</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不過，自從</a:t>
            </a:r>
            <a:r>
              <a:rPr lang="en-US" altLang="zh-TW" sz="1200" b="0" i="0" u="none" strike="noStrike" kern="1200" baseline="0" dirty="0" smtClean="0">
                <a:solidFill>
                  <a:schemeClr val="tx1"/>
                </a:solidFill>
                <a:latin typeface="+mn-lt"/>
                <a:ea typeface="+mn-ea"/>
                <a:cs typeface="+mn-cs"/>
              </a:rPr>
              <a:t>2008</a:t>
            </a:r>
            <a:r>
              <a:rPr lang="zh-TW" altLang="en-US" sz="1200" b="0" i="0" u="none" strike="noStrike" kern="1200" baseline="0" dirty="0" smtClean="0">
                <a:solidFill>
                  <a:schemeClr val="tx1"/>
                </a:solidFill>
                <a:latin typeface="+mn-lt"/>
                <a:ea typeface="+mn-ea"/>
                <a:cs typeface="+mn-cs"/>
              </a:rPr>
              <a:t>年金融海嘯爆發後，重挫全球金融市場，財經學群新生人數便開始逐年下滑，再加上觀光休閒與設計相關科系紛紛成立，也排擠到原先選填財經學群的新生。</a:t>
            </a:r>
            <a:endParaRPr lang="en-US" altLang="zh-TW" sz="1200" b="0" i="0" u="none" strike="noStrike" kern="1200" baseline="0" dirty="0" smtClean="0">
              <a:solidFill>
                <a:schemeClr val="tx1"/>
              </a:solidFill>
              <a:latin typeface="+mn-lt"/>
              <a:ea typeface="+mn-ea"/>
              <a:cs typeface="+mn-cs"/>
            </a:endParaRPr>
          </a:p>
          <a:p>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儘管如此，財經學群的實務教學仍備受肯定，且正因金融海嘯的發生，也讓產業及學界去商討如何改善體質，增加創新的能力。經過幾年的調整期，金融體制漸漸改善，景氣復甦，加上政府對金融市場法規鬆綁，為金融巿場上注入一股新的契機。</a:t>
            </a:r>
            <a:endParaRPr lang="en-US" altLang="zh-TW" sz="1200" b="0" i="0" u="none" strike="noStrike" kern="1200" baseline="0" dirty="0" smtClean="0">
              <a:solidFill>
                <a:schemeClr val="tx1"/>
              </a:solidFill>
              <a:latin typeface="+mn-lt"/>
              <a:ea typeface="+mn-ea"/>
              <a:cs typeface="+mn-cs"/>
            </a:endParaRPr>
          </a:p>
          <a:p>
            <a:endParaRPr lang="zh-TW" altLang="en-US"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後金融海嘯時代，學校教學愈來愈實務化，也加強學生未來在企業的就業能力。不過，學生們仍是要多吸收跨領域的知識及加強外語能力，才能在全球化且愈來愈多變的世界中，站穩腳步持續向前邁進。</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4</a:t>
            </a:fld>
            <a:endParaRPr lang="zh-TW" altLang="en-US"/>
          </a:p>
        </p:txBody>
      </p:sp>
    </p:spTree>
    <p:extLst>
      <p:ext uri="{BB962C8B-B14F-4D97-AF65-F5344CB8AC3E}">
        <p14:creationId xmlns:p14="http://schemas.microsoft.com/office/powerpoint/2010/main" xmlns="" val="201270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smtClean="0">
              <a:latin typeface="SimHei" panose="02010609060101010101" pitchFamily="49" charset="-122"/>
              <a:ea typeface="SimHei" panose="02010609060101010101" pitchFamily="49" charset="-122"/>
            </a:endParaRPr>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5</a:t>
            </a:fld>
            <a:endParaRPr lang="zh-TW" altLang="en-US"/>
          </a:p>
        </p:txBody>
      </p:sp>
    </p:spTree>
    <p:extLst>
      <p:ext uri="{BB962C8B-B14F-4D97-AF65-F5344CB8AC3E}">
        <p14:creationId xmlns:p14="http://schemas.microsoft.com/office/powerpoint/2010/main" xmlns="" val="103917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財經證照眾多，考到初階的證照並不難，但鼓勵你去考有價值和差異化的高階證照。大學課程會比較著重學術基礎，較不會為了考證照而與正式課程直接做連結。</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6</a:t>
            </a:fld>
            <a:endParaRPr lang="zh-TW" altLang="en-US"/>
          </a:p>
        </p:txBody>
      </p:sp>
    </p:spTree>
    <p:extLst>
      <p:ext uri="{BB962C8B-B14F-4D97-AF65-F5344CB8AC3E}">
        <p14:creationId xmlns:p14="http://schemas.microsoft.com/office/powerpoint/2010/main" xmlns="" val="39840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7</a:t>
            </a:fld>
            <a:endParaRPr lang="zh-TW" altLang="en-US"/>
          </a:p>
        </p:txBody>
      </p:sp>
    </p:spTree>
    <p:extLst>
      <p:ext uri="{BB962C8B-B14F-4D97-AF65-F5344CB8AC3E}">
        <p14:creationId xmlns:p14="http://schemas.microsoft.com/office/powerpoint/2010/main" xmlns="" val="289638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8</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10</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6341"/>
            <a:ext cx="7772400" cy="122570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40299"/>
            <a:ext cx="6400800" cy="146131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993"/>
            <a:ext cx="2057400" cy="487898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993"/>
            <a:ext cx="6019800" cy="487898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4457"/>
            <a:ext cx="7772400" cy="1135693"/>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3607"/>
            <a:ext cx="7772400" cy="12508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334241"/>
            <a:ext cx="4038600" cy="37737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34241"/>
            <a:ext cx="4038600" cy="37737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972"/>
            <a:ext cx="4040188" cy="5334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3403"/>
            <a:ext cx="4040188" cy="3294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279972"/>
            <a:ext cx="4041775" cy="5334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813403"/>
            <a:ext cx="4041775" cy="3294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27668"/>
            <a:ext cx="3008313" cy="968913"/>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668"/>
            <a:ext cx="5111750" cy="4880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196581"/>
            <a:ext cx="3008313" cy="39113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2723"/>
            <a:ext cx="5486400" cy="47254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0930"/>
            <a:ext cx="5486400" cy="3430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5267"/>
            <a:ext cx="5486400" cy="671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2016/7/14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992"/>
            <a:ext cx="8229600" cy="953029"/>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334241"/>
            <a:ext cx="8229600" cy="377373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5299901"/>
            <a:ext cx="2133600" cy="304440"/>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2016/7/14</a:t>
            </a:fld>
            <a:endParaRPr lang="zh-TW" altLang="en-US"/>
          </a:p>
        </p:txBody>
      </p:sp>
      <p:sp>
        <p:nvSpPr>
          <p:cNvPr id="5" name="頁尾版面配置區 4"/>
          <p:cNvSpPr>
            <a:spLocks noGrp="1"/>
          </p:cNvSpPr>
          <p:nvPr>
            <p:ph type="ftr" sz="quarter" idx="3"/>
          </p:nvPr>
        </p:nvSpPr>
        <p:spPr>
          <a:xfrm>
            <a:off x="3124200" y="5299901"/>
            <a:ext cx="2895600" cy="3044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9901"/>
            <a:ext cx="2133600" cy="304440"/>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10.xml"/><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ioh.tw/talks/%e6%b8%85%e5%a4%a7%e8%a8%88%e8%b2%a1%e7%b3%bb-%e7%8e%8b%e5%ba%ad%e8%90%b1-ting-hsuan-wang-tw-study-nthu-bde/"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10.xml"/><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ioh.tw/talks/%e6%88%90%e5%a4%a7%e7%b6%93%e6%bf%9f%e7%b3%bb-%e9%99%b3%e5%86%a0%e7%b6%ad-harvey-chen-tw-study-ncku-bde/" TargetMode="External"/><Relationship Id="rId5" Type="http://schemas.openxmlformats.org/officeDocument/2006/relationships/image" Target="../media/image10.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Layout" Target="../slideLayouts/slideLayout7.xml"/><Relationship Id="rId7" Type="http://schemas.openxmlformats.org/officeDocument/2006/relationships/image" Target="../media/image3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17.&#36001;&#32147;&#23416;&#32676;-&#36001;&#37329;&#31995;(02'33).wmv" TargetMode="External"/><Relationship Id="rId5" Type="http://schemas.openxmlformats.org/officeDocument/2006/relationships/image" Target="../media/image35.jpeg"/><Relationship Id="rId4" Type="http://schemas.openxmlformats.org/officeDocument/2006/relationships/notesSlide" Target="../notesSlides/notesSlide16.xm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onder4.co/wp-content/uploads/2015/05/stock-market-3-e143642166184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3" y="1"/>
            <a:ext cx="9185275" cy="573940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群組 12"/>
          <p:cNvGrpSpPr/>
          <p:nvPr/>
        </p:nvGrpSpPr>
        <p:grpSpPr>
          <a:xfrm>
            <a:off x="-10633" y="3795191"/>
            <a:ext cx="9165266" cy="1944216"/>
            <a:chOff x="0" y="3291135"/>
            <a:chExt cx="9144000" cy="1944216"/>
          </a:xfrm>
        </p:grpSpPr>
        <p:sp>
          <p:nvSpPr>
            <p:cNvPr id="14" name="矩形 13"/>
            <p:cNvSpPr/>
            <p:nvPr/>
          </p:nvSpPr>
          <p:spPr>
            <a:xfrm>
              <a:off x="0" y="3291135"/>
              <a:ext cx="9144000" cy="1944216"/>
            </a:xfrm>
            <a:prstGeom prst="rect">
              <a:avLst/>
            </a:prstGeom>
            <a:solidFill>
              <a:srgbClr val="FF99C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0" y="4464276"/>
              <a:ext cx="9144000" cy="771075"/>
            </a:xfrm>
            <a:prstGeom prst="rect">
              <a:avLst/>
            </a:prstGeom>
            <a:solidFill>
              <a:srgbClr val="FF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74" name="Text Box 2"/>
          <p:cNvSpPr txBox="1">
            <a:spLocks noChangeArrowheads="1"/>
          </p:cNvSpPr>
          <p:nvPr/>
        </p:nvSpPr>
        <p:spPr bwMode="auto">
          <a:xfrm>
            <a:off x="323528" y="3867199"/>
            <a:ext cx="7704856"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66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66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sp>
        <p:nvSpPr>
          <p:cNvPr id="7" name="Text Box 2"/>
          <p:cNvSpPr txBox="1">
            <a:spLocks noChangeArrowheads="1"/>
          </p:cNvSpPr>
          <p:nvPr/>
        </p:nvSpPr>
        <p:spPr bwMode="auto">
          <a:xfrm>
            <a:off x="395536" y="4969966"/>
            <a:ext cx="874846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200" b="1" dirty="0">
                <a:solidFill>
                  <a:schemeClr val="bg1"/>
                </a:solidFill>
                <a:latin typeface="SimHei" pitchFamily="2" charset="-122"/>
                <a:ea typeface="SimHei" pitchFamily="2" charset="-122"/>
              </a:rPr>
              <a:t>具備數字敏銳度、數學能力、外語能力（偏一類組</a:t>
            </a:r>
            <a:r>
              <a:rPr lang="zh-TW" altLang="en-US" sz="2200" b="1" dirty="0" smtClean="0">
                <a:solidFill>
                  <a:schemeClr val="bg1"/>
                </a:solidFill>
                <a:latin typeface="SimHei" pitchFamily="2" charset="-122"/>
                <a:ea typeface="SimHei" pitchFamily="2" charset="-122"/>
              </a:rPr>
              <a:t>）</a:t>
            </a:r>
            <a:endParaRPr lang="zh-TW" altLang="en-US" sz="2200" b="1" dirty="0">
              <a:solidFill>
                <a:schemeClr val="bg1"/>
              </a:solidFill>
              <a:latin typeface="SimHei" panose="02010609060101010101" pitchFamily="49" charset="-122"/>
              <a:ea typeface="SimHei" panose="02010609060101010101" pitchFamily="49" charset="-122"/>
            </a:endParaRPr>
          </a:p>
        </p:txBody>
      </p:sp>
      <p:sp>
        <p:nvSpPr>
          <p:cNvPr id="2" name="AutoShape 8" descr="http://img05.tooopen.com/images/20140925/sy_7180071526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10" descr="http://img05.tooopen.com/images/20140925/sy_7180071526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12" descr="http://img05.tooopen.com/images/20140925/sy_7180071526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 name="圖片 7"/>
          <p:cNvPicPr>
            <a:picLocks noChangeAspect="1"/>
          </p:cNvPicPr>
          <p:nvPr/>
        </p:nvPicPr>
        <p:blipFill rotWithShape="1">
          <a:blip r:embed="rId3" cstate="print">
            <a:extLst>
              <a:ext uri="{28A0092B-C50C-407E-A947-70E740481C1C}">
                <a14:useLocalDpi xmlns:a14="http://schemas.microsoft.com/office/drawing/2010/main" xmlns="" val="0"/>
              </a:ext>
            </a:extLst>
          </a:blip>
          <a:srcRect l="73061" t="505" r="1533" b="86086"/>
          <a:stretch/>
        </p:blipFill>
        <p:spPr>
          <a:xfrm>
            <a:off x="155575" y="2499047"/>
            <a:ext cx="2062715" cy="1531088"/>
          </a:xfrm>
          <a:prstGeom prst="rect">
            <a:avLst/>
          </a:prstGeom>
        </p:spPr>
      </p:pic>
    </p:spTree>
    <p:extLst>
      <p:ext uri="{BB962C8B-B14F-4D97-AF65-F5344CB8AC3E}">
        <p14:creationId xmlns:p14="http://schemas.microsoft.com/office/powerpoint/2010/main" xmlns="" val="82634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764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795" y="2229136"/>
            <a:ext cx="8460432" cy="2873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4"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三 </a:t>
              </a:r>
              <a:r>
                <a:rPr lang="zh-TW" altLang="en-US" sz="2800" b="1" dirty="0" smtClean="0">
                  <a:solidFill>
                    <a:schemeClr val="bg1"/>
                  </a:solidFill>
                  <a:latin typeface="SimHei" pitchFamily="2" charset="-122"/>
                  <a:ea typeface="SimHei" pitchFamily="2" charset="-122"/>
                </a:rPr>
                <a:t>學</a:t>
              </a:r>
              <a:r>
                <a:rPr lang="zh-TW" altLang="en-US" sz="2800" b="1" dirty="0">
                  <a:solidFill>
                    <a:schemeClr val="bg1"/>
                  </a:solidFill>
                  <a:latin typeface="SimHei" pitchFamily="2" charset="-122"/>
                  <a:ea typeface="SimHei" pitchFamily="2" charset="-122"/>
                </a:rPr>
                <a:t>群新生</a:t>
              </a:r>
              <a:r>
                <a:rPr lang="zh-TW" altLang="en-US" sz="2800" b="1" dirty="0" smtClean="0">
                  <a:solidFill>
                    <a:schemeClr val="bg1"/>
                  </a:solidFill>
                  <a:latin typeface="SimHei" pitchFamily="2" charset="-122"/>
                  <a:ea typeface="SimHei" pitchFamily="2" charset="-122"/>
                </a:rPr>
                <a:t>人數</a:t>
              </a:r>
              <a:endParaRPr lang="zh-TW" altLang="en-US" sz="2000" b="1" dirty="0">
                <a:solidFill>
                  <a:schemeClr val="bg1"/>
                </a:solidFill>
                <a:latin typeface="SimHei" pitchFamily="2" charset="-122"/>
                <a:ea typeface="SimHei" pitchFamily="2" charset="-122"/>
              </a:endParaRPr>
            </a:p>
          </p:txBody>
        </p:sp>
      </p:grpSp>
      <p:sp>
        <p:nvSpPr>
          <p:cNvPr id="3" name="矩形 2"/>
          <p:cNvSpPr/>
          <p:nvPr/>
        </p:nvSpPr>
        <p:spPr>
          <a:xfrm>
            <a:off x="395538" y="1202903"/>
            <a:ext cx="3744414" cy="830997"/>
          </a:xfrm>
          <a:prstGeom prst="rect">
            <a:avLst/>
          </a:prstGeom>
        </p:spPr>
        <p:txBody>
          <a:bodyPr wrap="square">
            <a:spAutoFit/>
          </a:bodyPr>
          <a:lstStyle/>
          <a:p>
            <a:r>
              <a:rPr lang="en-US" altLang="zh-TW" sz="2400" b="1" dirty="0">
                <a:latin typeface="SimHei" pitchFamily="49" charset="-122"/>
                <a:ea typeface="SimHei" pitchFamily="49" charset="-122"/>
              </a:rPr>
              <a:t>※ </a:t>
            </a:r>
            <a:r>
              <a:rPr lang="zh-TW" altLang="en-US" sz="2400" b="1" dirty="0">
                <a:latin typeface="SimHei" pitchFamily="49" charset="-122"/>
                <a:ea typeface="SimHei" pitchFamily="49" charset="-122"/>
              </a:rPr>
              <a:t>新生人數自民國</a:t>
            </a:r>
            <a:r>
              <a:rPr lang="en-US" altLang="zh-TW" sz="2400" b="1" dirty="0">
                <a:latin typeface="SimHei" pitchFamily="49" charset="-122"/>
                <a:ea typeface="SimHei" pitchFamily="49" charset="-122"/>
              </a:rPr>
              <a:t>102</a:t>
            </a:r>
            <a:r>
              <a:rPr lang="zh-TW" altLang="en-US" sz="2400" b="1" dirty="0">
                <a:latin typeface="SimHei" pitchFamily="49" charset="-122"/>
                <a:ea typeface="SimHei" pitchFamily="49" charset="-122"/>
              </a:rPr>
              <a:t>年</a:t>
            </a:r>
          </a:p>
          <a:p>
            <a:r>
              <a:rPr lang="zh-TW" altLang="en-US" sz="2400" b="1" dirty="0" smtClean="0">
                <a:latin typeface="SimHei" pitchFamily="49" charset="-122"/>
                <a:ea typeface="SimHei" pitchFamily="49" charset="-122"/>
              </a:rPr>
              <a:t>   後</a:t>
            </a:r>
            <a:r>
              <a:rPr lang="zh-TW" altLang="en-US" sz="2400" b="1" dirty="0">
                <a:latin typeface="SimHei" pitchFamily="49" charset="-122"/>
                <a:ea typeface="SimHei" pitchFamily="49" charset="-122"/>
              </a:rPr>
              <a:t>小幅上升。</a:t>
            </a:r>
          </a:p>
        </p:txBody>
      </p:sp>
      <p:pic>
        <p:nvPicPr>
          <p:cNvPr id="4098" name="Picture 2" descr="H:\105高中生涯規劃\圖6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4616" y="626839"/>
            <a:ext cx="4445836" cy="18001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群組 10"/>
          <p:cNvGrpSpPr/>
          <p:nvPr/>
        </p:nvGrpSpPr>
        <p:grpSpPr>
          <a:xfrm>
            <a:off x="8323928" y="4896503"/>
            <a:ext cx="891542" cy="891542"/>
            <a:chOff x="8323928" y="4896503"/>
            <a:chExt cx="891542" cy="891542"/>
          </a:xfrm>
        </p:grpSpPr>
        <p:pic>
          <p:nvPicPr>
            <p:cNvPr id="12" name="圖片 11" descr="齟齒圖片4.png"/>
            <p:cNvPicPr>
              <a:picLocks noChangeAspect="1"/>
            </p:cNvPicPr>
            <p:nvPr/>
          </p:nvPicPr>
          <p:blipFill>
            <a:blip r:embed="rId6" cstate="print"/>
            <a:stretch>
              <a:fillRect/>
            </a:stretch>
          </p:blipFill>
          <p:spPr>
            <a:xfrm>
              <a:off x="8323928" y="4896503"/>
              <a:ext cx="891542" cy="891542"/>
            </a:xfrm>
            <a:prstGeom prst="rect">
              <a:avLst/>
            </a:prstGeom>
          </p:spPr>
        </p:pic>
        <p:sp>
          <p:nvSpPr>
            <p:cNvPr id="13" name="文字方塊 12"/>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091</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1908741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6627" name="Picture 3" descr="http://img3.redocn.com/20131005/Redocn_201307020942116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53570" b="32860"/>
          <a:stretch/>
        </p:blipFill>
        <p:spPr bwMode="auto">
          <a:xfrm>
            <a:off x="395538" y="503686"/>
            <a:ext cx="8422840" cy="117728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4"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四 </a:t>
              </a:r>
              <a:r>
                <a:rPr lang="zh-TW" altLang="en-US" sz="2800" b="1" dirty="0" smtClean="0">
                  <a:solidFill>
                    <a:schemeClr val="bg1"/>
                  </a:solidFill>
                  <a:latin typeface="SimHei" pitchFamily="2" charset="-122"/>
                  <a:ea typeface="SimHei" pitchFamily="2" charset="-122"/>
                </a:rPr>
                <a:t>重點</a:t>
              </a:r>
              <a:r>
                <a:rPr lang="zh-TW" altLang="en-US" sz="2800" b="1" dirty="0">
                  <a:solidFill>
                    <a:schemeClr val="bg1"/>
                  </a:solidFill>
                  <a:latin typeface="SimHei" pitchFamily="2" charset="-122"/>
                  <a:ea typeface="SimHei" pitchFamily="2" charset="-122"/>
                </a:rPr>
                <a:t>科系介紹</a:t>
              </a:r>
              <a:endParaRPr lang="zh-TW" altLang="en-US" sz="2000" b="1" dirty="0">
                <a:solidFill>
                  <a:schemeClr val="bg1"/>
                </a:solidFill>
                <a:latin typeface="SimHei" pitchFamily="2" charset="-122"/>
                <a:ea typeface="SimHei" pitchFamily="2" charset="-122"/>
              </a:endParaRPr>
            </a:p>
          </p:txBody>
        </p:sp>
      </p:grpSp>
      <p:pic>
        <p:nvPicPr>
          <p:cNvPr id="26625" name="Picture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5538" y="1680974"/>
            <a:ext cx="8422840" cy="3770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3" name="群組 12"/>
          <p:cNvGrpSpPr/>
          <p:nvPr/>
        </p:nvGrpSpPr>
        <p:grpSpPr>
          <a:xfrm>
            <a:off x="8323928" y="4896503"/>
            <a:ext cx="891542" cy="891542"/>
            <a:chOff x="8323928" y="4896503"/>
            <a:chExt cx="891542" cy="891542"/>
          </a:xfrm>
        </p:grpSpPr>
        <p:pic>
          <p:nvPicPr>
            <p:cNvPr id="14" name="圖片 13" descr="齟齒圖片4.png"/>
            <p:cNvPicPr>
              <a:picLocks noChangeAspect="1"/>
            </p:cNvPicPr>
            <p:nvPr/>
          </p:nvPicPr>
          <p:blipFill>
            <a:blip r:embed="rId6" cstate="print"/>
            <a:stretch>
              <a:fillRect/>
            </a:stretch>
          </p:blipFill>
          <p:spPr>
            <a:xfrm>
              <a:off x="8323928" y="4896503"/>
              <a:ext cx="891542" cy="891542"/>
            </a:xfrm>
            <a:prstGeom prst="rect">
              <a:avLst/>
            </a:prstGeom>
          </p:spPr>
        </p:pic>
        <p:sp>
          <p:nvSpPr>
            <p:cNvPr id="15" name="文字方塊 14"/>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091</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240783917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7541"/>
          <a:stretch/>
        </p:blipFill>
        <p:spPr bwMode="auto">
          <a:xfrm>
            <a:off x="0" y="-1"/>
            <a:ext cx="9144000" cy="571120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35088" y="411442"/>
              <a:ext cx="816632" cy="66419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Text Box 2"/>
          <p:cNvSpPr txBox="1">
            <a:spLocks noChangeArrowheads="1"/>
          </p:cNvSpPr>
          <p:nvPr/>
        </p:nvSpPr>
        <p:spPr bwMode="auto">
          <a:xfrm>
            <a:off x="1115616" y="1393855"/>
            <a:ext cx="7776864" cy="3600986"/>
          </a:xfrm>
          <a:prstGeom prst="rect">
            <a:avLst/>
          </a:prstGeom>
          <a:noFill/>
          <a:ln>
            <a:noFill/>
          </a:ln>
          <a:effectLst/>
          <a:extLst/>
        </p:spPr>
        <p:txBody>
          <a:bodyPr wrap="square">
            <a:spAutoFit/>
          </a:bodyPr>
          <a:lstStyle/>
          <a:p>
            <a:r>
              <a:rPr lang="en-US" altLang="zh-TW" sz="2800" b="1" dirty="0">
                <a:latin typeface="SimHei" pitchFamily="2" charset="-122"/>
                <a:ea typeface="SimHei" pitchFamily="2" charset="-122"/>
              </a:rPr>
              <a:t>1</a:t>
            </a:r>
            <a:r>
              <a:rPr lang="en-US" altLang="zh-TW" sz="2800" b="1" dirty="0" smtClean="0">
                <a:latin typeface="SimHei" pitchFamily="2" charset="-122"/>
                <a:ea typeface="SimHei" pitchFamily="2" charset="-122"/>
              </a:rPr>
              <a:t>.</a:t>
            </a:r>
            <a:r>
              <a:rPr lang="zh-TW" altLang="en-US" sz="2800" b="1" dirty="0">
                <a:latin typeface="SimHei" pitchFamily="2" charset="-122"/>
                <a:ea typeface="SimHei" pitchFamily="2" charset="-122"/>
              </a:rPr>
              <a:t>經濟系</a:t>
            </a:r>
            <a:r>
              <a:rPr lang="zh-TW" altLang="en-US" sz="2500" b="1" dirty="0">
                <a:solidFill>
                  <a:srgbClr val="CC0066"/>
                </a:solidFill>
                <a:latin typeface="SimHei" pitchFamily="2" charset="-122"/>
                <a:ea typeface="SimHei" pitchFamily="2" charset="-122"/>
              </a:rPr>
              <a:t>（挾經濟分析能力，財經領域工作游刃有餘</a:t>
            </a:r>
            <a:r>
              <a:rPr lang="zh-TW" altLang="en-US" sz="2500" b="1" dirty="0" smtClean="0">
                <a:solidFill>
                  <a:srgbClr val="CC0066"/>
                </a:solidFill>
                <a:latin typeface="SimHei" pitchFamily="2" charset="-122"/>
                <a:ea typeface="SimHei" pitchFamily="2" charset="-122"/>
              </a:rPr>
              <a:t>）</a:t>
            </a:r>
            <a:endParaRPr lang="en-US" altLang="zh-TW" sz="2500" b="1" dirty="0" smtClean="0">
              <a:solidFill>
                <a:srgbClr val="CC0066"/>
              </a:solidFill>
              <a:latin typeface="SimHei" pitchFamily="2" charset="-122"/>
              <a:ea typeface="SimHei" pitchFamily="2" charset="-122"/>
            </a:endParaRPr>
          </a:p>
          <a:p>
            <a:pPr marL="971550" lvl="1" indent="-514350">
              <a:lnSpc>
                <a:spcPts val="37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經濟學</a:t>
            </a:r>
            <a:r>
              <a:rPr lang="zh-TW" altLang="en-US" sz="2800" b="1" dirty="0">
                <a:solidFill>
                  <a:srgbClr val="0070C0"/>
                </a:solidFill>
                <a:latin typeface="SimHei" panose="02010609060101010101" pitchFamily="49" charset="-122"/>
                <a:ea typeface="SimHei" panose="02010609060101010101" pitchFamily="49" charset="-122"/>
              </a:rPr>
              <a:t>需導入數理模型，因此念經濟系邏輯、數理能力要不錯</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7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具備</a:t>
            </a:r>
            <a:r>
              <a:rPr lang="zh-TW" altLang="en-US" sz="2800" b="1" dirty="0">
                <a:solidFill>
                  <a:srgbClr val="0070C0"/>
                </a:solidFill>
                <a:latin typeface="SimHei" panose="02010609060101010101" pitchFamily="49" charset="-122"/>
                <a:ea typeface="SimHei" panose="02010609060101010101" pitchFamily="49" charset="-122"/>
              </a:rPr>
              <a:t>產業情報蒐集及分析能力，抓住領先指標</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7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培養</a:t>
            </a:r>
            <a:r>
              <a:rPr lang="zh-TW" altLang="en-US" sz="2800" b="1" dirty="0">
                <a:solidFill>
                  <a:srgbClr val="0070C0"/>
                </a:solidFill>
                <a:latin typeface="SimHei" panose="02010609060101010101" pitchFamily="49" charset="-122"/>
                <a:ea typeface="SimHei" panose="02010609060101010101" pitchFamily="49" charset="-122"/>
              </a:rPr>
              <a:t>豐富的人文素養</a:t>
            </a:r>
            <a:r>
              <a:rPr lang="zh-TW" altLang="en-US" sz="2800" b="1" dirty="0" smtClean="0">
                <a:solidFill>
                  <a:srgbClr val="0070C0"/>
                </a:solidFill>
                <a:latin typeface="SimHei" panose="02010609060101010101" pitchFamily="49" charset="-122"/>
                <a:ea typeface="SimHei" panose="02010609060101010101" pitchFamily="49" charset="-122"/>
              </a:rPr>
              <a:t>，除了</a:t>
            </a:r>
            <a:r>
              <a:rPr lang="zh-TW" altLang="en-US" sz="2800" b="1" dirty="0">
                <a:solidFill>
                  <a:srgbClr val="0070C0"/>
                </a:solidFill>
                <a:latin typeface="SimHei" panose="02010609060101010101" pitchFamily="49" charset="-122"/>
                <a:ea typeface="SimHei" panose="02010609060101010101" pitchFamily="49" charset="-122"/>
              </a:rPr>
              <a:t>看懂數字表面，還要能更深刻的理解</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grpSp>
        <p:nvGrpSpPr>
          <p:cNvPr id="19" name="群組 18"/>
          <p:cNvGrpSpPr/>
          <p:nvPr/>
        </p:nvGrpSpPr>
        <p:grpSpPr>
          <a:xfrm>
            <a:off x="-28410" y="4"/>
            <a:ext cx="885181" cy="5718171"/>
            <a:chOff x="-28410" y="4"/>
            <a:chExt cx="885181" cy="5718171"/>
          </a:xfrm>
        </p:grpSpPr>
        <p:grpSp>
          <p:nvGrpSpPr>
            <p:cNvPr id="22" name="群組 21"/>
            <p:cNvGrpSpPr/>
            <p:nvPr/>
          </p:nvGrpSpPr>
          <p:grpSpPr>
            <a:xfrm>
              <a:off x="-28410" y="4"/>
              <a:ext cx="885181" cy="5718171"/>
              <a:chOff x="-7144" y="4"/>
              <a:chExt cx="885181" cy="5718171"/>
            </a:xfrm>
          </p:grpSpPr>
          <p:grpSp>
            <p:nvGrpSpPr>
              <p:cNvPr id="24" name="群組 23"/>
              <p:cNvGrpSpPr/>
              <p:nvPr/>
            </p:nvGrpSpPr>
            <p:grpSpPr>
              <a:xfrm>
                <a:off x="-7144" y="4"/>
                <a:ext cx="885181" cy="5718171"/>
                <a:chOff x="-91676" y="3291135"/>
                <a:chExt cx="11359398" cy="1944214"/>
              </a:xfrm>
              <a:solidFill>
                <a:srgbClr val="800000"/>
              </a:solidFill>
            </p:grpSpPr>
            <p:sp>
              <p:nvSpPr>
                <p:cNvPr id="26" name="矩形 25"/>
                <p:cNvSpPr/>
                <p:nvPr/>
              </p:nvSpPr>
              <p:spPr>
                <a:xfrm>
                  <a:off x="-91676" y="3291135"/>
                  <a:ext cx="9143998" cy="1314871"/>
                </a:xfrm>
                <a:prstGeom prst="rect">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8981729" y="3291135"/>
                  <a:ext cx="2285993" cy="1944214"/>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Text Box 2"/>
              <p:cNvSpPr txBox="1">
                <a:spLocks noChangeArrowheads="1"/>
              </p:cNvSpPr>
              <p:nvPr/>
            </p:nvSpPr>
            <p:spPr bwMode="auto">
              <a:xfrm>
                <a:off x="78028" y="554831"/>
                <a:ext cx="524005"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3" name="圖片 22"/>
            <p:cNvPicPr>
              <a:picLocks noChangeAspect="1"/>
            </p:cNvPicPr>
            <p:nvPr/>
          </p:nvPicPr>
          <p:blipFill rotWithShape="1">
            <a:blip r:embed="rId5" cstate="print">
              <a:extLst>
                <a:ext uri="{28A0092B-C50C-407E-A947-70E740481C1C}">
                  <a14:useLocalDpi xmlns:a14="http://schemas.microsoft.com/office/drawing/2010/main" xmlns="" val="0"/>
                </a:ext>
              </a:extLst>
            </a:blip>
            <a:srcRect l="73226" t="520" r="1651" b="85478"/>
            <a:stretch/>
          </p:blipFill>
          <p:spPr>
            <a:xfrm>
              <a:off x="-19883" y="4746"/>
              <a:ext cx="701749" cy="550085"/>
            </a:xfrm>
            <a:prstGeom prst="rect">
              <a:avLst/>
            </a:prstGeom>
          </p:spPr>
        </p:pic>
      </p:grpSp>
      <p:grpSp>
        <p:nvGrpSpPr>
          <p:cNvPr id="17" name="群組 16"/>
          <p:cNvGrpSpPr/>
          <p:nvPr/>
        </p:nvGrpSpPr>
        <p:grpSpPr>
          <a:xfrm>
            <a:off x="8323928" y="4896503"/>
            <a:ext cx="891542" cy="891542"/>
            <a:chOff x="8323928" y="4896503"/>
            <a:chExt cx="891542" cy="891542"/>
          </a:xfrm>
        </p:grpSpPr>
        <p:pic>
          <p:nvPicPr>
            <p:cNvPr id="18" name="圖片 17" descr="齟齒圖片4.png"/>
            <p:cNvPicPr>
              <a:picLocks noChangeAspect="1"/>
            </p:cNvPicPr>
            <p:nvPr/>
          </p:nvPicPr>
          <p:blipFill>
            <a:blip r:embed="rId6" cstate="print"/>
            <a:stretch>
              <a:fillRect/>
            </a:stretch>
          </p:blipFill>
          <p:spPr>
            <a:xfrm>
              <a:off x="8323928" y="4896503"/>
              <a:ext cx="891542" cy="891542"/>
            </a:xfrm>
            <a:prstGeom prst="rect">
              <a:avLst/>
            </a:prstGeom>
          </p:spPr>
        </p:pic>
        <p:sp>
          <p:nvSpPr>
            <p:cNvPr id="21" name="文字方塊 20"/>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091</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75405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wipe(left)">
                                      <p:cBhvr>
                                        <p:cTn id="11" dur="500"/>
                                        <p:tgtEl>
                                          <p:spTgt spid="2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left)">
                                      <p:cBhvr>
                                        <p:cTn id="15" dur="500"/>
                                        <p:tgtEl>
                                          <p:spTgt spid="2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wipe(left)">
                                      <p:cBhvr>
                                        <p:cTn id="1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7541"/>
          <a:stretch/>
        </p:blipFill>
        <p:spPr bwMode="auto">
          <a:xfrm>
            <a:off x="0" y="-1"/>
            <a:ext cx="9144000" cy="571120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35088" y="411442"/>
              <a:ext cx="816632" cy="66419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Text Box 2"/>
          <p:cNvSpPr txBox="1">
            <a:spLocks noChangeArrowheads="1"/>
          </p:cNvSpPr>
          <p:nvPr/>
        </p:nvSpPr>
        <p:spPr bwMode="auto">
          <a:xfrm>
            <a:off x="1115616" y="1393855"/>
            <a:ext cx="7848872" cy="523220"/>
          </a:xfrm>
          <a:prstGeom prst="rect">
            <a:avLst/>
          </a:prstGeom>
          <a:noFill/>
          <a:ln>
            <a:noFill/>
          </a:ln>
          <a:effectLst/>
          <a:extLst/>
        </p:spPr>
        <p:txBody>
          <a:bodyPr wrap="square">
            <a:spAutoFit/>
          </a:bodyPr>
          <a:lstStyle/>
          <a:p>
            <a:r>
              <a:rPr lang="en-US" altLang="zh-TW" sz="2800" b="1" dirty="0">
                <a:latin typeface="SimHei" pitchFamily="2" charset="-122"/>
                <a:ea typeface="SimHei" pitchFamily="2" charset="-122"/>
              </a:rPr>
              <a:t>2</a:t>
            </a:r>
            <a:r>
              <a:rPr lang="en-US" altLang="zh-TW" sz="2800" b="1" dirty="0" smtClean="0">
                <a:latin typeface="SimHei" pitchFamily="2" charset="-122"/>
                <a:ea typeface="SimHei" pitchFamily="2" charset="-122"/>
              </a:rPr>
              <a:t>.</a:t>
            </a:r>
            <a:r>
              <a:rPr lang="zh-TW" altLang="en-US" sz="2800" b="1" dirty="0">
                <a:latin typeface="SimHei" pitchFamily="2" charset="-122"/>
                <a:ea typeface="SimHei" pitchFamily="2" charset="-122"/>
              </a:rPr>
              <a:t>財務金融系（</a:t>
            </a:r>
            <a:r>
              <a:rPr lang="zh-TW" altLang="en-US" sz="2300" b="1" dirty="0">
                <a:solidFill>
                  <a:srgbClr val="CC0066"/>
                </a:solidFill>
                <a:latin typeface="SimHei" pitchFamily="2" charset="-122"/>
                <a:ea typeface="SimHei" pitchFamily="2" charset="-122"/>
              </a:rPr>
              <a:t>兼具財務與管理專業，出路不限金融業</a:t>
            </a:r>
            <a:r>
              <a:rPr lang="zh-TW" altLang="en-US" sz="2300" b="1" dirty="0" smtClean="0">
                <a:solidFill>
                  <a:srgbClr val="CC0066"/>
                </a:solidFill>
                <a:latin typeface="SimHei" pitchFamily="2" charset="-122"/>
                <a:ea typeface="SimHei" pitchFamily="2" charset="-122"/>
              </a:rPr>
              <a:t>）</a:t>
            </a:r>
            <a:endParaRPr lang="zh-TW" altLang="en-US" sz="2300" b="1" dirty="0">
              <a:solidFill>
                <a:srgbClr val="0070C0"/>
              </a:solidFill>
              <a:latin typeface="SimHei" panose="02010609060101010101" pitchFamily="49" charset="-122"/>
              <a:ea typeface="SimHei" panose="02010609060101010101" pitchFamily="49" charset="-122"/>
            </a:endParaRPr>
          </a:p>
        </p:txBody>
      </p:sp>
      <p:sp>
        <p:nvSpPr>
          <p:cNvPr id="18" name="Text Box 2"/>
          <p:cNvSpPr txBox="1">
            <a:spLocks noChangeArrowheads="1"/>
          </p:cNvSpPr>
          <p:nvPr/>
        </p:nvSpPr>
        <p:spPr bwMode="auto">
          <a:xfrm>
            <a:off x="1115616" y="1965662"/>
            <a:ext cx="7776864" cy="3016210"/>
          </a:xfrm>
          <a:prstGeom prst="rect">
            <a:avLst/>
          </a:prstGeom>
          <a:noFill/>
          <a:ln>
            <a:noFill/>
          </a:ln>
          <a:effectLst/>
          <a:extLst/>
        </p:spPr>
        <p:txBody>
          <a:bodyPr wrap="square">
            <a:spAutoFit/>
          </a:bodyPr>
          <a:lstStyle/>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多</a:t>
            </a:r>
            <a:r>
              <a:rPr lang="zh-TW" altLang="en-US" sz="2800" b="1" dirty="0">
                <a:solidFill>
                  <a:srgbClr val="0070C0"/>
                </a:solidFill>
                <a:latin typeface="SimHei" panose="02010609060101010101" pitchFamily="49" charset="-122"/>
                <a:ea typeface="SimHei" panose="02010609060101010101" pitchFamily="49" charset="-122"/>
              </a:rPr>
              <a:t>選修外系或管理課程，有助於未來當上主管</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數學</a:t>
            </a:r>
            <a:r>
              <a:rPr lang="zh-TW" altLang="en-US" sz="2800" b="1" dirty="0">
                <a:solidFill>
                  <a:srgbClr val="0070C0"/>
                </a:solidFill>
                <a:latin typeface="SimHei" panose="02010609060101010101" pitchFamily="49" charset="-122"/>
                <a:ea typeface="SimHei" panose="02010609060101010101" pitchFamily="49" charset="-122"/>
              </a:rPr>
              <a:t>及英文能力</a:t>
            </a:r>
            <a:r>
              <a:rPr lang="zh-TW" altLang="en-US" sz="2800" b="1" dirty="0" smtClean="0">
                <a:solidFill>
                  <a:srgbClr val="0070C0"/>
                </a:solidFill>
                <a:latin typeface="SimHei" panose="02010609060101010101" pitchFamily="49" charset="-122"/>
                <a:ea typeface="SimHei" panose="02010609060101010101" pitchFamily="49" charset="-122"/>
              </a:rPr>
              <a:t>要好</a:t>
            </a:r>
            <a:r>
              <a:rPr lang="zh-TW" altLang="en-US" sz="2800" b="1" dirty="0">
                <a:solidFill>
                  <a:srgbClr val="0070C0"/>
                </a:solidFill>
                <a:latin typeface="SimHei" panose="02010609060101010101" pitchFamily="49" charset="-122"/>
                <a:ea typeface="SimHei" panose="02010609060101010101" pitchFamily="49" charset="-122"/>
              </a:rPr>
              <a:t>，以貼近全球金融市場脈動，才能朝國外發展</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兼具</a:t>
            </a:r>
            <a:r>
              <a:rPr lang="zh-TW" altLang="en-US" sz="2800" b="1" dirty="0">
                <a:solidFill>
                  <a:srgbClr val="0070C0"/>
                </a:solidFill>
                <a:latin typeface="SimHei" panose="02010609060101010101" pitchFamily="49" charset="-122"/>
                <a:ea typeface="SimHei" panose="02010609060101010101" pitchFamily="49" charset="-122"/>
              </a:rPr>
              <a:t>財務及法律</a:t>
            </a:r>
            <a:r>
              <a:rPr lang="zh-TW" altLang="en-US" sz="2800" b="1" dirty="0" smtClean="0">
                <a:solidFill>
                  <a:srgbClr val="0070C0"/>
                </a:solidFill>
                <a:latin typeface="SimHei" panose="02010609060101010101" pitchFamily="49" charset="-122"/>
                <a:ea typeface="SimHei" panose="02010609060101010101" pitchFamily="49" charset="-122"/>
              </a:rPr>
              <a:t>專業</a:t>
            </a:r>
            <a:r>
              <a:rPr lang="zh-TW" altLang="en-US" sz="2800" b="1" dirty="0">
                <a:solidFill>
                  <a:srgbClr val="0070C0"/>
                </a:solidFill>
                <a:latin typeface="SimHei" panose="02010609060101010101" pitchFamily="49" charset="-122"/>
                <a:ea typeface="SimHei" panose="02010609060101010101" pitchFamily="49" charset="-122"/>
              </a:rPr>
              <a:t>的人才，是企業併購的搶手人才</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grpSp>
        <p:nvGrpSpPr>
          <p:cNvPr id="17" name="群組 16"/>
          <p:cNvGrpSpPr/>
          <p:nvPr/>
        </p:nvGrpSpPr>
        <p:grpSpPr>
          <a:xfrm>
            <a:off x="-28410" y="4"/>
            <a:ext cx="885181" cy="5718171"/>
            <a:chOff x="-28410" y="4"/>
            <a:chExt cx="885181" cy="5718171"/>
          </a:xfrm>
        </p:grpSpPr>
        <p:grpSp>
          <p:nvGrpSpPr>
            <p:cNvPr id="22" name="群組 21"/>
            <p:cNvGrpSpPr/>
            <p:nvPr/>
          </p:nvGrpSpPr>
          <p:grpSpPr>
            <a:xfrm>
              <a:off x="-28410" y="4"/>
              <a:ext cx="885181" cy="5718171"/>
              <a:chOff x="-7144" y="4"/>
              <a:chExt cx="885181" cy="5718171"/>
            </a:xfrm>
          </p:grpSpPr>
          <p:grpSp>
            <p:nvGrpSpPr>
              <p:cNvPr id="24" name="群組 23"/>
              <p:cNvGrpSpPr/>
              <p:nvPr/>
            </p:nvGrpSpPr>
            <p:grpSpPr>
              <a:xfrm>
                <a:off x="-7144" y="4"/>
                <a:ext cx="885181" cy="5718171"/>
                <a:chOff x="-91676" y="3291135"/>
                <a:chExt cx="11359398" cy="1944214"/>
              </a:xfrm>
              <a:solidFill>
                <a:srgbClr val="800000"/>
              </a:solidFill>
            </p:grpSpPr>
            <p:sp>
              <p:nvSpPr>
                <p:cNvPr id="26" name="矩形 25"/>
                <p:cNvSpPr/>
                <p:nvPr/>
              </p:nvSpPr>
              <p:spPr>
                <a:xfrm>
                  <a:off x="-91676" y="3291135"/>
                  <a:ext cx="9143998" cy="1314871"/>
                </a:xfrm>
                <a:prstGeom prst="rect">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8981729" y="3291135"/>
                  <a:ext cx="2285993" cy="1944214"/>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Text Box 2"/>
              <p:cNvSpPr txBox="1">
                <a:spLocks noChangeArrowheads="1"/>
              </p:cNvSpPr>
              <p:nvPr/>
            </p:nvSpPr>
            <p:spPr bwMode="auto">
              <a:xfrm>
                <a:off x="78028" y="554831"/>
                <a:ext cx="524005"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3" name="圖片 22"/>
            <p:cNvPicPr>
              <a:picLocks noChangeAspect="1"/>
            </p:cNvPicPr>
            <p:nvPr/>
          </p:nvPicPr>
          <p:blipFill rotWithShape="1">
            <a:blip r:embed="rId5" cstate="print">
              <a:extLst>
                <a:ext uri="{28A0092B-C50C-407E-A947-70E740481C1C}">
                  <a14:useLocalDpi xmlns:a14="http://schemas.microsoft.com/office/drawing/2010/main" xmlns="" val="0"/>
                </a:ext>
              </a:extLst>
            </a:blip>
            <a:srcRect l="73226" t="520" r="1651" b="85478"/>
            <a:stretch/>
          </p:blipFill>
          <p:spPr>
            <a:xfrm>
              <a:off x="-19883" y="4746"/>
              <a:ext cx="701749" cy="550085"/>
            </a:xfrm>
            <a:prstGeom prst="rect">
              <a:avLst/>
            </a:prstGeom>
          </p:spPr>
        </p:pic>
      </p:grpSp>
      <p:grpSp>
        <p:nvGrpSpPr>
          <p:cNvPr id="19" name="群組 18"/>
          <p:cNvGrpSpPr/>
          <p:nvPr/>
        </p:nvGrpSpPr>
        <p:grpSpPr>
          <a:xfrm>
            <a:off x="8323928" y="4896503"/>
            <a:ext cx="891542" cy="891542"/>
            <a:chOff x="8323928" y="4896503"/>
            <a:chExt cx="891542" cy="891542"/>
          </a:xfrm>
        </p:grpSpPr>
        <p:pic>
          <p:nvPicPr>
            <p:cNvPr id="21" name="圖片 20" descr="齟齒圖片4.png"/>
            <p:cNvPicPr>
              <a:picLocks noChangeAspect="1"/>
            </p:cNvPicPr>
            <p:nvPr/>
          </p:nvPicPr>
          <p:blipFill>
            <a:blip r:embed="rId6" cstate="print"/>
            <a:stretch>
              <a:fillRect/>
            </a:stretch>
          </p:blipFill>
          <p:spPr>
            <a:xfrm>
              <a:off x="8323928" y="4896503"/>
              <a:ext cx="891542" cy="891542"/>
            </a:xfrm>
            <a:prstGeom prst="rect">
              <a:avLst/>
            </a:prstGeom>
          </p:spPr>
        </p:pic>
        <p:sp>
          <p:nvSpPr>
            <p:cNvPr id="27" name="文字方塊 26"/>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091</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17654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left)">
                                      <p:cBhvr>
                                        <p:cTn id="15" dur="500"/>
                                        <p:tgtEl>
                                          <p:spTgt spid="18">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wipe(left)">
                                      <p:cBhvr>
                                        <p:cTn id="19"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7541"/>
          <a:stretch/>
        </p:blipFill>
        <p:spPr bwMode="auto">
          <a:xfrm>
            <a:off x="0" y="-1"/>
            <a:ext cx="9144000" cy="571120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35088" y="411442"/>
              <a:ext cx="816632" cy="66419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Text Box 2"/>
          <p:cNvSpPr txBox="1">
            <a:spLocks noChangeArrowheads="1"/>
          </p:cNvSpPr>
          <p:nvPr/>
        </p:nvSpPr>
        <p:spPr bwMode="auto">
          <a:xfrm>
            <a:off x="1115616" y="1393855"/>
            <a:ext cx="7848872" cy="523220"/>
          </a:xfrm>
          <a:prstGeom prst="rect">
            <a:avLst/>
          </a:prstGeom>
          <a:noFill/>
          <a:ln>
            <a:noFill/>
          </a:ln>
          <a:effectLst/>
          <a:extLst/>
        </p:spPr>
        <p:txBody>
          <a:bodyPr wrap="square">
            <a:spAutoFit/>
          </a:bodyPr>
          <a:lstStyle/>
          <a:p>
            <a:r>
              <a:rPr lang="en-US" altLang="zh-TW" sz="2800" b="1" dirty="0" smtClean="0">
                <a:latin typeface="SimHei" pitchFamily="2" charset="-122"/>
                <a:ea typeface="SimHei" pitchFamily="2" charset="-122"/>
              </a:rPr>
              <a:t>3.</a:t>
            </a:r>
            <a:r>
              <a:rPr lang="zh-TW" altLang="en-US" sz="2800" b="1" dirty="0">
                <a:latin typeface="SimHei" pitchFamily="2" charset="-122"/>
                <a:ea typeface="SimHei" pitchFamily="2" charset="-122"/>
              </a:rPr>
              <a:t>會計系</a:t>
            </a:r>
            <a:r>
              <a:rPr lang="zh-TW" altLang="en-US" sz="2300" b="1" dirty="0">
                <a:solidFill>
                  <a:srgbClr val="CC0066"/>
                </a:solidFill>
                <a:latin typeface="SimHei" pitchFamily="2" charset="-122"/>
                <a:ea typeface="SimHei" pitchFamily="2" charset="-122"/>
              </a:rPr>
              <a:t>（扎實所學，就業出路無虞</a:t>
            </a:r>
            <a:r>
              <a:rPr lang="zh-TW" altLang="en-US" sz="2300" b="1" dirty="0" smtClean="0">
                <a:solidFill>
                  <a:srgbClr val="CC0066"/>
                </a:solidFill>
                <a:latin typeface="SimHei" pitchFamily="2" charset="-122"/>
                <a:ea typeface="SimHei" pitchFamily="2" charset="-122"/>
              </a:rPr>
              <a:t>）</a:t>
            </a:r>
            <a:endParaRPr lang="zh-TW" altLang="en-US" sz="2300" b="1" dirty="0">
              <a:solidFill>
                <a:srgbClr val="0070C0"/>
              </a:solidFill>
              <a:latin typeface="SimHei" panose="02010609060101010101" pitchFamily="49" charset="-122"/>
              <a:ea typeface="SimHei" panose="02010609060101010101" pitchFamily="49" charset="-122"/>
            </a:endParaRPr>
          </a:p>
        </p:txBody>
      </p:sp>
      <p:sp>
        <p:nvSpPr>
          <p:cNvPr id="18" name="Text Box 2"/>
          <p:cNvSpPr txBox="1">
            <a:spLocks noChangeArrowheads="1"/>
          </p:cNvSpPr>
          <p:nvPr/>
        </p:nvSpPr>
        <p:spPr bwMode="auto">
          <a:xfrm>
            <a:off x="1115616" y="1965662"/>
            <a:ext cx="7776864" cy="3016210"/>
          </a:xfrm>
          <a:prstGeom prst="rect">
            <a:avLst/>
          </a:prstGeom>
          <a:noFill/>
          <a:ln>
            <a:noFill/>
          </a:ln>
          <a:effectLst/>
          <a:extLst/>
        </p:spPr>
        <p:txBody>
          <a:bodyPr wrap="square">
            <a:spAutoFit/>
          </a:bodyPr>
          <a:lstStyle/>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考取</a:t>
            </a:r>
            <a:r>
              <a:rPr lang="zh-TW" altLang="en-US" sz="2800" b="1" dirty="0">
                <a:solidFill>
                  <a:srgbClr val="0070C0"/>
                </a:solidFill>
                <a:latin typeface="SimHei" panose="02010609060101010101" pitchFamily="49" charset="-122"/>
                <a:ea typeface="SimHei" panose="02010609060101010101" pitchFamily="49" charset="-122"/>
              </a:rPr>
              <a:t>會計師證照。在事務所，證照比研究所學歷更具價值</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畢業後先進</a:t>
            </a:r>
            <a:r>
              <a:rPr lang="zh-TW" altLang="en-US" sz="2800" b="1" dirty="0">
                <a:solidFill>
                  <a:srgbClr val="0070C0"/>
                </a:solidFill>
                <a:latin typeface="SimHei" panose="02010609060101010101" pitchFamily="49" charset="-122"/>
                <a:ea typeface="SimHei" panose="02010609060101010101" pitchFamily="49" charset="-122"/>
              </a:rPr>
              <a:t>會計事務所歷練</a:t>
            </a:r>
            <a:r>
              <a:rPr lang="en-US" altLang="zh-TW" sz="2800" b="1" dirty="0">
                <a:solidFill>
                  <a:srgbClr val="0070C0"/>
                </a:solidFill>
                <a:latin typeface="SimHei" panose="02010609060101010101" pitchFamily="49" charset="-122"/>
                <a:ea typeface="SimHei" panose="02010609060101010101" pitchFamily="49" charset="-122"/>
              </a:rPr>
              <a:t>2</a:t>
            </a:r>
            <a:r>
              <a:rPr lang="zh-TW" altLang="en-US" sz="2800" b="1" dirty="0">
                <a:solidFill>
                  <a:srgbClr val="0070C0"/>
                </a:solidFill>
                <a:latin typeface="SimHei" panose="02010609060101010101" pitchFamily="49" charset="-122"/>
                <a:ea typeface="SimHei" panose="02010609060101010101" pitchFamily="49" charset="-122"/>
              </a:rPr>
              <a:t>、</a:t>
            </a:r>
            <a:r>
              <a:rPr lang="en-US" altLang="zh-TW" sz="2800" b="1" dirty="0">
                <a:solidFill>
                  <a:srgbClr val="0070C0"/>
                </a:solidFill>
                <a:latin typeface="SimHei" panose="02010609060101010101" pitchFamily="49" charset="-122"/>
                <a:ea typeface="SimHei" panose="02010609060101010101" pitchFamily="49" charset="-122"/>
              </a:rPr>
              <a:t>3</a:t>
            </a:r>
            <a:r>
              <a:rPr lang="zh-TW" altLang="en-US" sz="2800" b="1" dirty="0">
                <a:solidFill>
                  <a:srgbClr val="0070C0"/>
                </a:solidFill>
                <a:latin typeface="SimHei" panose="02010609060101010101" pitchFamily="49" charset="-122"/>
                <a:ea typeface="SimHei" panose="02010609060101010101" pitchFamily="49" charset="-122"/>
              </a:rPr>
              <a:t>年，了解公司運作全貌</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培養</a:t>
            </a:r>
            <a:r>
              <a:rPr lang="zh-TW" altLang="en-US" sz="2800" b="1" dirty="0">
                <a:solidFill>
                  <a:srgbClr val="0070C0"/>
                </a:solidFill>
                <a:latin typeface="SimHei" panose="02010609060101010101" pitchFamily="49" charset="-122"/>
                <a:ea typeface="SimHei" panose="02010609060101010101" pitchFamily="49" charset="-122"/>
              </a:rPr>
              <a:t>專業力、</a:t>
            </a:r>
            <a:r>
              <a:rPr lang="zh-TW" altLang="en-US" sz="2800" b="1" dirty="0" smtClean="0">
                <a:solidFill>
                  <a:srgbClr val="0070C0"/>
                </a:solidFill>
                <a:latin typeface="SimHei" panose="02010609060101010101" pitchFamily="49" charset="-122"/>
                <a:ea typeface="SimHei" panose="02010609060101010101" pitchFamily="49" charset="-122"/>
              </a:rPr>
              <a:t>語言力</a:t>
            </a:r>
            <a:r>
              <a:rPr lang="zh-TW" altLang="en-US" sz="2800" b="1" dirty="0">
                <a:solidFill>
                  <a:srgbClr val="0070C0"/>
                </a:solidFill>
                <a:latin typeface="SimHei" panose="02010609060101010101" pitchFamily="49" charset="-122"/>
                <a:ea typeface="SimHei" panose="02010609060101010101" pitchFamily="49" charset="-122"/>
              </a:rPr>
              <a:t>、資訊或科技力等三種能力</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grpSp>
        <p:nvGrpSpPr>
          <p:cNvPr id="17" name="群組 16"/>
          <p:cNvGrpSpPr/>
          <p:nvPr/>
        </p:nvGrpSpPr>
        <p:grpSpPr>
          <a:xfrm>
            <a:off x="-28410" y="4"/>
            <a:ext cx="885181" cy="5718171"/>
            <a:chOff x="-28410" y="4"/>
            <a:chExt cx="885181" cy="5718171"/>
          </a:xfrm>
        </p:grpSpPr>
        <p:grpSp>
          <p:nvGrpSpPr>
            <p:cNvPr id="22" name="群組 21"/>
            <p:cNvGrpSpPr/>
            <p:nvPr/>
          </p:nvGrpSpPr>
          <p:grpSpPr>
            <a:xfrm>
              <a:off x="-28410" y="4"/>
              <a:ext cx="885181" cy="5718171"/>
              <a:chOff x="-7144" y="4"/>
              <a:chExt cx="885181" cy="5718171"/>
            </a:xfrm>
          </p:grpSpPr>
          <p:grpSp>
            <p:nvGrpSpPr>
              <p:cNvPr id="24" name="群組 23"/>
              <p:cNvGrpSpPr/>
              <p:nvPr/>
            </p:nvGrpSpPr>
            <p:grpSpPr>
              <a:xfrm>
                <a:off x="-7144" y="4"/>
                <a:ext cx="885181" cy="5718171"/>
                <a:chOff x="-91676" y="3291135"/>
                <a:chExt cx="11359398" cy="1944214"/>
              </a:xfrm>
              <a:solidFill>
                <a:srgbClr val="800000"/>
              </a:solidFill>
            </p:grpSpPr>
            <p:sp>
              <p:nvSpPr>
                <p:cNvPr id="26" name="矩形 25"/>
                <p:cNvSpPr/>
                <p:nvPr/>
              </p:nvSpPr>
              <p:spPr>
                <a:xfrm>
                  <a:off x="-91676" y="3291135"/>
                  <a:ext cx="9143998" cy="1314871"/>
                </a:xfrm>
                <a:prstGeom prst="rect">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8981729" y="3291135"/>
                  <a:ext cx="2285993" cy="1944214"/>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 name="Text Box 2"/>
              <p:cNvSpPr txBox="1">
                <a:spLocks noChangeArrowheads="1"/>
              </p:cNvSpPr>
              <p:nvPr/>
            </p:nvSpPr>
            <p:spPr bwMode="auto">
              <a:xfrm>
                <a:off x="78028" y="554831"/>
                <a:ext cx="524005"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3" name="圖片 22"/>
            <p:cNvPicPr>
              <a:picLocks noChangeAspect="1"/>
            </p:cNvPicPr>
            <p:nvPr/>
          </p:nvPicPr>
          <p:blipFill rotWithShape="1">
            <a:blip r:embed="rId5" cstate="print">
              <a:extLst>
                <a:ext uri="{28A0092B-C50C-407E-A947-70E740481C1C}">
                  <a14:useLocalDpi xmlns:a14="http://schemas.microsoft.com/office/drawing/2010/main" xmlns="" val="0"/>
                </a:ext>
              </a:extLst>
            </a:blip>
            <a:srcRect l="73226" t="520" r="1651" b="85478"/>
            <a:stretch/>
          </p:blipFill>
          <p:spPr>
            <a:xfrm>
              <a:off x="-19883" y="4746"/>
              <a:ext cx="701749" cy="550085"/>
            </a:xfrm>
            <a:prstGeom prst="rect">
              <a:avLst/>
            </a:prstGeom>
          </p:spPr>
        </p:pic>
      </p:grpSp>
      <p:grpSp>
        <p:nvGrpSpPr>
          <p:cNvPr id="19" name="群組 18"/>
          <p:cNvGrpSpPr/>
          <p:nvPr/>
        </p:nvGrpSpPr>
        <p:grpSpPr>
          <a:xfrm>
            <a:off x="8323928" y="4896503"/>
            <a:ext cx="891542" cy="891542"/>
            <a:chOff x="8323928" y="4896503"/>
            <a:chExt cx="891542" cy="891542"/>
          </a:xfrm>
        </p:grpSpPr>
        <p:pic>
          <p:nvPicPr>
            <p:cNvPr id="21" name="圖片 20" descr="齟齒圖片4.png"/>
            <p:cNvPicPr>
              <a:picLocks noChangeAspect="1"/>
            </p:cNvPicPr>
            <p:nvPr/>
          </p:nvPicPr>
          <p:blipFill>
            <a:blip r:embed="rId6" cstate="print"/>
            <a:stretch>
              <a:fillRect/>
            </a:stretch>
          </p:blipFill>
          <p:spPr>
            <a:xfrm>
              <a:off x="8323928" y="4896503"/>
              <a:ext cx="891542" cy="891542"/>
            </a:xfrm>
            <a:prstGeom prst="rect">
              <a:avLst/>
            </a:prstGeom>
          </p:spPr>
        </p:pic>
        <p:sp>
          <p:nvSpPr>
            <p:cNvPr id="27" name="文字方塊 26"/>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091</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116995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left)">
                                      <p:cBhvr>
                                        <p:cTn id="15" dur="500"/>
                                        <p:tgtEl>
                                          <p:spTgt spid="18">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wipe(left)">
                                      <p:cBhvr>
                                        <p:cTn id="19"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7541"/>
          <a:stretch/>
        </p:blipFill>
        <p:spPr bwMode="auto">
          <a:xfrm>
            <a:off x="0" y="-1"/>
            <a:ext cx="9144000" cy="571120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35088" y="411442"/>
              <a:ext cx="816632" cy="66419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0" name="Text Box 2"/>
          <p:cNvSpPr txBox="1">
            <a:spLocks noChangeArrowheads="1"/>
          </p:cNvSpPr>
          <p:nvPr/>
        </p:nvSpPr>
        <p:spPr bwMode="auto">
          <a:xfrm>
            <a:off x="1115616" y="1393855"/>
            <a:ext cx="7848872" cy="523220"/>
          </a:xfrm>
          <a:prstGeom prst="rect">
            <a:avLst/>
          </a:prstGeom>
          <a:noFill/>
          <a:ln>
            <a:noFill/>
          </a:ln>
          <a:effectLst/>
          <a:extLst/>
        </p:spPr>
        <p:txBody>
          <a:bodyPr wrap="square">
            <a:spAutoFit/>
          </a:bodyPr>
          <a:lstStyle/>
          <a:p>
            <a:r>
              <a:rPr lang="en-US" altLang="zh-TW" sz="2800" b="1" dirty="0">
                <a:latin typeface="SimHei" pitchFamily="2" charset="-122"/>
                <a:ea typeface="SimHei" pitchFamily="2" charset="-122"/>
              </a:rPr>
              <a:t>4</a:t>
            </a:r>
            <a:r>
              <a:rPr lang="en-US" altLang="zh-TW" sz="2800" b="1" dirty="0" smtClean="0">
                <a:latin typeface="SimHei" pitchFamily="2" charset="-122"/>
                <a:ea typeface="SimHei" pitchFamily="2" charset="-122"/>
              </a:rPr>
              <a:t>.</a:t>
            </a:r>
            <a:r>
              <a:rPr lang="zh-TW" altLang="en-US" sz="2800" b="1" dirty="0">
                <a:latin typeface="SimHei" pitchFamily="2" charset="-122"/>
                <a:ea typeface="SimHei" pitchFamily="2" charset="-122"/>
              </a:rPr>
              <a:t>國際企業／國貿系</a:t>
            </a:r>
            <a:r>
              <a:rPr lang="zh-TW" altLang="en-US" sz="2300" b="1" dirty="0">
                <a:solidFill>
                  <a:srgbClr val="CC0066"/>
                </a:solidFill>
                <a:latin typeface="SimHei" pitchFamily="2" charset="-122"/>
                <a:ea typeface="SimHei" pitchFamily="2" charset="-122"/>
              </a:rPr>
              <a:t>（結合金融與國企，雙熱門領域</a:t>
            </a:r>
            <a:r>
              <a:rPr lang="zh-TW" altLang="en-US" sz="2300" b="1" dirty="0" smtClean="0">
                <a:solidFill>
                  <a:srgbClr val="CC0066"/>
                </a:solidFill>
                <a:latin typeface="SimHei" pitchFamily="2" charset="-122"/>
                <a:ea typeface="SimHei" pitchFamily="2" charset="-122"/>
              </a:rPr>
              <a:t>）</a:t>
            </a:r>
            <a:endParaRPr lang="zh-TW" altLang="en-US" sz="2300" b="1" dirty="0">
              <a:solidFill>
                <a:srgbClr val="0070C0"/>
              </a:solidFill>
              <a:latin typeface="SimHei" panose="02010609060101010101" pitchFamily="49" charset="-122"/>
              <a:ea typeface="SimHei" panose="02010609060101010101" pitchFamily="49" charset="-122"/>
            </a:endParaRPr>
          </a:p>
        </p:txBody>
      </p:sp>
      <p:sp>
        <p:nvSpPr>
          <p:cNvPr id="18" name="Text Box 2"/>
          <p:cNvSpPr txBox="1">
            <a:spLocks noChangeArrowheads="1"/>
          </p:cNvSpPr>
          <p:nvPr/>
        </p:nvSpPr>
        <p:spPr bwMode="auto">
          <a:xfrm>
            <a:off x="1115616" y="1965662"/>
            <a:ext cx="7776864" cy="2015936"/>
          </a:xfrm>
          <a:prstGeom prst="rect">
            <a:avLst/>
          </a:prstGeom>
          <a:noFill/>
          <a:ln>
            <a:noFill/>
          </a:ln>
          <a:effectLst/>
          <a:extLst/>
        </p:spPr>
        <p:txBody>
          <a:bodyPr wrap="square">
            <a:spAutoFit/>
          </a:bodyPr>
          <a:lstStyle/>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國</a:t>
            </a:r>
            <a:r>
              <a:rPr lang="zh-TW" altLang="en-US" sz="2800" b="1" dirty="0">
                <a:solidFill>
                  <a:srgbClr val="0070C0"/>
                </a:solidFill>
                <a:latin typeface="SimHei" panose="02010609060101010101" pitchFamily="49" charset="-122"/>
                <a:ea typeface="SimHei" panose="02010609060101010101" pitchFamily="49" charset="-122"/>
              </a:rPr>
              <a:t>企／國貿系培養管理通才，但能以「模組學習」強化專業</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lnSpc>
                <a:spcPts val="3600"/>
              </a:lnSpc>
              <a:spcBef>
                <a:spcPts val="600"/>
              </a:spcBef>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多鍛鍊</a:t>
            </a:r>
            <a:r>
              <a:rPr lang="zh-TW" altLang="en-US" sz="2800" b="1" dirty="0">
                <a:solidFill>
                  <a:srgbClr val="0070C0"/>
                </a:solidFill>
                <a:latin typeface="SimHei" panose="02010609060101010101" pitchFamily="49" charset="-122"/>
                <a:ea typeface="SimHei" panose="02010609060101010101" pitchFamily="49" charset="-122"/>
              </a:rPr>
              <a:t>外語力，並多關心國際經濟、國際政治事務</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sp>
        <p:nvSpPr>
          <p:cNvPr id="2" name="AutoShape 4" descr="http://img.pintu360.com/article-title-img/20150817/d7621582-521a-4505-891d-1390f34002a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42" name="Picture 2" descr="http://s6.gigacircle.com/media/s6_53e2226121d9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31840" y="3978138"/>
            <a:ext cx="2088232" cy="155364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44" name="Picture 4" descr="http://www.cm.yzu.edu.tw/IBWEB/images/slide/slide_2_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92080" y="3549227"/>
            <a:ext cx="3479440" cy="198255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22" name="群組 21"/>
          <p:cNvGrpSpPr/>
          <p:nvPr/>
        </p:nvGrpSpPr>
        <p:grpSpPr>
          <a:xfrm>
            <a:off x="-28410" y="4"/>
            <a:ext cx="885181" cy="5718171"/>
            <a:chOff x="-28410" y="4"/>
            <a:chExt cx="885181" cy="5718171"/>
          </a:xfrm>
        </p:grpSpPr>
        <p:grpSp>
          <p:nvGrpSpPr>
            <p:cNvPr id="23" name="群組 22"/>
            <p:cNvGrpSpPr/>
            <p:nvPr/>
          </p:nvGrpSpPr>
          <p:grpSpPr>
            <a:xfrm>
              <a:off x="-28410" y="4"/>
              <a:ext cx="885181" cy="5718171"/>
              <a:chOff x="-7144" y="4"/>
              <a:chExt cx="885181" cy="5718171"/>
            </a:xfrm>
          </p:grpSpPr>
          <p:grpSp>
            <p:nvGrpSpPr>
              <p:cNvPr id="25" name="群組 24"/>
              <p:cNvGrpSpPr/>
              <p:nvPr/>
            </p:nvGrpSpPr>
            <p:grpSpPr>
              <a:xfrm>
                <a:off x="-7144" y="4"/>
                <a:ext cx="885181" cy="5718171"/>
                <a:chOff x="-91676" y="3291135"/>
                <a:chExt cx="11359398" cy="1944214"/>
              </a:xfrm>
              <a:solidFill>
                <a:srgbClr val="800000"/>
              </a:solidFill>
            </p:grpSpPr>
            <p:sp>
              <p:nvSpPr>
                <p:cNvPr id="31" name="矩形 30"/>
                <p:cNvSpPr/>
                <p:nvPr/>
              </p:nvSpPr>
              <p:spPr>
                <a:xfrm>
                  <a:off x="-91676" y="3291135"/>
                  <a:ext cx="9143998" cy="1314871"/>
                </a:xfrm>
                <a:prstGeom prst="rect">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8981729" y="3291135"/>
                  <a:ext cx="2285993" cy="1944214"/>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6" name="Text Box 2"/>
              <p:cNvSpPr txBox="1">
                <a:spLocks noChangeArrowheads="1"/>
              </p:cNvSpPr>
              <p:nvPr/>
            </p:nvSpPr>
            <p:spPr bwMode="auto">
              <a:xfrm>
                <a:off x="78028" y="554831"/>
                <a:ext cx="524005"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4" name="圖片 23"/>
            <p:cNvPicPr>
              <a:picLocks noChangeAspect="1"/>
            </p:cNvPicPr>
            <p:nvPr/>
          </p:nvPicPr>
          <p:blipFill rotWithShape="1">
            <a:blip r:embed="rId7" cstate="print">
              <a:extLst>
                <a:ext uri="{28A0092B-C50C-407E-A947-70E740481C1C}">
                  <a14:useLocalDpi xmlns:a14="http://schemas.microsoft.com/office/drawing/2010/main" xmlns="" val="0"/>
                </a:ext>
              </a:extLst>
            </a:blip>
            <a:srcRect l="73226" t="520" r="1651" b="85478"/>
            <a:stretch/>
          </p:blipFill>
          <p:spPr>
            <a:xfrm>
              <a:off x="-19883" y="4746"/>
              <a:ext cx="701749" cy="550085"/>
            </a:xfrm>
            <a:prstGeom prst="rect">
              <a:avLst/>
            </a:prstGeom>
          </p:spPr>
        </p:pic>
      </p:grpSp>
      <p:grpSp>
        <p:nvGrpSpPr>
          <p:cNvPr id="21" name="群組 20"/>
          <p:cNvGrpSpPr/>
          <p:nvPr/>
        </p:nvGrpSpPr>
        <p:grpSpPr>
          <a:xfrm>
            <a:off x="8323928" y="4896503"/>
            <a:ext cx="891542" cy="891542"/>
            <a:chOff x="8323928" y="4896503"/>
            <a:chExt cx="891542" cy="891542"/>
          </a:xfrm>
        </p:grpSpPr>
        <p:pic>
          <p:nvPicPr>
            <p:cNvPr id="27" name="圖片 26" descr="齟齒圖片4.png"/>
            <p:cNvPicPr>
              <a:picLocks noChangeAspect="1"/>
            </p:cNvPicPr>
            <p:nvPr/>
          </p:nvPicPr>
          <p:blipFill>
            <a:blip r:embed="rId8" cstate="print"/>
            <a:stretch>
              <a:fillRect/>
            </a:stretch>
          </p:blipFill>
          <p:spPr>
            <a:xfrm>
              <a:off x="8323928" y="4896503"/>
              <a:ext cx="891542" cy="891542"/>
            </a:xfrm>
            <a:prstGeom prst="rect">
              <a:avLst/>
            </a:prstGeom>
          </p:spPr>
        </p:pic>
        <p:sp>
          <p:nvSpPr>
            <p:cNvPr id="28" name="文字方塊 27"/>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091</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188992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left)">
                                      <p:cBhvr>
                                        <p:cTn id="1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圓角矩形 5"/>
          <p:cNvSpPr/>
          <p:nvPr/>
        </p:nvSpPr>
        <p:spPr>
          <a:xfrm>
            <a:off x="466787" y="2067000"/>
            <a:ext cx="8353685" cy="3312368"/>
          </a:xfrm>
          <a:prstGeom prst="roundRect">
            <a:avLst>
              <a:gd name="adj" fmla="val 4318"/>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五 </a:t>
              </a:r>
              <a:r>
                <a:rPr lang="zh-TW" altLang="en-US" sz="2800" b="1" dirty="0" smtClean="0">
                  <a:solidFill>
                    <a:schemeClr val="bg1"/>
                  </a:solidFill>
                  <a:latin typeface="SimHei" pitchFamily="2" charset="-122"/>
                  <a:ea typeface="SimHei" pitchFamily="2" charset="-122"/>
                </a:rPr>
                <a:t>學長</a:t>
              </a:r>
              <a:r>
                <a:rPr lang="zh-TW" altLang="en-US" sz="2800" b="1" dirty="0">
                  <a:solidFill>
                    <a:schemeClr val="bg1"/>
                  </a:solidFill>
                  <a:latin typeface="SimHei" pitchFamily="2" charset="-122"/>
                  <a:ea typeface="SimHei" pitchFamily="2" charset="-122"/>
                </a:rPr>
                <a:t>姐來帶路</a:t>
              </a:r>
            </a:p>
          </p:txBody>
        </p:sp>
      </p:grpSp>
      <p:sp>
        <p:nvSpPr>
          <p:cNvPr id="9" name="矩形 8"/>
          <p:cNvSpPr/>
          <p:nvPr/>
        </p:nvSpPr>
        <p:spPr>
          <a:xfrm>
            <a:off x="3923929" y="414878"/>
            <a:ext cx="4896544" cy="1508105"/>
          </a:xfrm>
          <a:prstGeom prst="rect">
            <a:avLst/>
          </a:prstGeom>
        </p:spPr>
        <p:txBody>
          <a:bodyPr wrap="square">
            <a:spAutoFit/>
          </a:bodyPr>
          <a:lstStyle/>
          <a:p>
            <a:r>
              <a:rPr lang="zh-TW" altLang="en-US" sz="3600" b="1" dirty="0" smtClean="0">
                <a:solidFill>
                  <a:srgbClr val="FF6699"/>
                </a:solidFill>
                <a:latin typeface="SimHei" pitchFamily="2" charset="-122"/>
                <a:ea typeface="SimHei" pitchFamily="2" charset="-122"/>
              </a:rPr>
              <a:t>王庭萱</a:t>
            </a:r>
            <a:r>
              <a:rPr lang="en-US" altLang="zh-TW" sz="3600" b="1" dirty="0" smtClean="0">
                <a:solidFill>
                  <a:srgbClr val="FF6699"/>
                </a:solidFill>
                <a:latin typeface="SimHei" pitchFamily="2" charset="-122"/>
                <a:ea typeface="SimHei" pitchFamily="2" charset="-122"/>
              </a:rPr>
              <a:t/>
            </a:r>
            <a:br>
              <a:rPr lang="en-US" altLang="zh-TW" sz="3600" b="1" dirty="0" smtClean="0">
                <a:solidFill>
                  <a:srgbClr val="FF6699"/>
                </a:solidFill>
                <a:latin typeface="SimHei" pitchFamily="2" charset="-122"/>
                <a:ea typeface="SimHei" pitchFamily="2" charset="-122"/>
              </a:rPr>
            </a:br>
            <a:r>
              <a:rPr lang="zh-TW" altLang="en-US" sz="2800" b="1" dirty="0" smtClean="0">
                <a:solidFill>
                  <a:srgbClr val="FF6699"/>
                </a:solidFill>
                <a:latin typeface="SimHei" pitchFamily="2" charset="-122"/>
                <a:ea typeface="SimHei" pitchFamily="2" charset="-122"/>
              </a:rPr>
              <a:t>臺南女子高級中學</a:t>
            </a:r>
            <a:endParaRPr lang="zh-TW" altLang="en-US" sz="2800" b="1" dirty="0">
              <a:solidFill>
                <a:srgbClr val="FF6699"/>
              </a:solidFill>
              <a:latin typeface="SimHei" pitchFamily="2" charset="-122"/>
              <a:ea typeface="SimHei" pitchFamily="2" charset="-122"/>
            </a:endParaRPr>
          </a:p>
          <a:p>
            <a:r>
              <a:rPr lang="zh-TW" altLang="en-US" sz="2800" b="1" dirty="0" smtClean="0">
                <a:solidFill>
                  <a:srgbClr val="FF6699"/>
                </a:solidFill>
                <a:latin typeface="SimHei" pitchFamily="2" charset="-122"/>
                <a:ea typeface="SimHei" pitchFamily="2" charset="-122"/>
              </a:rPr>
              <a:t>清華大學計量財務金融學系</a:t>
            </a:r>
          </a:p>
        </p:txBody>
      </p:sp>
      <p:sp>
        <p:nvSpPr>
          <p:cNvPr id="12" name="矩形 11"/>
          <p:cNvSpPr/>
          <p:nvPr/>
        </p:nvSpPr>
        <p:spPr>
          <a:xfrm>
            <a:off x="2001144" y="1543780"/>
            <a:ext cx="1627369" cy="523220"/>
          </a:xfrm>
          <a:prstGeom prst="rect">
            <a:avLst/>
          </a:prstGeom>
        </p:spPr>
        <p:txBody>
          <a:bodyPr wrap="none">
            <a:spAutoFit/>
          </a:bodyPr>
          <a:lstStyle/>
          <a:p>
            <a:r>
              <a:rPr lang="zh-TW" altLang="en-US" sz="2800" b="1" dirty="0">
                <a:latin typeface="SimHei" pitchFamily="2" charset="-122"/>
                <a:ea typeface="SimHei" pitchFamily="2" charset="-122"/>
              </a:rPr>
              <a:t>經驗分享</a:t>
            </a:r>
          </a:p>
        </p:txBody>
      </p:sp>
      <p:sp>
        <p:nvSpPr>
          <p:cNvPr id="3" name="橢圓 2"/>
          <p:cNvSpPr/>
          <p:nvPr/>
        </p:nvSpPr>
        <p:spPr>
          <a:xfrm>
            <a:off x="395537" y="1105314"/>
            <a:ext cx="1577007" cy="1577007"/>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13" name="矩形 12"/>
          <p:cNvSpPr/>
          <p:nvPr/>
        </p:nvSpPr>
        <p:spPr>
          <a:xfrm>
            <a:off x="539552" y="2211015"/>
            <a:ext cx="8208912" cy="2677656"/>
          </a:xfrm>
          <a:prstGeom prst="rect">
            <a:avLst/>
          </a:prstGeom>
        </p:spPr>
        <p:txBody>
          <a:bodyPr wrap="square">
            <a:spAutoFit/>
          </a:bodyPr>
          <a:lstStyle/>
          <a:p>
            <a:r>
              <a:rPr lang="zh-TW" altLang="en-US" sz="2400" b="1" dirty="0" smtClean="0">
                <a:solidFill>
                  <a:schemeClr val="bg1"/>
                </a:solidFill>
                <a:latin typeface="SimHei" pitchFamily="2" charset="-122"/>
                <a:ea typeface="SimHei" pitchFamily="2" charset="-122"/>
              </a:rPr>
              <a:t>          計量財務金融學系相較於一般的財務金融學系多了財務工程方面的課程，而所謂財務工程即是用數學工具建立金融市場模型以解決日益複雜的財金問題。如「數理統計」因為所選擇的老師而有不同的教學風格，有些老師很注重證明題，有些老師則不教授，但她在這堂課上學到一個很有用的統計軟體</a:t>
            </a:r>
            <a:r>
              <a:rPr lang="en-US" altLang="zh-TW" sz="2400" b="1" dirty="0" err="1" smtClean="0">
                <a:solidFill>
                  <a:schemeClr val="bg1"/>
                </a:solidFill>
                <a:latin typeface="SimHei" pitchFamily="2" charset="-122"/>
                <a:ea typeface="SimHei" pitchFamily="2" charset="-122"/>
              </a:rPr>
              <a:t>EViews</a:t>
            </a:r>
            <a:r>
              <a:rPr lang="zh-TW" altLang="en-US" sz="2400" b="1" dirty="0" smtClean="0">
                <a:solidFill>
                  <a:schemeClr val="bg1"/>
                </a:solidFill>
                <a:latin typeface="SimHei" pitchFamily="2" charset="-122"/>
                <a:ea typeface="SimHei" pitchFamily="2" charset="-122"/>
              </a:rPr>
              <a:t>，用來探討不同變數之間相互影響的程度與關係。</a:t>
            </a:r>
          </a:p>
        </p:txBody>
      </p:sp>
      <p:grpSp>
        <p:nvGrpSpPr>
          <p:cNvPr id="14" name="群組 13"/>
          <p:cNvGrpSpPr/>
          <p:nvPr/>
        </p:nvGrpSpPr>
        <p:grpSpPr>
          <a:xfrm>
            <a:off x="8323928" y="4896503"/>
            <a:ext cx="891542" cy="891542"/>
            <a:chOff x="8323928" y="4896503"/>
            <a:chExt cx="891542" cy="891542"/>
          </a:xfrm>
        </p:grpSpPr>
        <p:pic>
          <p:nvPicPr>
            <p:cNvPr id="15" name="圖片 14" descr="齟齒圖片4.png"/>
            <p:cNvPicPr>
              <a:picLocks noChangeAspect="1"/>
            </p:cNvPicPr>
            <p:nvPr/>
          </p:nvPicPr>
          <p:blipFill>
            <a:blip r:embed="rId4" cstate="print"/>
            <a:stretch>
              <a:fillRect/>
            </a:stretch>
          </p:blipFill>
          <p:spPr>
            <a:xfrm>
              <a:off x="8323928" y="4896503"/>
              <a:ext cx="891542" cy="891542"/>
            </a:xfrm>
            <a:prstGeom prst="rect">
              <a:avLst/>
            </a:prstGeom>
          </p:spPr>
        </p:pic>
        <p:sp>
          <p:nvSpPr>
            <p:cNvPr id="16" name="文字方塊 15"/>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091</a:t>
              </a:r>
              <a:endParaRPr lang="zh-TW" altLang="en-US" dirty="0">
                <a:latin typeface="Arial" pitchFamily="34" charset="0"/>
                <a:cs typeface="Arial" pitchFamily="34" charset="0"/>
              </a:endParaRPr>
            </a:p>
          </p:txBody>
        </p:sp>
      </p:grpSp>
      <p:grpSp>
        <p:nvGrpSpPr>
          <p:cNvPr id="17" name="群組 16"/>
          <p:cNvGrpSpPr/>
          <p:nvPr/>
        </p:nvGrpSpPr>
        <p:grpSpPr>
          <a:xfrm>
            <a:off x="7572396" y="715947"/>
            <a:ext cx="1091909" cy="619105"/>
            <a:chOff x="5364088" y="399325"/>
            <a:chExt cx="1091909" cy="619105"/>
          </a:xfrm>
        </p:grpSpPr>
        <p:pic>
          <p:nvPicPr>
            <p:cNvPr id="19" name="Picture 4" descr="http://ioh.tw/assets/ioh_logo.pn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64088" y="399325"/>
              <a:ext cx="825473" cy="61910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6" descr="H:\105高中生涯規劃\圖14.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33095" y="547671"/>
              <a:ext cx="422902" cy="464738"/>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21" name="圖片 20" descr="齟齒圖片4.png"/>
          <p:cNvPicPr>
            <a:picLocks noChangeAspect="1"/>
          </p:cNvPicPr>
          <p:nvPr/>
        </p:nvPicPr>
        <p:blipFill>
          <a:blip r:embed="rId8" cstate="print"/>
          <a:stretch>
            <a:fillRect/>
          </a:stretch>
        </p:blipFill>
        <p:spPr>
          <a:xfrm>
            <a:off x="500034" y="1216013"/>
            <a:ext cx="1357322" cy="1357322"/>
          </a:xfrm>
          <a:prstGeom prst="rect">
            <a:avLst/>
          </a:prstGeom>
        </p:spPr>
      </p:pic>
    </p:spTree>
    <p:extLst>
      <p:ext uri="{BB962C8B-B14F-4D97-AF65-F5344CB8AC3E}">
        <p14:creationId xmlns:p14="http://schemas.microsoft.com/office/powerpoint/2010/main" xmlns="" val="3375757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9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3"/>
                                        </p:tgtEl>
                                        <p:attrNameLst>
                                          <p:attrName>style.visibility</p:attrName>
                                        </p:attrNameLst>
                                      </p:cBhvr>
                                      <p:to>
                                        <p:strVal val="visible"/>
                                      </p:to>
                                    </p:set>
                                    <p:anim calcmode="discrete" valueType="clr">
                                      <p:cBhvr override="childStyle">
                                        <p:cTn id="1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
                                        </p:tgtEl>
                                        <p:attrNameLst>
                                          <p:attrName>fillcolor</p:attrName>
                                        </p:attrNameLst>
                                      </p:cBhvr>
                                      <p:tavLst>
                                        <p:tav tm="0">
                                          <p:val>
                                            <p:clrVal>
                                              <a:schemeClr val="accent2"/>
                                            </p:clrVal>
                                          </p:val>
                                        </p:tav>
                                        <p:tav tm="50000">
                                          <p:val>
                                            <p:clrVal>
                                              <a:schemeClr val="hlink"/>
                                            </p:clrVal>
                                          </p:val>
                                        </p:tav>
                                      </p:tavLst>
                                    </p:anim>
                                    <p:set>
                                      <p:cBhvr>
                                        <p:cTn id="15" dur="80"/>
                                        <p:tgtEl>
                                          <p:spTgt spid="13"/>
                                        </p:tgtEl>
                                        <p:attrNameLst>
                                          <p:attrName>fill.type</p:attrName>
                                        </p:attrNameLst>
                                      </p:cBhvr>
                                      <p:to>
                                        <p:strVal val="solid"/>
                                      </p:to>
                                    </p:set>
                                  </p:childTnLst>
                                </p:cTn>
                              </p:par>
                            </p:childTnLst>
                          </p:cTn>
                        </p:par>
                        <p:par>
                          <p:cTn id="16" fill="hold">
                            <p:stCondLst>
                              <p:cond delay="736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圓角矩形 5"/>
          <p:cNvSpPr/>
          <p:nvPr/>
        </p:nvSpPr>
        <p:spPr>
          <a:xfrm>
            <a:off x="466787" y="2067000"/>
            <a:ext cx="8353685" cy="3312368"/>
          </a:xfrm>
          <a:prstGeom prst="roundRect">
            <a:avLst>
              <a:gd name="adj" fmla="val 4318"/>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五 </a:t>
              </a:r>
              <a:r>
                <a:rPr lang="zh-TW" altLang="en-US" sz="2800" b="1" dirty="0" smtClean="0">
                  <a:solidFill>
                    <a:schemeClr val="bg1"/>
                  </a:solidFill>
                  <a:latin typeface="SimHei" pitchFamily="2" charset="-122"/>
                  <a:ea typeface="SimHei" pitchFamily="2" charset="-122"/>
                </a:rPr>
                <a:t>學長</a:t>
              </a:r>
              <a:r>
                <a:rPr lang="zh-TW" altLang="en-US" sz="2800" b="1" dirty="0">
                  <a:solidFill>
                    <a:schemeClr val="bg1"/>
                  </a:solidFill>
                  <a:latin typeface="SimHei" pitchFamily="2" charset="-122"/>
                  <a:ea typeface="SimHei" pitchFamily="2" charset="-122"/>
                </a:rPr>
                <a:t>姐來帶路</a:t>
              </a:r>
            </a:p>
          </p:txBody>
        </p:sp>
      </p:grpSp>
      <p:sp>
        <p:nvSpPr>
          <p:cNvPr id="9" name="矩形 8"/>
          <p:cNvSpPr/>
          <p:nvPr/>
        </p:nvSpPr>
        <p:spPr>
          <a:xfrm>
            <a:off x="3923929" y="414878"/>
            <a:ext cx="4896544" cy="1508105"/>
          </a:xfrm>
          <a:prstGeom prst="rect">
            <a:avLst/>
          </a:prstGeom>
        </p:spPr>
        <p:txBody>
          <a:bodyPr wrap="square">
            <a:spAutoFit/>
          </a:bodyPr>
          <a:lstStyle/>
          <a:p>
            <a:r>
              <a:rPr lang="zh-TW" altLang="en-US" sz="3600" b="1" dirty="0" smtClean="0">
                <a:solidFill>
                  <a:srgbClr val="FF6699"/>
                </a:solidFill>
                <a:latin typeface="SimHei" pitchFamily="2" charset="-122"/>
                <a:ea typeface="SimHei" pitchFamily="2" charset="-122"/>
              </a:rPr>
              <a:t>陳冠維</a:t>
            </a:r>
            <a:r>
              <a:rPr lang="en-US" altLang="zh-TW" sz="3600" b="1" dirty="0" smtClean="0">
                <a:solidFill>
                  <a:srgbClr val="FF6699"/>
                </a:solidFill>
                <a:latin typeface="SimHei" pitchFamily="2" charset="-122"/>
                <a:ea typeface="SimHei" pitchFamily="2" charset="-122"/>
              </a:rPr>
              <a:t/>
            </a:r>
            <a:br>
              <a:rPr lang="en-US" altLang="zh-TW" sz="3600" b="1" dirty="0" smtClean="0">
                <a:solidFill>
                  <a:srgbClr val="FF6699"/>
                </a:solidFill>
                <a:latin typeface="SimHei" pitchFamily="2" charset="-122"/>
                <a:ea typeface="SimHei" pitchFamily="2" charset="-122"/>
              </a:rPr>
            </a:br>
            <a:r>
              <a:rPr lang="zh-TW" altLang="en-US" sz="2800" b="1" dirty="0">
                <a:solidFill>
                  <a:srgbClr val="FF6699"/>
                </a:solidFill>
                <a:latin typeface="SimHei" pitchFamily="2" charset="-122"/>
                <a:ea typeface="SimHei" pitchFamily="2" charset="-122"/>
              </a:rPr>
              <a:t>臺南第一高級中學</a:t>
            </a:r>
          </a:p>
          <a:p>
            <a:r>
              <a:rPr lang="zh-TW" altLang="en-US" sz="2800" b="1" dirty="0">
                <a:solidFill>
                  <a:srgbClr val="FF6699"/>
                </a:solidFill>
                <a:latin typeface="SimHei" pitchFamily="2" charset="-122"/>
                <a:ea typeface="SimHei" pitchFamily="2" charset="-122"/>
              </a:rPr>
              <a:t>成功大學經濟學系</a:t>
            </a:r>
            <a:endParaRPr lang="zh-TW" altLang="en-US" sz="2800" b="1" dirty="0" smtClean="0">
              <a:solidFill>
                <a:srgbClr val="FF6699"/>
              </a:solidFill>
              <a:latin typeface="SimHei" pitchFamily="2" charset="-122"/>
              <a:ea typeface="SimHei" pitchFamily="2" charset="-122"/>
            </a:endParaRPr>
          </a:p>
        </p:txBody>
      </p:sp>
      <p:sp>
        <p:nvSpPr>
          <p:cNvPr id="12" name="矩形 11"/>
          <p:cNvSpPr/>
          <p:nvPr/>
        </p:nvSpPr>
        <p:spPr>
          <a:xfrm>
            <a:off x="2001144" y="1543780"/>
            <a:ext cx="1627369" cy="523220"/>
          </a:xfrm>
          <a:prstGeom prst="rect">
            <a:avLst/>
          </a:prstGeom>
        </p:spPr>
        <p:txBody>
          <a:bodyPr wrap="none">
            <a:spAutoFit/>
          </a:bodyPr>
          <a:lstStyle/>
          <a:p>
            <a:r>
              <a:rPr lang="zh-TW" altLang="en-US" sz="2800" b="1" dirty="0">
                <a:latin typeface="SimHei" pitchFamily="2" charset="-122"/>
                <a:ea typeface="SimHei" pitchFamily="2" charset="-122"/>
              </a:rPr>
              <a:t>經驗分享</a:t>
            </a:r>
          </a:p>
        </p:txBody>
      </p:sp>
      <p:sp>
        <p:nvSpPr>
          <p:cNvPr id="3" name="橢圓 2"/>
          <p:cNvSpPr/>
          <p:nvPr/>
        </p:nvSpPr>
        <p:spPr>
          <a:xfrm>
            <a:off x="395537" y="1105314"/>
            <a:ext cx="1577007" cy="1577007"/>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13" name="矩形 12"/>
          <p:cNvSpPr/>
          <p:nvPr/>
        </p:nvSpPr>
        <p:spPr>
          <a:xfrm>
            <a:off x="539552" y="2211015"/>
            <a:ext cx="8208912" cy="2677656"/>
          </a:xfrm>
          <a:prstGeom prst="rect">
            <a:avLst/>
          </a:prstGeom>
        </p:spPr>
        <p:txBody>
          <a:bodyPr wrap="square">
            <a:spAutoFit/>
          </a:bodyPr>
          <a:lstStyle/>
          <a:p>
            <a:r>
              <a:rPr lang="zh-TW" altLang="en-US" sz="2400" b="1" dirty="0" smtClean="0">
                <a:solidFill>
                  <a:schemeClr val="bg1"/>
                </a:solidFill>
                <a:latin typeface="SimHei" pitchFamily="2" charset="-122"/>
                <a:ea typeface="SimHei" pitchFamily="2" charset="-122"/>
              </a:rPr>
              <a:t>        成大</a:t>
            </a:r>
            <a:r>
              <a:rPr lang="zh-TW" altLang="en-US" sz="2400" b="1" dirty="0">
                <a:solidFill>
                  <a:schemeClr val="bg1"/>
                </a:solidFill>
                <a:latin typeface="SimHei" pitchFamily="2" charset="-122"/>
                <a:ea typeface="SimHei" pitchFamily="2" charset="-122"/>
              </a:rPr>
              <a:t>經濟系屬於社會科學院，許多人會以為經濟系是與股票、賺錢相關</a:t>
            </a:r>
            <a:r>
              <a:rPr lang="zh-TW" altLang="en-US" sz="2400" b="1" dirty="0" smtClean="0">
                <a:solidFill>
                  <a:schemeClr val="bg1"/>
                </a:solidFill>
                <a:latin typeface="SimHei" pitchFamily="2" charset="-122"/>
                <a:ea typeface="SimHei" pitchFamily="2" charset="-122"/>
              </a:rPr>
              <a:t>字彙</a:t>
            </a:r>
            <a:r>
              <a:rPr lang="zh-TW" altLang="en-US" sz="2400" b="1" dirty="0">
                <a:solidFill>
                  <a:schemeClr val="bg1"/>
                </a:solidFill>
                <a:latin typeface="SimHei" pitchFamily="2" charset="-122"/>
                <a:ea typeface="SimHei" pitchFamily="2" charset="-122"/>
              </a:rPr>
              <a:t>有關，但其實不然，成大經濟系的研究內容是與民生經濟相關，例如：</a:t>
            </a:r>
            <a:r>
              <a:rPr lang="zh-TW" altLang="en-US" sz="2400" b="1" dirty="0" smtClean="0">
                <a:solidFill>
                  <a:schemeClr val="bg1"/>
                </a:solidFill>
                <a:latin typeface="SimHei" pitchFamily="2" charset="-122"/>
                <a:ea typeface="SimHei" pitchFamily="2" charset="-122"/>
              </a:rPr>
              <a:t>暢銷書</a:t>
            </a:r>
            <a:r>
              <a:rPr lang="en-US" altLang="zh-TW" sz="2400" b="1" dirty="0">
                <a:solidFill>
                  <a:schemeClr val="bg1"/>
                </a:solidFill>
                <a:latin typeface="SimHei" pitchFamily="2" charset="-122"/>
                <a:ea typeface="SimHei" pitchFamily="2" charset="-122"/>
              </a:rPr>
              <a:t>《</a:t>
            </a:r>
            <a:r>
              <a:rPr lang="zh-TW" altLang="en-US" sz="2400" b="1" dirty="0">
                <a:solidFill>
                  <a:schemeClr val="bg1"/>
                </a:solidFill>
                <a:latin typeface="SimHei" pitchFamily="2" charset="-122"/>
                <a:ea typeface="SimHei" pitchFamily="2" charset="-122"/>
              </a:rPr>
              <a:t>蘋果橘子經濟學</a:t>
            </a:r>
            <a:r>
              <a:rPr lang="en-US" altLang="zh-TW" sz="2400" b="1" dirty="0">
                <a:solidFill>
                  <a:schemeClr val="bg1"/>
                </a:solidFill>
                <a:latin typeface="SimHei" pitchFamily="2" charset="-122"/>
                <a:ea typeface="SimHei" pitchFamily="2" charset="-122"/>
              </a:rPr>
              <a:t>》</a:t>
            </a:r>
            <a:r>
              <a:rPr lang="zh-TW" altLang="en-US" sz="2400" b="1" dirty="0">
                <a:solidFill>
                  <a:schemeClr val="bg1"/>
                </a:solidFill>
                <a:latin typeface="SimHei" pitchFamily="2" charset="-122"/>
                <a:ea typeface="SimHei" pitchFamily="2" charset="-122"/>
              </a:rPr>
              <a:t>即是以經濟學來解釋日常生活課題，以縝密思考去</a:t>
            </a:r>
            <a:r>
              <a:rPr lang="zh-TW" altLang="en-US" sz="2400" b="1" dirty="0" smtClean="0">
                <a:solidFill>
                  <a:schemeClr val="bg1"/>
                </a:solidFill>
                <a:latin typeface="SimHei" pitchFamily="2" charset="-122"/>
                <a:ea typeface="SimHei" pitchFamily="2" charset="-122"/>
              </a:rPr>
              <a:t>分析</a:t>
            </a:r>
            <a:r>
              <a:rPr lang="zh-TW" altLang="en-US" sz="2400" b="1" dirty="0">
                <a:solidFill>
                  <a:schemeClr val="bg1"/>
                </a:solidFill>
                <a:latin typeface="SimHei" pitchFamily="2" charset="-122"/>
                <a:ea typeface="SimHei" pitchFamily="2" charset="-122"/>
              </a:rPr>
              <a:t>社會問題。冠維建議認為就讀成大經濟系是很需要數理邏輯能力，因為</a:t>
            </a:r>
            <a:r>
              <a:rPr lang="zh-TW" altLang="en-US" sz="2400" b="1" dirty="0" smtClean="0">
                <a:solidFill>
                  <a:schemeClr val="bg1"/>
                </a:solidFill>
                <a:latin typeface="SimHei" pitchFamily="2" charset="-122"/>
                <a:ea typeface="SimHei" pitchFamily="2" charset="-122"/>
              </a:rPr>
              <a:t>許多經濟</a:t>
            </a:r>
            <a:r>
              <a:rPr lang="zh-TW" altLang="en-US" sz="2400" b="1" dirty="0">
                <a:solidFill>
                  <a:schemeClr val="bg1"/>
                </a:solidFill>
                <a:latin typeface="SimHei" pitchFamily="2" charset="-122"/>
                <a:ea typeface="SimHei" pitchFamily="2" charset="-122"/>
              </a:rPr>
              <a:t>模型都會運用到數學推算，能培養個人對於議題的獨立思考。</a:t>
            </a:r>
            <a:endParaRPr lang="zh-TW" altLang="en-US" sz="2400" b="1" dirty="0" smtClean="0">
              <a:solidFill>
                <a:schemeClr val="bg1"/>
              </a:solidFill>
              <a:latin typeface="SimHei" pitchFamily="2" charset="-122"/>
              <a:ea typeface="SimHei" pitchFamily="2" charset="-122"/>
            </a:endParaRPr>
          </a:p>
        </p:txBody>
      </p:sp>
      <p:pic>
        <p:nvPicPr>
          <p:cNvPr id="28674" name="Picture 2" descr="H:\105高中生涯規劃\圖10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5037" y="1200343"/>
            <a:ext cx="2690813" cy="23495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群組 13"/>
          <p:cNvGrpSpPr/>
          <p:nvPr/>
        </p:nvGrpSpPr>
        <p:grpSpPr>
          <a:xfrm>
            <a:off x="8323928" y="4896503"/>
            <a:ext cx="891542" cy="891542"/>
            <a:chOff x="8323928" y="4896503"/>
            <a:chExt cx="891542" cy="891542"/>
          </a:xfrm>
        </p:grpSpPr>
        <p:pic>
          <p:nvPicPr>
            <p:cNvPr id="15" name="圖片 14" descr="齟齒圖片4.png"/>
            <p:cNvPicPr>
              <a:picLocks noChangeAspect="1"/>
            </p:cNvPicPr>
            <p:nvPr/>
          </p:nvPicPr>
          <p:blipFill>
            <a:blip r:embed="rId5" cstate="print"/>
            <a:stretch>
              <a:fillRect/>
            </a:stretch>
          </p:blipFill>
          <p:spPr>
            <a:xfrm>
              <a:off x="8323928" y="4896503"/>
              <a:ext cx="891542" cy="891542"/>
            </a:xfrm>
            <a:prstGeom prst="rect">
              <a:avLst/>
            </a:prstGeom>
          </p:spPr>
        </p:pic>
        <p:sp>
          <p:nvSpPr>
            <p:cNvPr id="16" name="文字方塊 15"/>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091</a:t>
              </a:r>
              <a:endParaRPr lang="zh-TW" altLang="en-US" dirty="0">
                <a:latin typeface="Arial" pitchFamily="34" charset="0"/>
                <a:cs typeface="Arial" pitchFamily="34" charset="0"/>
              </a:endParaRPr>
            </a:p>
          </p:txBody>
        </p:sp>
      </p:grpSp>
      <p:grpSp>
        <p:nvGrpSpPr>
          <p:cNvPr id="17" name="群組 16"/>
          <p:cNvGrpSpPr/>
          <p:nvPr/>
        </p:nvGrpSpPr>
        <p:grpSpPr>
          <a:xfrm>
            <a:off x="7572396" y="1216013"/>
            <a:ext cx="1091909" cy="619105"/>
            <a:chOff x="5364088" y="399325"/>
            <a:chExt cx="1091909" cy="619105"/>
          </a:xfrm>
        </p:grpSpPr>
        <p:pic>
          <p:nvPicPr>
            <p:cNvPr id="19" name="Picture 4" descr="http://ioh.tw/assets/ioh_logo.pn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364088" y="399325"/>
              <a:ext cx="825473" cy="61910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6" descr="H:\105高中生涯規劃\圖14.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033095" y="547671"/>
              <a:ext cx="422902" cy="46473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xmlns="" val="1542595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3"/>
                                        </p:tgtEl>
                                        <p:attrNameLst>
                                          <p:attrName>style.visibility</p:attrName>
                                        </p:attrNameLst>
                                      </p:cBhvr>
                                      <p:to>
                                        <p:strVal val="visible"/>
                                      </p:to>
                                    </p:set>
                                    <p:anim calcmode="discrete" valueType="clr">
                                      <p:cBhvr override="childStyle">
                                        <p:cTn id="1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3"/>
                                        </p:tgtEl>
                                        <p:attrNameLst>
                                          <p:attrName>fillcolor</p:attrName>
                                        </p:attrNameLst>
                                      </p:cBhvr>
                                      <p:tavLst>
                                        <p:tav tm="0">
                                          <p:val>
                                            <p:clrVal>
                                              <a:schemeClr val="accent2"/>
                                            </p:clrVal>
                                          </p:val>
                                        </p:tav>
                                        <p:tav tm="50000">
                                          <p:val>
                                            <p:clrVal>
                                              <a:schemeClr val="hlink"/>
                                            </p:clrVal>
                                          </p:val>
                                        </p:tav>
                                      </p:tavLst>
                                    </p:anim>
                                    <p:set>
                                      <p:cBhvr>
                                        <p:cTn id="15" dur="80"/>
                                        <p:tgtEl>
                                          <p:spTgt spid="13"/>
                                        </p:tgtEl>
                                        <p:attrNameLst>
                                          <p:attrName>fill.type</p:attrName>
                                        </p:attrNameLst>
                                      </p:cBhvr>
                                      <p:to>
                                        <p:strVal val="solid"/>
                                      </p:to>
                                    </p:set>
                                  </p:childTnLst>
                                </p:cTn>
                              </p:par>
                            </p:childTnLst>
                          </p:cTn>
                        </p:par>
                        <p:par>
                          <p:cTn id="16" fill="hold">
                            <p:stCondLst>
                              <p:cond delay="732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43478" y="1522246"/>
            <a:ext cx="9165266" cy="1944216"/>
            <a:chOff x="0" y="3291135"/>
            <a:chExt cx="9144000" cy="1944216"/>
          </a:xfrm>
        </p:grpSpPr>
        <p:sp>
          <p:nvSpPr>
            <p:cNvPr id="14" name="矩形 13"/>
            <p:cNvSpPr/>
            <p:nvPr/>
          </p:nvSpPr>
          <p:spPr>
            <a:xfrm>
              <a:off x="0" y="3291135"/>
              <a:ext cx="9144000" cy="1944216"/>
            </a:xfrm>
            <a:prstGeom prst="rect">
              <a:avLst/>
            </a:prstGeom>
            <a:solidFill>
              <a:srgbClr val="FF99C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0" y="4464276"/>
              <a:ext cx="9144000" cy="771075"/>
            </a:xfrm>
            <a:prstGeom prst="rect">
              <a:avLst/>
            </a:prstGeom>
            <a:solidFill>
              <a:srgbClr val="FF5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74" name="Text Box 2"/>
          <p:cNvSpPr txBox="1">
            <a:spLocks noChangeArrowheads="1"/>
          </p:cNvSpPr>
          <p:nvPr/>
        </p:nvSpPr>
        <p:spPr bwMode="auto">
          <a:xfrm>
            <a:off x="290683" y="1594254"/>
            <a:ext cx="7704856"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66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66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sp>
        <p:nvSpPr>
          <p:cNvPr id="2" name="AutoShape 8" descr="http://img05.tooopen.com/images/20140925/sy_7180071526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10" descr="http://img05.tooopen.com/images/20140925/sy_7180071526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12" descr="http://img05.tooopen.com/images/20140925/sy_7180071526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8" name="圖片 7"/>
          <p:cNvPicPr>
            <a:picLocks noChangeAspect="1"/>
          </p:cNvPicPr>
          <p:nvPr/>
        </p:nvPicPr>
        <p:blipFill rotWithShape="1">
          <a:blip r:embed="rId2" cstate="print">
            <a:extLst>
              <a:ext uri="{28A0092B-C50C-407E-A947-70E740481C1C}">
                <a14:useLocalDpi xmlns:a14="http://schemas.microsoft.com/office/drawing/2010/main" xmlns="" val="0"/>
              </a:ext>
            </a:extLst>
          </a:blip>
          <a:srcRect l="73061" t="505" r="1533" b="86086"/>
          <a:stretch/>
        </p:blipFill>
        <p:spPr>
          <a:xfrm>
            <a:off x="122730" y="226102"/>
            <a:ext cx="2062715" cy="1531088"/>
          </a:xfrm>
          <a:prstGeom prst="rect">
            <a:avLst/>
          </a:prstGeom>
        </p:spPr>
      </p:pic>
      <p:grpSp>
        <p:nvGrpSpPr>
          <p:cNvPr id="12" name="群組 11"/>
          <p:cNvGrpSpPr/>
          <p:nvPr/>
        </p:nvGrpSpPr>
        <p:grpSpPr>
          <a:xfrm>
            <a:off x="2699792" y="3651175"/>
            <a:ext cx="3145181" cy="761058"/>
            <a:chOff x="493511" y="4803303"/>
            <a:chExt cx="3145181" cy="761058"/>
          </a:xfrm>
        </p:grpSpPr>
        <p:sp>
          <p:nvSpPr>
            <p:cNvPr id="16" name="矩形 15"/>
            <p:cNvSpPr/>
            <p:nvPr/>
          </p:nvSpPr>
          <p:spPr>
            <a:xfrm>
              <a:off x="1137757" y="4859796"/>
              <a:ext cx="2500935"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latin typeface="SimHei" pitchFamily="49" charset="-122"/>
                  <a:ea typeface="SimHei" pitchFamily="49" charset="-122"/>
                </a:rPr>
                <a:t> 17.</a:t>
              </a:r>
              <a:r>
                <a:rPr lang="zh-TW" altLang="en-US" dirty="0">
                  <a:latin typeface="SimHei" pitchFamily="49" charset="-122"/>
                  <a:ea typeface="SimHei" pitchFamily="49" charset="-122"/>
                </a:rPr>
                <a:t>財經學群</a:t>
              </a:r>
              <a:r>
                <a:rPr lang="en-US" altLang="zh-TW" dirty="0">
                  <a:latin typeface="SimHei" pitchFamily="49" charset="-122"/>
                  <a:ea typeface="SimHei" pitchFamily="49" charset="-122"/>
                </a:rPr>
                <a:t>-</a:t>
              </a:r>
              <a:r>
                <a:rPr lang="zh-TW" altLang="en-US" dirty="0">
                  <a:latin typeface="SimHei" pitchFamily="49" charset="-122"/>
                  <a:ea typeface="SimHei" pitchFamily="49" charset="-122"/>
                </a:rPr>
                <a:t>財</a:t>
              </a:r>
              <a:r>
                <a:rPr lang="zh-TW" altLang="en-US" dirty="0" smtClean="0">
                  <a:latin typeface="SimHei" pitchFamily="49" charset="-122"/>
                  <a:ea typeface="SimHei" pitchFamily="49" charset="-122"/>
                </a:rPr>
                <a:t>金系</a:t>
              </a:r>
              <a:endParaRPr kumimoji="0" lang="en-US" altLang="zh-TW" dirty="0">
                <a:latin typeface="SimHei" pitchFamily="49" charset="-122"/>
                <a:ea typeface="SimHei" pitchFamily="49" charset="-122"/>
              </a:endParaRPr>
            </a:p>
          </p:txBody>
        </p:sp>
        <p:pic>
          <p:nvPicPr>
            <p:cNvPr id="17" name="Picture 2" descr="http://img.app-island.com/article/63/65/icon.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511" y="4803303"/>
              <a:ext cx="728810" cy="761058"/>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9303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圖片 15" descr="圖片1.jpg"/>
          <p:cNvPicPr>
            <a:picLocks noChangeAspect="1"/>
          </p:cNvPicPr>
          <p:nvPr/>
        </p:nvPicPr>
        <p:blipFill>
          <a:blip r:embed="rId5" cstate="print"/>
          <a:stretch>
            <a:fillRect/>
          </a:stretch>
        </p:blipFill>
        <p:spPr>
          <a:xfrm>
            <a:off x="0" y="1587"/>
            <a:ext cx="9144000" cy="5715000"/>
          </a:xfrm>
          <a:prstGeom prst="rect">
            <a:avLst/>
          </a:prstGeom>
        </p:spPr>
      </p:pic>
      <p:sp>
        <p:nvSpPr>
          <p:cNvPr id="17" name="文字方塊 6"/>
          <p:cNvSpPr txBox="1">
            <a:spLocks noChangeArrowheads="1"/>
          </p:cNvSpPr>
          <p:nvPr/>
        </p:nvSpPr>
        <p:spPr bwMode="auto">
          <a:xfrm>
            <a:off x="1857356" y="4859351"/>
            <a:ext cx="5535612"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eaLnBrk="1" hangingPunct="1"/>
            <a:r>
              <a:rPr kumimoji="0" lang="zh-TW" altLang="en-US" sz="3200" b="1" dirty="0">
                <a:solidFill>
                  <a:schemeClr val="bg1"/>
                </a:solidFill>
                <a:latin typeface="標楷體" pitchFamily="65" charset="-120"/>
                <a:ea typeface="標楷體" pitchFamily="65" charset="-120"/>
              </a:rPr>
              <a:t>財經學群</a:t>
            </a:r>
            <a:r>
              <a:rPr kumimoji="0" lang="en-US" altLang="zh-TW" sz="3200" b="1" dirty="0">
                <a:solidFill>
                  <a:schemeClr val="bg1"/>
                </a:solidFill>
                <a:latin typeface="標楷體" pitchFamily="65" charset="-120"/>
                <a:ea typeface="標楷體" pitchFamily="65" charset="-120"/>
              </a:rPr>
              <a:t>-</a:t>
            </a:r>
            <a:r>
              <a:rPr kumimoji="0" lang="zh-TW" altLang="en-US" sz="3200" b="1" dirty="0">
                <a:solidFill>
                  <a:schemeClr val="bg1"/>
                </a:solidFill>
                <a:latin typeface="標楷體" pitchFamily="65" charset="-120"/>
                <a:ea typeface="標楷體" pitchFamily="65" charset="-120"/>
              </a:rPr>
              <a:t>財金系</a:t>
            </a:r>
            <a:endParaRPr kumimoji="0" lang="en-US" altLang="zh-TW" sz="3200" b="1" dirty="0">
              <a:solidFill>
                <a:schemeClr val="bg1"/>
              </a:solidFill>
              <a:latin typeface="標楷體" pitchFamily="65" charset="-120"/>
              <a:ea typeface="標楷體" pitchFamily="65" charset="-120"/>
            </a:endParaRPr>
          </a:p>
        </p:txBody>
      </p:sp>
      <p:sp>
        <p:nvSpPr>
          <p:cNvPr id="18" name="文字方塊 9"/>
          <p:cNvSpPr txBox="1">
            <a:spLocks noChangeArrowheads="1"/>
          </p:cNvSpPr>
          <p:nvPr/>
        </p:nvSpPr>
        <p:spPr bwMode="auto">
          <a:xfrm>
            <a:off x="71406" y="4897752"/>
            <a:ext cx="1106488" cy="461665"/>
          </a:xfrm>
          <a:prstGeom prst="rect">
            <a:avLst/>
          </a:prstGeom>
          <a:noFill/>
          <a:ln w="9525">
            <a:noFill/>
            <a:miter lim="800000"/>
            <a:headEnd/>
            <a:tailEnd/>
          </a:ln>
        </p:spPr>
        <p:txBody>
          <a:bodyPr>
            <a:spAutoFit/>
          </a:bodyPr>
          <a:lstStyle/>
          <a:p>
            <a:r>
              <a:rPr kumimoji="0" lang="zh-TW" altLang="en-US" sz="1200" b="1" dirty="0">
                <a:solidFill>
                  <a:schemeClr val="tx1">
                    <a:lumMod val="85000"/>
                    <a:lumOff val="15000"/>
                  </a:schemeClr>
                </a:solidFill>
                <a:latin typeface="SimHei" pitchFamily="49" charset="-122"/>
                <a:ea typeface="SimHei" pitchFamily="49" charset="-122"/>
              </a:rPr>
              <a:t>影片來源：</a:t>
            </a:r>
            <a:r>
              <a:rPr kumimoji="0" lang="en-US" altLang="zh-TW" sz="1200" b="1" dirty="0">
                <a:solidFill>
                  <a:schemeClr val="tx1">
                    <a:lumMod val="85000"/>
                    <a:lumOff val="15000"/>
                  </a:schemeClr>
                </a:solidFill>
                <a:latin typeface="SimHei" pitchFamily="49" charset="-122"/>
                <a:ea typeface="SimHei" pitchFamily="49" charset="-122"/>
              </a:rPr>
              <a:t/>
            </a:r>
            <a:br>
              <a:rPr kumimoji="0" lang="en-US" altLang="zh-TW" sz="1200" b="1" dirty="0">
                <a:solidFill>
                  <a:schemeClr val="tx1">
                    <a:lumMod val="85000"/>
                    <a:lumOff val="15000"/>
                  </a:schemeClr>
                </a:solidFill>
                <a:latin typeface="SimHei" pitchFamily="49" charset="-122"/>
                <a:ea typeface="SimHei" pitchFamily="49" charset="-122"/>
              </a:rPr>
            </a:br>
            <a:r>
              <a:rPr kumimoji="0" lang="en-US" altLang="zh-TW" sz="1200" b="1" dirty="0" smtClean="0">
                <a:solidFill>
                  <a:schemeClr val="tx1">
                    <a:lumMod val="85000"/>
                    <a:lumOff val="15000"/>
                  </a:schemeClr>
                </a:solidFill>
                <a:latin typeface="SimHei" pitchFamily="49" charset="-122"/>
                <a:ea typeface="SimHei" pitchFamily="49" charset="-122"/>
              </a:rPr>
              <a:t>YOUTUBE</a:t>
            </a:r>
            <a:endParaRPr kumimoji="0" lang="en-US" altLang="zh-TW" sz="1200" b="1" dirty="0">
              <a:solidFill>
                <a:schemeClr val="tx1">
                  <a:lumMod val="85000"/>
                  <a:lumOff val="15000"/>
                </a:schemeClr>
              </a:solidFill>
              <a:latin typeface="SimHei" pitchFamily="49" charset="-122"/>
              <a:ea typeface="SimHei" pitchFamily="49" charset="-122"/>
            </a:endParaRPr>
          </a:p>
        </p:txBody>
      </p:sp>
      <p:sp>
        <p:nvSpPr>
          <p:cNvPr id="19" name="文字方塊 9"/>
          <p:cNvSpPr txBox="1">
            <a:spLocks noChangeArrowheads="1"/>
          </p:cNvSpPr>
          <p:nvPr/>
        </p:nvSpPr>
        <p:spPr bwMode="auto">
          <a:xfrm>
            <a:off x="7966106" y="4897752"/>
            <a:ext cx="1106488" cy="461665"/>
          </a:xfrm>
          <a:prstGeom prst="rect">
            <a:avLst/>
          </a:prstGeom>
          <a:noFill/>
          <a:ln w="9525">
            <a:noFill/>
            <a:miter lim="800000"/>
            <a:headEnd/>
            <a:tailEnd/>
          </a:ln>
        </p:spPr>
        <p:txBody>
          <a:bodyPr>
            <a:spAutoFit/>
          </a:bodyPr>
          <a:lstStyle/>
          <a:p>
            <a:r>
              <a:rPr kumimoji="0" lang="en-US" altLang="zh-TW" sz="2400" b="1" dirty="0" smtClean="0">
                <a:solidFill>
                  <a:schemeClr val="tx1">
                    <a:lumMod val="85000"/>
                    <a:lumOff val="15000"/>
                  </a:schemeClr>
                </a:solidFill>
                <a:latin typeface="Arial" pitchFamily="34" charset="0"/>
                <a:ea typeface="SimHei" pitchFamily="49" charset="-122"/>
                <a:cs typeface="Arial" pitchFamily="34" charset="0"/>
              </a:rPr>
              <a:t>02’33</a:t>
            </a:r>
            <a:endParaRPr kumimoji="0" lang="en-US" altLang="zh-TW" sz="2400" b="1" dirty="0">
              <a:solidFill>
                <a:schemeClr val="tx1">
                  <a:lumMod val="85000"/>
                  <a:lumOff val="15000"/>
                </a:schemeClr>
              </a:solidFill>
              <a:latin typeface="Arial" pitchFamily="34" charset="0"/>
              <a:ea typeface="SimHei" pitchFamily="49" charset="-122"/>
              <a:cs typeface="Arial" pitchFamily="34" charset="0"/>
            </a:endParaRPr>
          </a:p>
        </p:txBody>
      </p:sp>
      <p:pic>
        <p:nvPicPr>
          <p:cNvPr id="20" name="圖片 12" descr="圖片6-4.png">
            <a:hlinkClick r:id="rId6" action="ppaction://hlinkfile"/>
          </p:cNvPr>
          <p:cNvPicPr>
            <a:picLocks noChangeAspect="1"/>
          </p:cNvPicPr>
          <p:nvPr/>
        </p:nvPicPr>
        <p:blipFill>
          <a:blip r:embed="rId7" cstate="print"/>
          <a:srcRect/>
          <a:stretch>
            <a:fillRect/>
          </a:stretch>
        </p:blipFill>
        <p:spPr bwMode="auto">
          <a:xfrm>
            <a:off x="8215338" y="3930657"/>
            <a:ext cx="708025" cy="792603"/>
          </a:xfrm>
          <a:prstGeom prst="rect">
            <a:avLst/>
          </a:prstGeom>
          <a:noFill/>
          <a:ln w="9525">
            <a:noFill/>
            <a:miter lim="800000"/>
            <a:headEnd/>
            <a:tailEnd/>
          </a:ln>
        </p:spPr>
      </p:pic>
      <p:pic>
        <p:nvPicPr>
          <p:cNvPr id="21" name="圖片 20" descr="090.png">
            <a:hlinkClick r:id="rId8" action="ppaction://hlinksldjump"/>
          </p:cNvPr>
          <p:cNvPicPr>
            <a:picLocks noChangeAspect="1"/>
          </p:cNvPicPr>
          <p:nvPr/>
        </p:nvPicPr>
        <p:blipFill>
          <a:blip r:embed="rId9" cstate="print"/>
          <a:stretch>
            <a:fillRect/>
          </a:stretch>
        </p:blipFill>
        <p:spPr>
          <a:xfrm>
            <a:off x="8281718" y="3282095"/>
            <a:ext cx="648000" cy="648000"/>
          </a:xfrm>
          <a:prstGeom prst="rect">
            <a:avLst/>
          </a:prstGeom>
        </p:spPr>
      </p:pic>
    </p:spTree>
    <p:controls>
      <p:control spid="1028" name="WindowsMediaPlayer1" r:id="rId2" imgW="7276190" imgH="3962953"/>
    </p:controls>
    <p:extLst>
      <p:ext uri="{BB962C8B-B14F-4D97-AF65-F5344CB8AC3E}">
        <p14:creationId xmlns:p14="http://schemas.microsoft.com/office/powerpoint/2010/main" xmlns="" val="32102335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print">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val="0"/>
              </a:ext>
            </a:extLst>
          </a:blip>
          <a:srcRect l="1170" t="7517"/>
          <a:stretch/>
        </p:blipFill>
        <p:spPr>
          <a:xfrm>
            <a:off x="0" y="-1"/>
            <a:ext cx="9169590" cy="5718175"/>
          </a:xfrm>
          <a:prstGeom prst="rect">
            <a:avLst/>
          </a:prstGeom>
        </p:spPr>
      </p:pic>
      <p:pic>
        <p:nvPicPr>
          <p:cNvPr id="7" name="圖片 6"/>
          <p:cNvPicPr>
            <a:picLocks noChangeAspect="1"/>
          </p:cNvPicPr>
          <p:nvPr/>
        </p:nvPicPr>
        <p:blipFill rotWithShape="1">
          <a:blip r:embed="rId4" cstate="print">
            <a:extLst>
              <a:ext uri="{28A0092B-C50C-407E-A947-70E740481C1C}">
                <a14:useLocalDpi xmlns:a14="http://schemas.microsoft.com/office/drawing/2010/main" xmlns="" val="0"/>
              </a:ext>
            </a:extLst>
          </a:blip>
          <a:srcRect r="74273" b="59829"/>
          <a:stretch/>
        </p:blipFill>
        <p:spPr>
          <a:xfrm>
            <a:off x="107504" y="122783"/>
            <a:ext cx="1588864" cy="1547118"/>
          </a:xfrm>
          <a:prstGeom prst="rect">
            <a:avLst/>
          </a:prstGeom>
        </p:spPr>
      </p:pic>
      <p:pic>
        <p:nvPicPr>
          <p:cNvPr id="2" name="圖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03848" y="-237256"/>
            <a:ext cx="5408956" cy="3672408"/>
          </a:xfrm>
          <a:prstGeom prst="rect">
            <a:avLst/>
          </a:prstGeom>
        </p:spPr>
      </p:pic>
      <p:pic>
        <p:nvPicPr>
          <p:cNvPr id="3" name="圖片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4" y="2805309"/>
            <a:ext cx="7200800" cy="2750605"/>
          </a:xfrm>
          <a:prstGeom prst="rect">
            <a:avLst/>
          </a:prstGeom>
        </p:spPr>
      </p:pic>
    </p:spTree>
    <p:extLst>
      <p:ext uri="{BB962C8B-B14F-4D97-AF65-F5344CB8AC3E}">
        <p14:creationId xmlns:p14="http://schemas.microsoft.com/office/powerpoint/2010/main" xmlns="" val="2649680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矩形 32"/>
          <p:cNvSpPr/>
          <p:nvPr/>
        </p:nvSpPr>
        <p:spPr>
          <a:xfrm>
            <a:off x="509357" y="2283023"/>
            <a:ext cx="3846618" cy="2246769"/>
          </a:xfrm>
          <a:prstGeom prst="rect">
            <a:avLst/>
          </a:prstGeom>
        </p:spPr>
        <p:txBody>
          <a:bodyPr wrap="square">
            <a:spAutoFit/>
          </a:bodyPr>
          <a:lstStyle/>
          <a:p>
            <a:r>
              <a:rPr lang="zh-TW" altLang="en-US" sz="2800" b="1" dirty="0">
                <a:latin typeface="SimHei" pitchFamily="2" charset="-122"/>
                <a:ea typeface="SimHei" pitchFamily="2" charset="-122"/>
              </a:rPr>
              <a:t>此</a:t>
            </a:r>
            <a:r>
              <a:rPr lang="zh-TW" altLang="en-US" sz="2800" b="1" dirty="0" smtClean="0">
                <a:latin typeface="SimHei" pitchFamily="2" charset="-122"/>
                <a:ea typeface="SimHei" pitchFamily="2" charset="-122"/>
              </a:rPr>
              <a:t>學群</a:t>
            </a:r>
            <a:r>
              <a:rPr lang="zh-TW" altLang="en-US" sz="2800" b="1" dirty="0">
                <a:latin typeface="SimHei" pitchFamily="2" charset="-122"/>
                <a:ea typeface="SimHei" pitchFamily="2" charset="-122"/>
              </a:rPr>
              <a:t>特別重視國際市場的認識與數理能力的培養，包括商學各個相關專業科系所</a:t>
            </a:r>
            <a:r>
              <a:rPr lang="zh-TW" altLang="en-US" sz="2800" b="1" dirty="0" smtClean="0">
                <a:latin typeface="SimHei" pitchFamily="2" charset="-122"/>
                <a:ea typeface="SimHei" pitchFamily="2" charset="-122"/>
              </a:rPr>
              <a:t>需的</a:t>
            </a:r>
            <a:r>
              <a:rPr lang="zh-TW" altLang="en-US" sz="2800" b="1" dirty="0">
                <a:latin typeface="SimHei" pitchFamily="2" charset="-122"/>
                <a:ea typeface="SimHei" pitchFamily="2" charset="-122"/>
              </a:rPr>
              <a:t>基本理論及應用的能力。</a:t>
            </a:r>
          </a:p>
        </p:txBody>
      </p:sp>
      <p:grpSp>
        <p:nvGrpSpPr>
          <p:cNvPr id="8" name="群組 7"/>
          <p:cNvGrpSpPr/>
          <p:nvPr/>
        </p:nvGrpSpPr>
        <p:grpSpPr>
          <a:xfrm>
            <a:off x="575800" y="1490935"/>
            <a:ext cx="2592044" cy="646331"/>
            <a:chOff x="395780" y="1565827"/>
            <a:chExt cx="2592044" cy="646331"/>
          </a:xfrm>
        </p:grpSpPr>
        <p:sp>
          <p:nvSpPr>
            <p:cNvPr id="5" name="圓角矩形 4"/>
            <p:cNvSpPr/>
            <p:nvPr/>
          </p:nvSpPr>
          <p:spPr>
            <a:xfrm>
              <a:off x="395780" y="1683800"/>
              <a:ext cx="259204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2520794"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一 </a:t>
              </a:r>
              <a:r>
                <a:rPr lang="zh-TW" altLang="en-US" sz="2800" b="1" dirty="0" smtClean="0">
                  <a:solidFill>
                    <a:schemeClr val="bg1"/>
                  </a:solidFill>
                  <a:latin typeface="SimHei" pitchFamily="2" charset="-122"/>
                  <a:ea typeface="SimHei" pitchFamily="2" charset="-122"/>
                </a:rPr>
                <a:t>學</a:t>
              </a:r>
              <a:r>
                <a:rPr lang="zh-TW" altLang="en-US" sz="2800" b="1" dirty="0">
                  <a:solidFill>
                    <a:schemeClr val="bg1"/>
                  </a:solidFill>
                  <a:latin typeface="SimHei" pitchFamily="2" charset="-122"/>
                  <a:ea typeface="SimHei" pitchFamily="2" charset="-122"/>
                </a:rPr>
                <a:t>群</a:t>
              </a:r>
              <a:r>
                <a:rPr lang="zh-TW" altLang="en-US" sz="2800" b="1" dirty="0" smtClean="0">
                  <a:solidFill>
                    <a:schemeClr val="bg1"/>
                  </a:solidFill>
                  <a:latin typeface="SimHei" pitchFamily="2" charset="-122"/>
                  <a:ea typeface="SimHei" pitchFamily="2" charset="-122"/>
                </a:rPr>
                <a:t>簡介</a:t>
              </a:r>
              <a:endParaRPr lang="zh-TW" altLang="en-US" sz="2800" b="1" dirty="0">
                <a:solidFill>
                  <a:schemeClr val="bg1"/>
                </a:solidFill>
                <a:latin typeface="SimHei" pitchFamily="2" charset="-122"/>
                <a:ea typeface="SimHei" pitchFamily="2" charset="-122"/>
              </a:endParaRPr>
            </a:p>
          </p:txBody>
        </p:sp>
      </p:grpSp>
      <p:grpSp>
        <p:nvGrpSpPr>
          <p:cNvPr id="9" name="群組 8"/>
          <p:cNvGrpSpPr/>
          <p:nvPr/>
        </p:nvGrpSpPr>
        <p:grpSpPr>
          <a:xfrm>
            <a:off x="225672" y="132904"/>
            <a:ext cx="8264268" cy="1214015"/>
            <a:chOff x="225672" y="132904"/>
            <a:chExt cx="8264268" cy="1214015"/>
          </a:xfrm>
        </p:grpSpPr>
        <p:sp>
          <p:nvSpPr>
            <p:cNvPr id="6" name="圓角矩形 5"/>
            <p:cNvSpPr/>
            <p:nvPr/>
          </p:nvSpPr>
          <p:spPr>
            <a:xfrm>
              <a:off x="971599" y="319817"/>
              <a:ext cx="6768753" cy="102710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6629" name="Picture 5" descr="H:\105高中生涯規劃\字37.png"/>
            <p:cNvPicPr>
              <a:picLocks noChangeAspect="1" noChangeArrowheads="1"/>
            </p:cNvPicPr>
            <p:nvPr/>
          </p:nvPicPr>
          <p:blipFill>
            <a:blip r:embed="rId4" cstate="print">
              <a:biLevel thresh="25000"/>
              <a:extLst>
                <a:ext uri="{28A0092B-C50C-407E-A947-70E740481C1C}">
                  <a14:useLocalDpi xmlns:a14="http://schemas.microsoft.com/office/drawing/2010/main" xmlns="" val="0"/>
                </a:ext>
              </a:extLst>
            </a:blip>
            <a:srcRect/>
            <a:stretch>
              <a:fillRect/>
            </a:stretch>
          </p:blipFill>
          <p:spPr bwMode="auto">
            <a:xfrm>
              <a:off x="1256102" y="461928"/>
              <a:ext cx="7233838" cy="75881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6626" name="Picture 2" descr="H:\105高中生涯規劃\圖97.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5672" y="132904"/>
              <a:ext cx="818416" cy="83151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3554" name="Picture 2" descr="https://www.chinajijinbao.com/UF/Uploads/Article/2015042017245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88024" y="1789310"/>
            <a:ext cx="3510556" cy="3510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4" name="群組 13"/>
          <p:cNvGrpSpPr/>
          <p:nvPr/>
        </p:nvGrpSpPr>
        <p:grpSpPr>
          <a:xfrm>
            <a:off x="8323928" y="4896503"/>
            <a:ext cx="891542" cy="891542"/>
            <a:chOff x="8323928" y="4896503"/>
            <a:chExt cx="891542" cy="891542"/>
          </a:xfrm>
        </p:grpSpPr>
        <p:pic>
          <p:nvPicPr>
            <p:cNvPr id="15" name="圖片 14" descr="齟齒圖片4.png"/>
            <p:cNvPicPr>
              <a:picLocks noChangeAspect="1"/>
            </p:cNvPicPr>
            <p:nvPr/>
          </p:nvPicPr>
          <p:blipFill>
            <a:blip r:embed="rId7" cstate="print"/>
            <a:stretch>
              <a:fillRect/>
            </a:stretch>
          </p:blipFill>
          <p:spPr>
            <a:xfrm>
              <a:off x="8323928" y="4896503"/>
              <a:ext cx="891542" cy="891542"/>
            </a:xfrm>
            <a:prstGeom prst="rect">
              <a:avLst/>
            </a:prstGeom>
          </p:spPr>
        </p:pic>
        <p:sp>
          <p:nvSpPr>
            <p:cNvPr id="16" name="文字方塊 15"/>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090</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1722142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
                                        </p:tgtEl>
                                        <p:attrNameLst>
                                          <p:attrName>style.visibility</p:attrName>
                                        </p:attrNameLst>
                                      </p:cBhvr>
                                      <p:to>
                                        <p:strVal val="visible"/>
                                      </p:to>
                                    </p:set>
                                    <p:anim calcmode="discrete" valueType="clr">
                                      <p:cBhvr override="childStyle">
                                        <p:cTn id="7"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
                                        </p:tgtEl>
                                        <p:attrNameLst>
                                          <p:attrName>fillcolor</p:attrName>
                                        </p:attrNameLst>
                                      </p:cBhvr>
                                      <p:tavLst>
                                        <p:tav tm="0">
                                          <p:val>
                                            <p:clrVal>
                                              <a:schemeClr val="accent2"/>
                                            </p:clrVal>
                                          </p:val>
                                        </p:tav>
                                        <p:tav tm="50000">
                                          <p:val>
                                            <p:clrVal>
                                              <a:schemeClr val="hlink"/>
                                            </p:clrVal>
                                          </p:val>
                                        </p:tav>
                                      </p:tavLst>
                                    </p:anim>
                                    <p:set>
                                      <p:cBhvr>
                                        <p:cTn id="9" dur="8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7541"/>
          <a:stretch/>
        </p:blipFill>
        <p:spPr bwMode="auto">
          <a:xfrm>
            <a:off x="0" y="-1"/>
            <a:ext cx="9144000" cy="571120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圓角矩形 2"/>
          <p:cNvSpPr/>
          <p:nvPr/>
        </p:nvSpPr>
        <p:spPr>
          <a:xfrm>
            <a:off x="1089991" y="338807"/>
            <a:ext cx="7802489" cy="864096"/>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Picture 2" descr="K:\10418學群簡報\圖\圖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460437"/>
            <a:ext cx="792088" cy="65650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 Box 2"/>
          <p:cNvSpPr txBox="1">
            <a:spLocks noChangeArrowheads="1"/>
          </p:cNvSpPr>
          <p:nvPr/>
        </p:nvSpPr>
        <p:spPr bwMode="auto">
          <a:xfrm>
            <a:off x="2123728" y="468871"/>
            <a:ext cx="482453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3600" b="1" dirty="0">
                <a:latin typeface="SimHei" pitchFamily="2" charset="-122"/>
                <a:ea typeface="SimHei" pitchFamily="2" charset="-122"/>
              </a:rPr>
              <a:t>近年</a:t>
            </a:r>
            <a:r>
              <a:rPr lang="zh-TW" altLang="en-US" sz="3600" b="1" dirty="0" smtClean="0">
                <a:latin typeface="SimHei" pitchFamily="2" charset="-122"/>
                <a:ea typeface="SimHei" pitchFamily="2" charset="-122"/>
              </a:rPr>
              <a:t>趨勢</a:t>
            </a:r>
            <a:endParaRPr lang="zh-TW" altLang="en-US" sz="3600" b="1" dirty="0">
              <a:latin typeface="SimHei" panose="02010609060101010101" pitchFamily="49" charset="-122"/>
              <a:ea typeface="SimHei" panose="02010609060101010101" pitchFamily="49" charset="-122"/>
            </a:endParaRPr>
          </a:p>
        </p:txBody>
      </p:sp>
      <p:sp>
        <p:nvSpPr>
          <p:cNvPr id="21" name="Text Box 2"/>
          <p:cNvSpPr txBox="1">
            <a:spLocks noChangeArrowheads="1"/>
          </p:cNvSpPr>
          <p:nvPr/>
        </p:nvSpPr>
        <p:spPr bwMode="auto">
          <a:xfrm>
            <a:off x="1187624" y="1374209"/>
            <a:ext cx="7704856" cy="3166824"/>
          </a:xfrm>
          <a:prstGeom prst="roundRect">
            <a:avLst>
              <a:gd name="adj" fmla="val 7938"/>
            </a:avLst>
          </a:prstGeom>
          <a:solidFill>
            <a:srgbClr val="FFD347">
              <a:alpha val="49804"/>
            </a:srgbClr>
          </a:solidFill>
          <a:ln>
            <a:noFill/>
            <a:prstDash val="lgDash"/>
          </a:ln>
          <a:effectLst/>
          <a:extLst/>
        </p:spPr>
        <p:txBody>
          <a:bodyPr wrap="square">
            <a:spAutoFit/>
          </a:bodyPr>
          <a:lstStyle/>
          <a:p>
            <a:pPr>
              <a:lnSpc>
                <a:spcPts val="3600"/>
              </a:lnSpc>
            </a:pPr>
            <a:r>
              <a:rPr lang="zh-TW" altLang="en-US" sz="2600" b="1" dirty="0">
                <a:latin typeface="SimHei" pitchFamily="2" charset="-122"/>
                <a:ea typeface="SimHei" pitchFamily="2" charset="-122"/>
              </a:rPr>
              <a:t>財經學群的</a:t>
            </a:r>
            <a:r>
              <a:rPr lang="zh-TW" altLang="en-US" sz="2600" b="1" dirty="0">
                <a:solidFill>
                  <a:srgbClr val="FF0000"/>
                </a:solidFill>
                <a:latin typeface="SimHei" pitchFamily="2" charset="-122"/>
                <a:ea typeface="SimHei" pitchFamily="2" charset="-122"/>
              </a:rPr>
              <a:t>實務教學</a:t>
            </a:r>
            <a:r>
              <a:rPr lang="zh-TW" altLang="en-US" sz="2600" b="1" dirty="0">
                <a:latin typeface="SimHei" pitchFamily="2" charset="-122"/>
                <a:ea typeface="SimHei" pitchFamily="2" charset="-122"/>
              </a:rPr>
              <a:t>仍備受肯定，</a:t>
            </a:r>
            <a:r>
              <a:rPr lang="zh-TW" altLang="en-US" sz="2600" b="1" dirty="0" smtClean="0">
                <a:latin typeface="SimHei" pitchFamily="2" charset="-122"/>
                <a:ea typeface="SimHei" pitchFamily="2" charset="-122"/>
              </a:rPr>
              <a:t>且正</a:t>
            </a:r>
            <a:r>
              <a:rPr lang="zh-TW" altLang="en-US" sz="2600" b="1" dirty="0">
                <a:latin typeface="SimHei" pitchFamily="2" charset="-122"/>
                <a:ea typeface="SimHei" pitchFamily="2" charset="-122"/>
              </a:rPr>
              <a:t>因金融海嘯的發生，也讓產業及學界去商討如何改善體質，增加創新的能力</a:t>
            </a:r>
            <a:r>
              <a:rPr lang="zh-TW" altLang="en-US" sz="2600" b="1" dirty="0" smtClean="0">
                <a:latin typeface="SimHei" pitchFamily="2" charset="-122"/>
                <a:ea typeface="SimHei" pitchFamily="2" charset="-122"/>
              </a:rPr>
              <a:t>。</a:t>
            </a:r>
            <a:endParaRPr lang="en-US" altLang="zh-TW" sz="2600" b="1" dirty="0" smtClean="0">
              <a:latin typeface="SimHei" pitchFamily="2" charset="-122"/>
              <a:ea typeface="SimHei" pitchFamily="2" charset="-122"/>
            </a:endParaRPr>
          </a:p>
          <a:p>
            <a:pPr>
              <a:lnSpc>
                <a:spcPts val="3600"/>
              </a:lnSpc>
            </a:pPr>
            <a:r>
              <a:rPr lang="zh-TW" altLang="en-US" sz="2600" b="1" dirty="0">
                <a:latin typeface="SimHei" pitchFamily="2" charset="-122"/>
                <a:ea typeface="SimHei" pitchFamily="2" charset="-122"/>
              </a:rPr>
              <a:t>後金融海嘯時代，學校教學愈來愈實務化，也加強學生未來在企業的就業</a:t>
            </a:r>
            <a:r>
              <a:rPr lang="zh-TW" altLang="en-US" sz="2600" b="1" dirty="0" smtClean="0">
                <a:latin typeface="SimHei" pitchFamily="2" charset="-122"/>
                <a:ea typeface="SimHei" pitchFamily="2" charset="-122"/>
              </a:rPr>
              <a:t>能力。學生</a:t>
            </a:r>
            <a:r>
              <a:rPr lang="zh-TW" altLang="en-US" sz="2600" b="1" dirty="0">
                <a:latin typeface="SimHei" pitchFamily="2" charset="-122"/>
                <a:ea typeface="SimHei" pitchFamily="2" charset="-122"/>
              </a:rPr>
              <a:t>們</a:t>
            </a:r>
            <a:r>
              <a:rPr lang="zh-TW" altLang="en-US" sz="2600" b="1" dirty="0" smtClean="0">
                <a:latin typeface="SimHei" pitchFamily="2" charset="-122"/>
                <a:ea typeface="SimHei" pitchFamily="2" charset="-122"/>
              </a:rPr>
              <a:t>仍要</a:t>
            </a:r>
            <a:r>
              <a:rPr lang="zh-TW" altLang="en-US" sz="2600" b="1" dirty="0">
                <a:latin typeface="SimHei" pitchFamily="2" charset="-122"/>
                <a:ea typeface="SimHei" pitchFamily="2" charset="-122"/>
              </a:rPr>
              <a:t>多吸收</a:t>
            </a:r>
            <a:r>
              <a:rPr lang="zh-TW" altLang="en-US" sz="2600" b="1" dirty="0">
                <a:solidFill>
                  <a:srgbClr val="FF0000"/>
                </a:solidFill>
                <a:latin typeface="SimHei" pitchFamily="2" charset="-122"/>
                <a:ea typeface="SimHei" pitchFamily="2" charset="-122"/>
              </a:rPr>
              <a:t>跨領域的知識</a:t>
            </a:r>
            <a:r>
              <a:rPr lang="zh-TW" altLang="en-US" sz="2600" b="1" dirty="0">
                <a:latin typeface="SimHei" pitchFamily="2" charset="-122"/>
                <a:ea typeface="SimHei" pitchFamily="2" charset="-122"/>
              </a:rPr>
              <a:t>及</a:t>
            </a:r>
            <a:r>
              <a:rPr lang="zh-TW" altLang="en-US" sz="2600" b="1" dirty="0">
                <a:solidFill>
                  <a:srgbClr val="FF0000"/>
                </a:solidFill>
                <a:latin typeface="SimHei" pitchFamily="2" charset="-122"/>
                <a:ea typeface="SimHei" pitchFamily="2" charset="-122"/>
              </a:rPr>
              <a:t>加強外語</a:t>
            </a:r>
            <a:r>
              <a:rPr lang="zh-TW" altLang="en-US" sz="2600" b="1" dirty="0" smtClean="0">
                <a:solidFill>
                  <a:srgbClr val="FF0000"/>
                </a:solidFill>
                <a:latin typeface="SimHei" pitchFamily="2" charset="-122"/>
                <a:ea typeface="SimHei" pitchFamily="2" charset="-122"/>
              </a:rPr>
              <a:t>能力</a:t>
            </a:r>
            <a:r>
              <a:rPr lang="zh-TW" altLang="en-US" sz="2600" b="1" dirty="0" smtClean="0">
                <a:latin typeface="SimHei" pitchFamily="2" charset="-122"/>
                <a:ea typeface="SimHei" pitchFamily="2" charset="-122"/>
              </a:rPr>
              <a:t>。</a:t>
            </a:r>
            <a:endParaRPr lang="en-US" altLang="zh-TW" sz="2600" b="1" dirty="0">
              <a:latin typeface="SimHei" pitchFamily="2" charset="-122"/>
              <a:ea typeface="SimHei" pitchFamily="2" charset="-122"/>
            </a:endParaRPr>
          </a:p>
        </p:txBody>
      </p:sp>
      <p:sp>
        <p:nvSpPr>
          <p:cNvPr id="8" name="AutoShape 2" descr="data:image/jpeg;base64,/9j/4AAQSkZJRgABAQAAAQABAAD/2wCEAAkGBxITEhUTEhIWFRUXFRUVFRUYFRgYFRgXFxUYFxgXFRUYHSggGB0lHRUVITEhJSkrLi4uFx8zODMtNygtLisBCgoKDg0OGxAQGi0lHyUtNS0tLS0tLS0tLS0tLS0tLS0tLS0tLS0tLS0tLS0tKy0rLS0tLS0tLS0tLS0tLS0tLf/AABEIAL0BCwMBIgACEQEDEQH/xAAcAAABBQEBAQAAAAAAAAAAAAAFAQIDBAYABwj/xABJEAACAQIDBAcEBwUECQUBAAABAgMAEQQSIQUxQVEGEyJhcYGRBzKhsRRCUnLB0fAjM2KCkjSisuEVQ1Nzg5OzwtIXJESj8Rb/xAAYAQADAQEAAAAAAAAAAAAAAAAAAQIDBP/EACIRAQEAAgICAgMBAQAAAAAAAAABAhEDIRIxQVETImEyBP/aAAwDAQACEQMRAD8A9WfAkGynhpcenGq2bebjcTbibZrcf4aTZvSjCz2DHq3+zJYa/wAL7j6g91GJ8OpB04d9LqgKZSFzEi3K2vH8qaQdd2l+fBgp4cz4VMIgP13U0x8xSNCQf8XPhfkO7hfhSFbjgPG/2b8u493Cpig5U1kFqmmGQYQs5GgLEnXgBuJPfZtO4HjVhcAea7r7/wBcqgVe03j+VSZaz6UdNhsttQfDwB4jvpoWnBaeBSBqrUqikAp4FMOAp4FIBTxQHAU4CuApwFMnAU4CuAp1MEAp1q4CloDrUtdS0ydXUtdQHV1dXUAtdSV1ALXVXnxkae/Ii/eZR8zQyfpZgE97Fw+AkVj6LegxulvWYj6dYJ2yRNJM9icsUErHTU27IrQ4eXMqtZlzAHKwswuL2YcCOIoCeupt669MmexmxYJN6ZD9pNV81Oo+NU0weMwykwS54x9X30H8p1T4UdRgdQb07Lx48xofUVBheG6RqFXr0KE5hcAlQRbeN4vfvrUwujorAqykCxBBG7gRQHEYBHHaUN8D5Hd8KHt0dKnNh5SrfZJynwHBqqZUtRpZ4FG5h4VWYUGTbM0N1xMJOmjqLHdxB0PiCPCiOGx8coBRt99Do2m/Q09yjSso7TeNPtSAdpvGpAKzUQCnAUoFOAoBAKcBSgU8CmRAKcBSgUooDgKcBSXoZt7a7YaMyCB5VVWZyrIuRVF7nMQT5A7qYFhS15biPau97R4VRyLykn+kKPnVf/8As9rzfuoLA7urw0jfFiRQHrV6UmvJPovSCbeZwD/FFDb0ymm/+nO05v30qnn1uIdz6WamHp2L25hYv3mIhT70iD4E0Kn6e7OX/wCSrfcV2+IFqyeG9kL/AFsTGvcsRb4llotB7J8OPfxEx+6EX5hqNUOx3tTwi/uo5pfBQg9WN/hVGb2sD6mEa/8AFIB8ga0MHs12eu9JH+9Kw/wZaJ4fobs9N2EiP3lz/wCMmjxo3Hm+J9qWMPuRQJ97O5/xLUA6Y7Xm/dk/8LDZvmGr2PD7Ohj/AHcMafdRV+QrPdM+nUGAtHbrZ2FxGDYKODSN9UchYk+GtPxG2BWLbsw34vXwh/8AGnL0G2tL+8Lf8XElvkzVBjfabjTqjqGNzlCLkUeYLE+JrN/6YxUzMxxMxYnW8jW/pvYDuG6pvRybbPDeyfEb3lgXwDMfioonh/ZQo9/FE9yxAfEuflWN2H0hxqdqLEyBh70bMXQ/yPcegvXrHRTpQMUoWRckttw91u9L/KlMsd6qrhlrbKbO2FHgdr4eKN2YPA7Xa17kSAjQDTsCvRg1YzpIbbZwB5xSr6LJ+da4NVITg0t6iBp16ZKkmEF9QVPPcf8AOkCuOIbx0PqK0BF6rTYRbEgWPdu9KPD6HkEiYfWBXx3eu6pbX76leBhyOl/0DUT4W3Ar4af5GlqnsrklSp1B4EXHlfd5UG2jsVHGgykXItuv3cRRbtDk3wP5UwyA6ag23EVNAXsuJ1UhzmIO+97+dXxUWGG/xqyqUobgKeFpQtPAqiNC04ClAp1qAbXGmYqdY0aRyFVVLMTuAAuTXnkvtbw3WZVw8rJe2e6gkcwhPzIoD0JmoV0ke+FxA5wy/wCA0mx9uQYtOsga4BswIsynkwNM24LwSjnE4/umkFnoTh0GBwrBFBMERJCgEnILkkDU1oaBdCv7Bhf9yg9BR0VrE0tq6upaZOpa6uoDq6lrqAGdJNrDC4WXEEA5FuoO4sSFQHxYqK8BwGxcRjpGncmzsWMjb2JOpA/Q5V7J7S8GZsNFFfKj4mMSnd+zVXdteF8gHjahiIiLcC6gdkLrfkBWHLlZ1G/FjL3WHxPQwot1a543rOKpgm1FtdQdxH60r1zAytISCEX+HNdvO2g+NBOl3RHrVzILONRyI5Vz48ll1k3uE9xltrYTIBPF7psWtvHH4H5GjfRTHrIbK1nGqndryI4b9fEGhfR7E6PhZxZrHKCL3525nu7qCYoSYWcFbgXuGFyO7Nbhr8b8xWvjtPlp6dt2Yvj9mSkEazRseT5Nx79T6GtkrVjejm048Yi6gSIySW0vddCRz00vyPjWtRq0xv2xzkl6WlNLeolNOvVMxu9NkOh8KSkkOhrVKGTj901ZvVWTj901ZvQFXFQra40Pd+VDXHaP3aLYndQt/eP3azzisUOEj3+NWglJghp5mrGWlJ0LUIFdapctJajQMApaW1dagMR7URI8UEKEhZJWMlja6xxM9j3aX8hQPZOwMIYkYw3BYJu3MbcgeHGvQNv4DrYxYXZGzL5qyN/ddqznRnEG7Q5Wyhr37Ft/jc1hy726eGTVBNk7LfBbTWNTeOVSRa9shBIvyIZQPPvrZ7UW8bj+BvkalknjM/V5T1nVB81hbIHsFPHeb+VJjh2W+6flV43cZZybWOho/wDY4f8A3YHxNHKCdEP7HB90/wCNqNLW89MqWlFdS0yLXV1dQC11dXUBn+nKynCnqljZs6XEmqZb6mwIJ31n9mwuYBnVUbkt8o8L62/OtV0le0P8w+AJrNpimIChBa195HxH5Vyc97dfBOgzY2wIkcsEDOTdna5Ym5N+7ed3OthhsNcUCwjlLK+/nzrTYOUGs8NW9tMup0wHS/ooZZleGyvcXYaEd9RokkN4HQSFwwDADtEAkhkPC3DUWN9K321GVFMpF8ik2G8m2gHju868/wBvdNYY0kjwiF8QQQzZSBGWHPe5H2RoPK1O423xhY5SfswWwNo/R8WTGf2ayvk+4GOmvNOfGvcoJbgHmAfUV4l0e6NO0saEEAglieAGh89R+r17TCAAANwFq3+WGXpdQ0+9QIakvVM136TIu8HzX8RSjaFxYju0P4URNZHp50qw+Bjsyq8zg9XHoNL6u5+qt/U6DiRrUSD64gMCRyPzNTrilrw6PpvtCfMIWa5G6OJSq34DskjxJvTdkdOMdBJkxIZxxWRbPbiVe3zvU+cX+PJ7lLJcUPk3n7tR7ExqzRdahBVgLcweII4EVJJvP3fzpZFD8Fu8zVuquB3eZq1TnoqS1NIp9IaYR2rrU6vFPal0hmfGSYZZWEMYRDGpIVmyBmLW973rWNx2aWjeg9IenWDwysBIs0o0EUZzG/J2Gid99e40H2JKJoRjVnEKMQJYyyqA40YI7b9dw3kEV5ChBrTdFtqRJBicPOodGQyxA/7VdLDlmHH+HvovHjlNU8crj3HrG1dpYfDiKRmW0oZBIvaFk1AJW9x2m8Kb9NilQmKRXFj7rA8OIG6sN0m/smBuuV8tnUH6yx2uRztl791ZiJyl3DEEXNwbH1FF458Fvfde39EP7HD4P/1Go2Kz3QV74CA3ubPfx6xr1oRTk0VKKWkpRTItdXV1qA411LautQFfG4USIyHiN/I8DWBmw6xMyTRtIb2UZyFAAGlh3gm9vrV6Nas90qjC5HsNWyd5NiRYcdA3pWPLhubbcOeroAgwALrJlCkAgKpOUA2vf7R039550cgnCak2FZduksQJRCGddSoIJAvbtAbtazPSXbcsiEE5V5Dj4nlXHN7dd1RXpx03DqYMM3HtycBbgvM/lWV2MY7pGiZnLAsW4kHNdjx1sfQcTcdszDJJcEnMNVYfVPnvvqOG/uo3BgFifOGBYqVsQQAW0OoPHlv4g11YTTDLsdwmJzNEYhfVTpyJ1PgQx9b1tUNeYnDYrCZJWXPHa3WKCUH3vsnuNr+VHcN06ht2gQeXD13/AApb7GWO5NN1GamFBNg7Q61MwzEHcSLA94O4jhz0o0KuXbGzVXek23I8HhpMRJqFHZW9i7nRVB7zXzh9In2jjC0rXeRszHgqjcqjgoGgH461vvbxtFutw8F+ysbSkcCzEqPQIf6qznQyWN5w62v1eUjiLWvcVXLlqHx47b/o3hY4LIi7hcgFS1vtFb5rd9ql6fbNjfDGVVvIg6xCFJJy6kGw3EXGtWVSFI+sEY6zWxy3IuNSLC/Abt9F8Rs6LEQokmawUDey8O6165sHRl0xfQDaaxYn6OrdiaLrFB+2hB08VY38BW/k3n7teOdHNntDtqGAtm6mSVM3NOrYqfS1ewyHVvu1vPTDP/SXBbvM/Og/TvpOMBhusC5pHbJEvDNYks38IA9SBxoxgfd9fnXn/tPwfX4rCLwjz5hz6wqdB3dXb+buqvKYzdRMbldRlVk21jGaUSyLnA7IYrGB/Cl7CjWxtrbT2aynGh5cMxsxLZilyBmDHXTXs8edHtl4p42F1OQEA9kjf9lr6+lH9oypLFPAy3HVsGHflJsBbfuNY4ctvtvlxSDakHUag6g91fNvScscbiM3vfSJr/8ANb/88q+hdgQumGgST31hiVvvBAD8a+ctrT5sViHv708pHfeRtfjXTHMpQSa+BIq/A5DBl3gg+nGg+FO/xNEYm50zaPaWPWQoqsXCICxP+0cAsBffYAa1FBs+eZWEETyEWLBRewvr52vpvPCjnQvoVJiAJZgYoixO60kg3DKDuWw94+V99erYDBRwoI4kCINwHzJ3k95o2Ar2cSA4FV1DI8iup0IbOWsRw0Za1QqmjWN+e/v8aWbFW056DmTyHLxpbJcvS0yNbDv40+mR1dXXrqAWurr11AdQvbcNzC5UsschZgBc2MTx3A42z+l7XNFKZLIFBLGwAuTSs3Dl0+fOk8Rwm1rxnMkkilbEHPHKQpXxBzDXiooj0oQdU7LbKArFuYc2QLzv2j3Ad9Re1TbKy4xHjykwkWtqeyQ2pG83t4aW5k5sDY4EMcU37TqjEzR6G8vVLkiOmoTXyVb3vWNwlu22OdkUegvRBnUTYstHCdUQHK7jmx3otrWsbm/DS/qOyocJELQqqd4Bv5sbk+ZqrhMCzdqU3J+qNw7r0STBcrDyufU1rJpnbsReIMCrDMDoQdQfGvMOlfs+ETNicMLr7zJYEpxLC41XnxHfXpuFJ3NvGl+YqzTyxmUGOdxryfYe2iDlZbkaaEX7wAAAf1urUx7QjIvmt3G4NZrp5sYYWRZoxaKRrG25H3gdwOtqHwbTmyixPL3b7vKuK5Z4XVdfhhyTcQ+3uK8uHZQbrG+c20ALjJc/8z4c6ynRHYmIidMUEumoYcSp4jnuv5V9AvApzGQA3FrlRa3I6btTvqGHZcGUiJUUXv2AAL/y1057y6jlxumSwo67KUkKjmDofvUa2htOLBw9ZPMSLGyXBLEC9kFrk/AbzS4nYkKEyDs7ywGi6a37vCs7036E/SkMsFxMi3yEkq47N1Q65TZN24nlck48fHZbK3z5JZ0yPs4mfE7Vadt566VuNr9kLfkA4A8BXrXWhsxF7WtqCNxINAfZ70UOCgLyi00oGYXBKKDcKSNL3JJt3cqOk6N5/hW9mmG9rOAPZ9fmaE9LcNHlEx0cdhd2oNzbvtYmqm1uka4aLKpBlN8oO5dTqfyry3amLxQkWZpXmsxbK7MRqLMoB91Sulha16LjvHRY3V29DGOkYRRqBYm5ubA2O6/DnWrilLSFcuhUa2Oh1uL8dLa+NZLovhnkRJok62F9VuQJIzuKtzsbi4rXwY+HOY+sUSAhShNjcgEBb+9v4Vhx8dl7dHJyTXS1PfI2X3spy+NtPjXyyIrrya2lxx76+qa8d9qvRIwucZApMTm8qge5Ize9b7LE+R8RXVHK81xMSrIwQsVzEoWADFSbjMBpfnatd0CxOz0kz43MXBHVgpeEd7ZbknxFh8s4mCeZlRFYvwCgk99wPnXS4eSJssqFGHBhbzHMUfw9fL6NwG0oZlzQypIOasGt423VQ2xtdomUBdCGJY+72QWIuONhXgmGmdWLIxVhYhlJVteRGvCtP0f6VYuSeGGeYtEWKPcLciRSgzNa5ALA+VKw5dPbkgcE5iN53K3PnarKKBra58D8Lim7LnLwxOd7RoT4lRcet6tir8Yi2ojKLemlx+NqXrRzHqKlpaNEizjmPUfnTka4uKkqCM2zDkx+IDfNjQaWupueuz0gfasr7Q8Y8WHuhALHIGP1TkZ2YLudsqNYHcde8afNQTpbs3r4kBz2jlWXsC7DKGGZV+uRmvl1uLixNqV9HPbyfZvRKWwkykyE3AfV7tY5mJ0uMwa9rC4JuWAG92DsvqQI75iuZpH17Tub8ddwUc7BedS7CxzOCrBCRfNNGwKSG9zZScyakkjUXJGbQ0Yw6X1tpU4xdt9LuDjsNKuCqkbruv6a/KrCL3etXEJUtzp96jtbj5V2YUyUtv4FMRBJFILqw18tQfhXkOJwEkTNHkDBTYMcwJX6p0/htXs7kHThxqtiMKhYkqCdNfKss8PJrx5+Kyyk2sdQQR3jcQfIkVKDxqLPy51KtVEBXSGK8eUb3ZU9W3fOrkcqhur+tlvu3jdcHxqdkBIuL2Nx3Gx1oLtrGiKWJj9rKTyDaa91wD5UvW6r30KYo6DwPzFZLpTtf6NhpZdM1iqX+2xAHpv8q1mMOg8D8xXk/tRxwKRIpvmZm9LAf91F7qYwqytI2ZnbMTcsbNr86OYeVgAsuWxIyuPdvwDA+7fdWZgYg7vjatTgLMlmG/d+feKuAawhk+i4mOKUxhEOJCj3X6v3427iNdOK1VVSY4yw95AQOQBKW8smndah2Ex7xloye0YH15gqYpBbwYH+Y0dmZfo+Gy27JnibxBSRfg7VXwXy9B6L4/rsMjE3YDI545l0ufEWPnRDEwq6MjqGVgQwIuCDvBFeedCtvdTI0UhtE7GxN9JLgA9ykfIcK23STGdThMRKN6QyMPEIbfG1QHnXsajVziJQmgKorGxuDc29MpPiK9IxGFiYEPDGw4ho1I9CKy3sj2d1Ozka1jKzSnwJyp6oiHzrYyRUHt437TeoTGwxRRRxDqjnyIqAs7djNlAvbIf66z8WFsbgWPOjXTbovtHE4uaWPCSsueyEAaqgCKRc7jlv50JwOJzpfcw7LrxDDfpVQnvHRXEZ8Mh739CxZf7rLRgVjvZvic2HK8RkNuQy9UP+ga14NMkldTb116COrH+0d5lgDwTPCQ6ZihsStnUg/wAzx1rr0C6ZQZ8JKN/YY/0DrfnEPWlTeSnaWNO/H4jykYfI0w4rFHfjsT/zpP8Ayp2Cw0krhIkLsb2Ub9NTV/E9HsVGjSSQOqqLkm1t4HA99Z6UFl5+OMxJ/wCM/wCdOgw8zsFWfEMxNgOtb8TTsLC8jqkalmY2VRvJr0rY/RxcMgBs0rayPwA+yvd89/IA0aTo5siOBAobNIQM8pN2Y955fo60bSFlOtVxAL3q517cKcJOqnwp6oeJpkTsd9LisUqC7ED8aoj5WsO+q0URPveny+FqoHaWb/WKvLS59TUkWLsdZMwOnLw/XfS2ehG4FLlPOo45kO41YBFMgp5mCh94O+rWBxYcaHUVWwEoKWbgNb8udJhMGmbOCw7gRb5VjjvrS7oUY6fH0obtzACVO8m3qaJFRxO+q8jqGBZhYDTUbzx9Pma0vrtM99EmSyAXuQFF+J4Xrxb2vS2xEaDhGGA5Es35CvVOlqiXCyxoxLELZUYhyFdWIGU3sQCCOIvXzxtprSsugCnQcvHvvelub0eqgimv48aPbIx4v2juFhTdh9BsbiCCE6lDbty3W9/sx2zN6AHnR5OgSpIC2MUx6X/ZlXvxFszADvufCi54z5OY2+lGVFeZZAdAjoeHvZdfhVzaOJK4bDgG7iZ5GUHMwXqo49bczm9BV/FR4WFRmhVola7SdcQ+p1LAMCdTutUO3NnBcsuHUsNYzGmZzY2dZOJAKlQeFx30Y82N6Vlw5YzYLLirOTZrZQTvty0HPStPD0vOLw7YOWKRs6iINF+8A097MGBOmp8fGgKYbFm5GHk7hlt5a17ZhpYxDHErXyoiAdyqBVVmrbNhSGKOFR2Y1RB4KoA+VTRGPO5M4u1uzmHYIWxAB9aeY7nzoHi47Yhu8g+oH43rHm5Lx47kKDUMHUpcTvIACSWa50F+FfM2D2jeQys5BkJdzcG5YliWvxuTrX1AYQyaqWFrWBsNRrfWhf8AoiHhDGvgM3xIHyp8e/YjJey3Gg5lve6tYjdZGQgf/bIfI16Kj1nsbEsMmGKqAGlaI2AHvwyEf3lX0orhpCRXRCoiDS3quDS376CSs1VsYAUIO7S/3QRm+F6V5AKx/SPaGKYMsUMoBBGYgINRwLkUAU2X0Xgw754jIGsVJz8DbQ6dw9KK4mEPG8Tu2VkIax7WUjX1GnnQXZ+PxkrMSiImhUk6m4ubAd9xfdxongcO7MzS21TJob6XJ1t4/Cs9drDMJsLDYVxJEGzEZcxYm1yN19x09KOdYpUOw45bj50PxOEdCShvzU6gjl3+dXdlyLJGUAsRrbl60wmSaL7XqKlWaPgb0OxOGIO+kwa9rwpbGhOSYKuY7vmeVZyfGYlXLELKhNwtspUcgdx86g2vtbPKAD2B7vfzb8qt4LFgnI2/50WnD8NtXDObOOrbkwt8d1FFwiEXW3cdDQvF4MbmAK94qmmEli7UDG32Cbg+FLYaeI92tSgGhOztpZzqtm4g6a/q1E/pY5VUqaFHF31AA4aVjdkkhiCdxI399FMs4t7o59iR/SwFC8KCJmB35uRGp13HUVwf9G/HdaVssGoA0FBhtOa75Ha2Y2Ata19BYm261GIZLJfXQX3E+gGtABhVU/sy6qeDRztbwPVA+t6OKWz9T4/HfYnsvENI9pI1JsbMVjzX8V19KKPsqNmV2hjMi+7IVGcX+y1ieXKh2yZYozd31tp2JAP7wo5HjoyLg3HcD866+PHU/YcmW+sUf0Ed3kBf43pBsuLflB8dR423CntjhwHrTTibjeB3W/GtemXaLFCGJC7AADkpJ8FVQSx7gL1nZNtmQHJBNGL2BMEhc94AQqPO9H5WYnevrb8KSzEaso14cqRsws2o/ZYhr7yY59PAGO3yopCJRrFAxJFh1jCMDdv0Lc+HmKKr98+X+dSNOOFT0EGGw8xH7Rh4Ico9dT8RUOO2fI0wdcgXKoNyb3BPIciKtHE0xsXrUZ445TVAhFoLG1MJFVMVirAGhcm1aqZSQSLHSvTD9YBcxSwy6cklXMfJCx8L05XRdbsw36Bm0O4gIp01odj8c7QS9WCXyNlG+5tusdDWK6PNixJ1QwjzMTftOyogsBqW0A058KvDKFY9Nnx8Mf7yWJBY3zyqDwtvO7f8KZHt7Dn3GMnfFFLKP6kQj41S2X0dSIKxjjR7fu41SwPLrRGrEelFYmPWAXOlr61e06SxzZlzFXUcMwysfAXJHnY1XMQJBcEgcCQR56a1bxgYG+8VX6w1NqpEsKDMGGg4im4mAr2k8xUrCwro37NjSDoCJB3jf+dU5sMY3Ei+Y5ipMmRrqadjNpJGueVgijifkBvPlQa3iori9YzpPtbqx1SbyRnPIfY8+PpzqHaXtIQt1cCkC4BkbfbMAcq8NCdT6VlcbKbsh3o537yD2lPxI/lpbl9Hqz2LLJdzRmCLrYxbRlrNYeTVSOI+IovsvHhHsdAd/wCvSigb2dtax6ufwDfnRKWAr2k1U/rSqmL2esguPI1Bg8VJhzlYZk+VSF5dWDWFwd/HwNFRN/D8qqKiSDPGR4VejOg0HrVQqFGGTmvxoFLsKU4h5etUBipsFJ3KAePdWt6s8qhGGa+6s8+OZTVG1eDC2ABYn4fC5qdIanEJpuAxKOWC/VtfS2+/5U8OPHHqDZUhtTJUq9lFNMY5VpothmSk6uinVryFKFHIelGhsMWGpBhjyNEa6jQ2oiC1IYRVyQC2unfQ+bEqDYHMe78TSuoclp7xqASdw1NLGiHUWNVZ8XoRYG+hG/4CquzkCrbKR+vWs7yTfTScfXYtLEpGoFVzho/sr6Vyg1Vwc2frBxWQr5WBHz+FVLu6TcdRYjgjOgX0q5ho1Tsgb9fOoYFtU7SqPe0txq9RG6XEtlBbjawqGDDWS9+0dSamez25A38afMLimFRMSw76cJgTqKbkNL1dIHO16gnkC72t8/SpShPG3hTThBypW0wfF7UsCE0PMi/wrJY7ZhkYvNPJKdffyhQO5QAFHgK37bNU8KE7bwqKrXsFUZnPO2oX8T5VlZkuZR4jtwjDvmQkk3ChjcW5kC1Hv9MLOiTjRioWVeTDU/HUHkawu39omad3Hu3IQfwg6U3Y+LKva+j9k/8Ab8fma1k6RbuvT8DiAGAPDX01qZM7NmIsDWb2FOXdVJ3XF+6xt+VauK+4lreJHypgb2TjcRFpo6jgTr4Vr8M6TLe3iDvFY+CPQandzons4lGOU8AeFt4/XnU7MVfZrRnNEbd3A1Mu0hbVSDxq4s+gPdUTCMm5qtfRLhNNqVhTKpLqEbLXLOw5qfgR/nRih2W06W45gf6SfwqbDgleuvTUFK+gvVE7NXXqg207G2T+9/lVlXc8V/pP/lSNNrVXHiQoer97hrp4Gn5m+0fRfyrvM+p/Ci9iXVBcXFiSM3UFjvtnTU2+9aqkuJVffUpprmte/Ic/K9aQoOQ9KW1Y3jlbTlv0zMO24ibBj4ZW+dqsYXaMTNYEaHdqPnR+1KBS/F/R+X+B8uOQDifBWPyFBNnYxlxMhEUpSRbk9U9gy7uHEFvhWttSBarwu97Rc5rWgObHzE9jDyW5kKCe4XOnpUMgxLG/Uk637ciru3e6G3Vo8tdlrTVRsFw8GKFh+yQcu0x9bj5UQhjf6xv4X/GrgFOtRINoAlL1dS2rrUyMEdOyU61dQEcmgryf2z9IhHCMKh7cvv23rHfUn7xFv6uVenYqY2Y8t1fLO3tqvicTJNJvdiLcFUaKo8B8bnjSMNY319aSNsrBuRB9DepYYbuq82A9TatiNjwD/Vr5i/HvpguxLLKSWA0IFza5uN19+6tMmJI31i8ULM1uBPzrSkFRod/A6geFSpqMNjRlFza2mpo1spyXZjuKgDxzKePhWKwgsAbknmd9bfZLXRSe78KkD5fSq5kp0p0qmXNWT//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4" name="群組 13"/>
          <p:cNvGrpSpPr/>
          <p:nvPr/>
        </p:nvGrpSpPr>
        <p:grpSpPr>
          <a:xfrm>
            <a:off x="-28410" y="4"/>
            <a:ext cx="885181" cy="5718171"/>
            <a:chOff x="-28410" y="4"/>
            <a:chExt cx="885181" cy="5718171"/>
          </a:xfrm>
        </p:grpSpPr>
        <p:grpSp>
          <p:nvGrpSpPr>
            <p:cNvPr id="17" name="群組 16"/>
            <p:cNvGrpSpPr/>
            <p:nvPr/>
          </p:nvGrpSpPr>
          <p:grpSpPr>
            <a:xfrm>
              <a:off x="-28410" y="4"/>
              <a:ext cx="885181" cy="5718171"/>
              <a:chOff x="-7144" y="4"/>
              <a:chExt cx="885181" cy="5718171"/>
            </a:xfrm>
          </p:grpSpPr>
          <p:grpSp>
            <p:nvGrpSpPr>
              <p:cNvPr id="20" name="群組 19"/>
              <p:cNvGrpSpPr/>
              <p:nvPr/>
            </p:nvGrpSpPr>
            <p:grpSpPr>
              <a:xfrm>
                <a:off x="-7144" y="4"/>
                <a:ext cx="885181" cy="5718171"/>
                <a:chOff x="-91676" y="3291135"/>
                <a:chExt cx="11359398" cy="1944214"/>
              </a:xfrm>
              <a:solidFill>
                <a:srgbClr val="800000"/>
              </a:solidFill>
            </p:grpSpPr>
            <p:sp>
              <p:nvSpPr>
                <p:cNvPr id="23" name="矩形 22"/>
                <p:cNvSpPr/>
                <p:nvPr/>
              </p:nvSpPr>
              <p:spPr>
                <a:xfrm>
                  <a:off x="-91676" y="3291135"/>
                  <a:ext cx="9143998" cy="1314871"/>
                </a:xfrm>
                <a:prstGeom prst="rect">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8981729" y="3291135"/>
                  <a:ext cx="2285993" cy="1944214"/>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Text Box 2"/>
              <p:cNvSpPr txBox="1">
                <a:spLocks noChangeArrowheads="1"/>
              </p:cNvSpPr>
              <p:nvPr/>
            </p:nvSpPr>
            <p:spPr bwMode="auto">
              <a:xfrm>
                <a:off x="78028" y="554831"/>
                <a:ext cx="524005"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18" name="圖片 17"/>
            <p:cNvPicPr>
              <a:picLocks noChangeAspect="1"/>
            </p:cNvPicPr>
            <p:nvPr/>
          </p:nvPicPr>
          <p:blipFill rotWithShape="1">
            <a:blip r:embed="rId5" cstate="print">
              <a:extLst>
                <a:ext uri="{28A0092B-C50C-407E-A947-70E740481C1C}">
                  <a14:useLocalDpi xmlns:a14="http://schemas.microsoft.com/office/drawing/2010/main" xmlns="" val="0"/>
                </a:ext>
              </a:extLst>
            </a:blip>
            <a:srcRect l="73226" t="520" r="1651" b="85478"/>
            <a:stretch/>
          </p:blipFill>
          <p:spPr>
            <a:xfrm>
              <a:off x="-19883" y="4746"/>
              <a:ext cx="701749" cy="550085"/>
            </a:xfrm>
            <a:prstGeom prst="rect">
              <a:avLst/>
            </a:prstGeom>
          </p:spPr>
        </p:pic>
      </p:grpSp>
      <p:grpSp>
        <p:nvGrpSpPr>
          <p:cNvPr id="25" name="群組 24"/>
          <p:cNvGrpSpPr/>
          <p:nvPr/>
        </p:nvGrpSpPr>
        <p:grpSpPr>
          <a:xfrm>
            <a:off x="8323928" y="4896503"/>
            <a:ext cx="891542" cy="891542"/>
            <a:chOff x="8323928" y="4896503"/>
            <a:chExt cx="891542" cy="891542"/>
          </a:xfrm>
        </p:grpSpPr>
        <p:pic>
          <p:nvPicPr>
            <p:cNvPr id="26" name="圖片 25" descr="齟齒圖片4.png"/>
            <p:cNvPicPr>
              <a:picLocks noChangeAspect="1"/>
            </p:cNvPicPr>
            <p:nvPr/>
          </p:nvPicPr>
          <p:blipFill>
            <a:blip r:embed="rId6" cstate="print"/>
            <a:stretch>
              <a:fillRect/>
            </a:stretch>
          </p:blipFill>
          <p:spPr>
            <a:xfrm>
              <a:off x="8323928" y="4896503"/>
              <a:ext cx="891542" cy="891542"/>
            </a:xfrm>
            <a:prstGeom prst="rect">
              <a:avLst/>
            </a:prstGeom>
          </p:spPr>
        </p:pic>
        <p:sp>
          <p:nvSpPr>
            <p:cNvPr id="27" name="文字方塊 26"/>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090</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42772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7541"/>
          <a:stretch/>
        </p:blipFill>
        <p:spPr bwMode="auto">
          <a:xfrm>
            <a:off x="0" y="-1"/>
            <a:ext cx="9144000" cy="571120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圓角矩形 2"/>
          <p:cNvSpPr/>
          <p:nvPr/>
        </p:nvSpPr>
        <p:spPr>
          <a:xfrm>
            <a:off x="1089991" y="284175"/>
            <a:ext cx="7802489" cy="918728"/>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14339" name="Picture 3" descr="K:\10418學群簡報\圖\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6" y="2149376"/>
            <a:ext cx="2246334" cy="35687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Text Box 2"/>
          <p:cNvSpPr txBox="1">
            <a:spLocks noChangeArrowheads="1"/>
          </p:cNvSpPr>
          <p:nvPr/>
        </p:nvSpPr>
        <p:spPr bwMode="auto">
          <a:xfrm>
            <a:off x="1907704" y="1616948"/>
            <a:ext cx="6036982"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讀財經學群的數學能力要很好嗎？什麼樣的人適合讀呢</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pic>
        <p:nvPicPr>
          <p:cNvPr id="14340" name="Picture 4" descr="K:\10418學群簡報\圖\圖8.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9991" y="1666010"/>
            <a:ext cx="816819" cy="81228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群組 8"/>
          <p:cNvGrpSpPr/>
          <p:nvPr/>
        </p:nvGrpSpPr>
        <p:grpSpPr>
          <a:xfrm>
            <a:off x="1089991" y="2882199"/>
            <a:ext cx="817713" cy="844063"/>
            <a:chOff x="1089991" y="2211015"/>
            <a:chExt cx="817713" cy="844063"/>
          </a:xfrm>
        </p:grpSpPr>
        <p:pic>
          <p:nvPicPr>
            <p:cNvPr id="14341" name="Picture 5" descr="K:\10418學群簡報\圖\圖1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89991" y="2241908"/>
              <a:ext cx="817713" cy="81317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31095"/>
            <a:ext cx="5040560" cy="169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600" b="1" dirty="0">
                <a:latin typeface="SimHei" panose="02010609060101010101" pitchFamily="49" charset="-122"/>
                <a:ea typeface="SimHei" panose="02010609060101010101" pitchFamily="49" charset="-122"/>
              </a:rPr>
              <a:t>念財經要處理很多數字，對</a:t>
            </a:r>
            <a:r>
              <a:rPr lang="zh-TW" altLang="en-US" sz="2600" b="1" dirty="0">
                <a:solidFill>
                  <a:srgbClr val="FF0000"/>
                </a:solidFill>
                <a:latin typeface="SimHei" panose="02010609060101010101" pitchFamily="49" charset="-122"/>
                <a:ea typeface="SimHei" panose="02010609060101010101" pitchFamily="49" charset="-122"/>
              </a:rPr>
              <a:t>數字</a:t>
            </a:r>
            <a:r>
              <a:rPr lang="zh-TW" altLang="en-US" sz="2600" b="1" dirty="0">
                <a:latin typeface="SimHei" panose="02010609060101010101" pitchFamily="49" charset="-122"/>
                <a:ea typeface="SimHei" panose="02010609060101010101" pitchFamily="49" charset="-122"/>
              </a:rPr>
              <a:t>要有很好的</a:t>
            </a:r>
            <a:r>
              <a:rPr lang="zh-TW" altLang="en-US" sz="2600" b="1" dirty="0">
                <a:solidFill>
                  <a:srgbClr val="FF0000"/>
                </a:solidFill>
                <a:latin typeface="SimHei" panose="02010609060101010101" pitchFamily="49" charset="-122"/>
                <a:ea typeface="SimHei" panose="02010609060101010101" pitchFamily="49" charset="-122"/>
              </a:rPr>
              <a:t>敏銳度</a:t>
            </a:r>
            <a:r>
              <a:rPr lang="zh-TW" altLang="en-US" sz="2600" b="1" dirty="0">
                <a:latin typeface="SimHei" panose="02010609060101010101" pitchFamily="49" charset="-122"/>
                <a:ea typeface="SimHei" panose="02010609060101010101" pitchFamily="49" charset="-122"/>
              </a:rPr>
              <a:t>，</a:t>
            </a:r>
            <a:r>
              <a:rPr lang="zh-TW" altLang="en-US" sz="2600" b="1" dirty="0">
                <a:solidFill>
                  <a:srgbClr val="FF0000"/>
                </a:solidFill>
                <a:latin typeface="SimHei" panose="02010609060101010101" pitchFamily="49" charset="-122"/>
                <a:ea typeface="SimHei" panose="02010609060101010101" pitchFamily="49" charset="-122"/>
              </a:rPr>
              <a:t>邏輯要清楚</a:t>
            </a:r>
            <a:r>
              <a:rPr lang="zh-TW" altLang="en-US" sz="2600" b="1" dirty="0">
                <a:latin typeface="SimHei" panose="02010609060101010101" pitchFamily="49" charset="-122"/>
                <a:ea typeface="SimHei" panose="02010609060101010101" pitchFamily="49" charset="-122"/>
              </a:rPr>
              <a:t>，</a:t>
            </a:r>
            <a:r>
              <a:rPr lang="zh-TW" altLang="en-US" sz="2600" b="1" dirty="0" smtClean="0">
                <a:latin typeface="SimHei" panose="02010609060101010101" pitchFamily="49" charset="-122"/>
                <a:ea typeface="SimHei" panose="02010609060101010101" pitchFamily="49" charset="-122"/>
              </a:rPr>
              <a:t>其實</a:t>
            </a:r>
            <a:r>
              <a:rPr lang="zh-TW" altLang="en-US" sz="2600" b="1" dirty="0">
                <a:latin typeface="SimHei" panose="02010609060101010101" pitchFamily="49" charset="-122"/>
                <a:ea typeface="SimHei" panose="02010609060101010101" pitchFamily="49" charset="-122"/>
              </a:rPr>
              <a:t>數學強調的就是簡單、簡化，</a:t>
            </a:r>
            <a:r>
              <a:rPr lang="zh-TW" altLang="en-US" sz="2600" b="1" dirty="0">
                <a:solidFill>
                  <a:srgbClr val="FF0000"/>
                </a:solidFill>
                <a:latin typeface="SimHei" panose="02010609060101010101" pitchFamily="49" charset="-122"/>
                <a:ea typeface="SimHei" panose="02010609060101010101" pitchFamily="49" charset="-122"/>
              </a:rPr>
              <a:t>不排斥數學</a:t>
            </a:r>
            <a:r>
              <a:rPr lang="zh-TW" altLang="en-US" sz="2600" b="1" dirty="0">
                <a:latin typeface="SimHei" panose="02010609060101010101" pitchFamily="49" charset="-122"/>
                <a:ea typeface="SimHei" panose="02010609060101010101" pitchFamily="49" charset="-122"/>
              </a:rPr>
              <a:t>就可以走財經學群</a:t>
            </a:r>
            <a:r>
              <a:rPr lang="zh-TW" altLang="en-US" sz="2600" b="1" dirty="0" smtClean="0">
                <a:latin typeface="SimHei" panose="02010609060101010101" pitchFamily="49" charset="-122"/>
                <a:ea typeface="SimHei" panose="02010609060101010101" pitchFamily="49" charset="-122"/>
              </a:rPr>
              <a:t>。</a:t>
            </a:r>
            <a:endParaRPr lang="zh-TW" altLang="en-US" sz="26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554362">
            <a:off x="8007819" y="1614220"/>
            <a:ext cx="1091810" cy="7233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K:\10418學群簡報\圖\圖4.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40138" y="478585"/>
            <a:ext cx="815052" cy="6755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9" name="群組 28"/>
          <p:cNvGrpSpPr/>
          <p:nvPr/>
        </p:nvGrpSpPr>
        <p:grpSpPr>
          <a:xfrm>
            <a:off x="-28410" y="4"/>
            <a:ext cx="885181" cy="5718171"/>
            <a:chOff x="-28410" y="4"/>
            <a:chExt cx="885181" cy="5718171"/>
          </a:xfrm>
        </p:grpSpPr>
        <p:grpSp>
          <p:nvGrpSpPr>
            <p:cNvPr id="30" name="群組 29"/>
            <p:cNvGrpSpPr/>
            <p:nvPr/>
          </p:nvGrpSpPr>
          <p:grpSpPr>
            <a:xfrm>
              <a:off x="-28410" y="4"/>
              <a:ext cx="885181" cy="5718171"/>
              <a:chOff x="-7144" y="4"/>
              <a:chExt cx="885181" cy="5718171"/>
            </a:xfrm>
          </p:grpSpPr>
          <p:grpSp>
            <p:nvGrpSpPr>
              <p:cNvPr id="32" name="群組 31"/>
              <p:cNvGrpSpPr/>
              <p:nvPr/>
            </p:nvGrpSpPr>
            <p:grpSpPr>
              <a:xfrm>
                <a:off x="-7144" y="4"/>
                <a:ext cx="885181" cy="5718171"/>
                <a:chOff x="-91676" y="3291135"/>
                <a:chExt cx="11359398" cy="1944214"/>
              </a:xfrm>
              <a:solidFill>
                <a:srgbClr val="800000"/>
              </a:solidFill>
            </p:grpSpPr>
            <p:sp>
              <p:nvSpPr>
                <p:cNvPr id="34" name="矩形 33"/>
                <p:cNvSpPr/>
                <p:nvPr/>
              </p:nvSpPr>
              <p:spPr>
                <a:xfrm>
                  <a:off x="-91676" y="3291135"/>
                  <a:ext cx="9143998" cy="1314871"/>
                </a:xfrm>
                <a:prstGeom prst="rect">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8981729" y="3291135"/>
                  <a:ext cx="2285993" cy="1944214"/>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Text Box 2"/>
              <p:cNvSpPr txBox="1">
                <a:spLocks noChangeArrowheads="1"/>
              </p:cNvSpPr>
              <p:nvPr/>
            </p:nvSpPr>
            <p:spPr bwMode="auto">
              <a:xfrm>
                <a:off x="78028" y="554831"/>
                <a:ext cx="524005"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31" name="圖片 30"/>
            <p:cNvPicPr>
              <a:picLocks noChangeAspect="1"/>
            </p:cNvPicPr>
            <p:nvPr/>
          </p:nvPicPr>
          <p:blipFill rotWithShape="1">
            <a:blip r:embed="rId9" cstate="print">
              <a:extLst>
                <a:ext uri="{28A0092B-C50C-407E-A947-70E740481C1C}">
                  <a14:useLocalDpi xmlns:a14="http://schemas.microsoft.com/office/drawing/2010/main" xmlns="" val="0"/>
                </a:ext>
              </a:extLst>
            </a:blip>
            <a:srcRect l="73226" t="520" r="1651" b="85478"/>
            <a:stretch/>
          </p:blipFill>
          <p:spPr>
            <a:xfrm>
              <a:off x="-19883" y="4746"/>
              <a:ext cx="701749" cy="550085"/>
            </a:xfrm>
            <a:prstGeom prst="rect">
              <a:avLst/>
            </a:prstGeom>
          </p:spPr>
        </p:pic>
      </p:grpSp>
      <p:grpSp>
        <p:nvGrpSpPr>
          <p:cNvPr id="21" name="群組 20"/>
          <p:cNvGrpSpPr/>
          <p:nvPr/>
        </p:nvGrpSpPr>
        <p:grpSpPr>
          <a:xfrm>
            <a:off x="8323928" y="4896503"/>
            <a:ext cx="891542" cy="891542"/>
            <a:chOff x="8323928" y="4896503"/>
            <a:chExt cx="891542" cy="891542"/>
          </a:xfrm>
        </p:grpSpPr>
        <p:pic>
          <p:nvPicPr>
            <p:cNvPr id="22" name="圖片 21" descr="齟齒圖片4.png"/>
            <p:cNvPicPr>
              <a:picLocks noChangeAspect="1"/>
            </p:cNvPicPr>
            <p:nvPr/>
          </p:nvPicPr>
          <p:blipFill>
            <a:blip r:embed="rId10" cstate="print"/>
            <a:stretch>
              <a:fillRect/>
            </a:stretch>
          </p:blipFill>
          <p:spPr>
            <a:xfrm>
              <a:off x="8323928" y="4896503"/>
              <a:ext cx="891542" cy="891542"/>
            </a:xfrm>
            <a:prstGeom prst="rect">
              <a:avLst/>
            </a:prstGeom>
          </p:spPr>
        </p:pic>
        <p:sp>
          <p:nvSpPr>
            <p:cNvPr id="24" name="文字方塊 2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090</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12778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animEffect transition="in" filter="fade">
                                      <p:cBhvr>
                                        <p:cTn id="9" dur="500"/>
                                        <p:tgtEl>
                                          <p:spTgt spid="1434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7541"/>
          <a:stretch/>
        </p:blipFill>
        <p:spPr bwMode="auto">
          <a:xfrm>
            <a:off x="0" y="-1"/>
            <a:ext cx="9144000" cy="571120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圓角矩形 2"/>
          <p:cNvSpPr/>
          <p:nvPr/>
        </p:nvSpPr>
        <p:spPr>
          <a:xfrm>
            <a:off x="1089991" y="284175"/>
            <a:ext cx="7802489" cy="918728"/>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339" name="Picture 3" descr="K:\10418學群簡報\圖\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Text Box 2"/>
          <p:cNvSpPr txBox="1">
            <a:spLocks noChangeArrowheads="1"/>
          </p:cNvSpPr>
          <p:nvPr/>
        </p:nvSpPr>
        <p:spPr bwMode="auto">
          <a:xfrm>
            <a:off x="1907704" y="1616948"/>
            <a:ext cx="5688632"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讀財經學群的同學需要考很多證照嗎，證照很重要嗎</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grpSp>
        <p:nvGrpSpPr>
          <p:cNvPr id="9" name="群組 8"/>
          <p:cNvGrpSpPr/>
          <p:nvPr/>
        </p:nvGrpSpPr>
        <p:grpSpPr>
          <a:xfrm>
            <a:off x="1089991" y="2882199"/>
            <a:ext cx="817713" cy="844063"/>
            <a:chOff x="1089991" y="2211015"/>
            <a:chExt cx="817713" cy="844063"/>
          </a:xfrm>
        </p:grpSpPr>
        <p:pic>
          <p:nvPicPr>
            <p:cNvPr id="14341" name="Picture 5" descr="K:\10418學群簡報\圖\圖1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9991" y="2241908"/>
              <a:ext cx="817713" cy="81317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13092"/>
            <a:ext cx="5040560"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latin typeface="SimHei" panose="02010609060101010101" pitchFamily="49" charset="-122"/>
                <a:ea typeface="SimHei" panose="02010609060101010101" pitchFamily="49" charset="-122"/>
              </a:rPr>
              <a:t>考</a:t>
            </a:r>
            <a:r>
              <a:rPr lang="zh-TW" altLang="en-US" sz="2800" b="1" dirty="0">
                <a:latin typeface="SimHei" panose="02010609060101010101" pitchFamily="49" charset="-122"/>
                <a:ea typeface="SimHei" panose="02010609060101010101" pitchFamily="49" charset="-122"/>
              </a:rPr>
              <a:t>有價值和</a:t>
            </a:r>
            <a:r>
              <a:rPr lang="zh-TW" altLang="en-US" sz="2800" b="1" dirty="0" smtClean="0">
                <a:latin typeface="SimHei" panose="02010609060101010101" pitchFamily="49" charset="-122"/>
                <a:ea typeface="SimHei" panose="02010609060101010101" pitchFamily="49" charset="-122"/>
              </a:rPr>
              <a:t>差異化</a:t>
            </a:r>
            <a:r>
              <a:rPr lang="zh-TW" altLang="en-US" sz="2800" b="1" dirty="0">
                <a:latin typeface="SimHei" panose="02010609060101010101" pitchFamily="49" charset="-122"/>
                <a:ea typeface="SimHei" panose="02010609060101010101" pitchFamily="49" charset="-122"/>
              </a:rPr>
              <a:t>的</a:t>
            </a:r>
            <a:r>
              <a:rPr lang="zh-TW" altLang="en-US" sz="2800" b="1" dirty="0">
                <a:solidFill>
                  <a:srgbClr val="FF0000"/>
                </a:solidFill>
                <a:latin typeface="SimHei" panose="02010609060101010101" pitchFamily="49" charset="-122"/>
                <a:ea typeface="SimHei" panose="02010609060101010101" pitchFamily="49" charset="-122"/>
              </a:rPr>
              <a:t>高階證照</a:t>
            </a:r>
            <a:r>
              <a:rPr lang="zh-TW" altLang="en-US" sz="2800" b="1" dirty="0">
                <a:latin typeface="SimHei" panose="02010609060101010101" pitchFamily="49" charset="-122"/>
                <a:ea typeface="SimHei" panose="02010609060101010101" pitchFamily="49" charset="-122"/>
              </a:rPr>
              <a:t>。大學課程會比較著重學術基礎，較不會為了考證照</a:t>
            </a:r>
            <a:r>
              <a:rPr lang="zh-TW" altLang="en-US" sz="2800" b="1" dirty="0" smtClean="0">
                <a:latin typeface="SimHei" panose="02010609060101010101" pitchFamily="49" charset="-122"/>
                <a:ea typeface="SimHei" panose="02010609060101010101" pitchFamily="49" charset="-122"/>
              </a:rPr>
              <a:t>而與</a:t>
            </a:r>
            <a:r>
              <a:rPr lang="zh-TW" altLang="en-US" sz="2800" b="1" dirty="0">
                <a:latin typeface="SimHei" panose="02010609060101010101" pitchFamily="49" charset="-122"/>
                <a:ea typeface="SimHei" panose="02010609060101010101" pitchFamily="49" charset="-122"/>
              </a:rPr>
              <a:t>正式課程直接做連結</a:t>
            </a:r>
            <a:r>
              <a:rPr lang="zh-TW" altLang="en-US" sz="2800" b="1" dirty="0" smtClean="0">
                <a:latin typeface="SimHei" panose="02010609060101010101" pitchFamily="49" charset="-122"/>
                <a:ea typeface="SimHei" panose="02010609060101010101" pitchFamily="49" charset="-122"/>
              </a:rPr>
              <a:t>。</a:t>
            </a:r>
            <a:endParaRPr lang="en-US" altLang="zh-TW" sz="2800" b="1" dirty="0" smtClean="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554362">
            <a:off x="8007819" y="1614220"/>
            <a:ext cx="1091810" cy="72332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K:\10418學群簡報\圖\圖9.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89991" y="1689687"/>
            <a:ext cx="817713" cy="808627"/>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22" name="Picture 2" descr="K:\10418學群簡報\圖\圖4.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40138" y="478585"/>
            <a:ext cx="815052" cy="6755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9" name="群組 28"/>
          <p:cNvGrpSpPr/>
          <p:nvPr/>
        </p:nvGrpSpPr>
        <p:grpSpPr>
          <a:xfrm>
            <a:off x="-28410" y="4"/>
            <a:ext cx="885181" cy="5718171"/>
            <a:chOff x="-28410" y="4"/>
            <a:chExt cx="885181" cy="5718171"/>
          </a:xfrm>
        </p:grpSpPr>
        <p:grpSp>
          <p:nvGrpSpPr>
            <p:cNvPr id="30" name="群組 29"/>
            <p:cNvGrpSpPr/>
            <p:nvPr/>
          </p:nvGrpSpPr>
          <p:grpSpPr>
            <a:xfrm>
              <a:off x="-28410" y="4"/>
              <a:ext cx="885181" cy="5718171"/>
              <a:chOff x="-7144" y="4"/>
              <a:chExt cx="885181" cy="5718171"/>
            </a:xfrm>
          </p:grpSpPr>
          <p:grpSp>
            <p:nvGrpSpPr>
              <p:cNvPr id="32" name="群組 31"/>
              <p:cNvGrpSpPr/>
              <p:nvPr/>
            </p:nvGrpSpPr>
            <p:grpSpPr>
              <a:xfrm>
                <a:off x="-7144" y="4"/>
                <a:ext cx="885181" cy="5718171"/>
                <a:chOff x="-91676" y="3291135"/>
                <a:chExt cx="11359398" cy="1944214"/>
              </a:xfrm>
              <a:solidFill>
                <a:srgbClr val="800000"/>
              </a:solidFill>
            </p:grpSpPr>
            <p:sp>
              <p:nvSpPr>
                <p:cNvPr id="36" name="矩形 35"/>
                <p:cNvSpPr/>
                <p:nvPr/>
              </p:nvSpPr>
              <p:spPr>
                <a:xfrm>
                  <a:off x="-91676" y="3291135"/>
                  <a:ext cx="9143998" cy="1314871"/>
                </a:xfrm>
                <a:prstGeom prst="rect">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8981729" y="3291135"/>
                  <a:ext cx="2285993" cy="1944214"/>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Text Box 2"/>
              <p:cNvSpPr txBox="1">
                <a:spLocks noChangeArrowheads="1"/>
              </p:cNvSpPr>
              <p:nvPr/>
            </p:nvSpPr>
            <p:spPr bwMode="auto">
              <a:xfrm>
                <a:off x="78028" y="554831"/>
                <a:ext cx="524005"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31" name="圖片 30"/>
            <p:cNvPicPr>
              <a:picLocks noChangeAspect="1"/>
            </p:cNvPicPr>
            <p:nvPr/>
          </p:nvPicPr>
          <p:blipFill rotWithShape="1">
            <a:blip r:embed="rId9" cstate="print">
              <a:extLst>
                <a:ext uri="{28A0092B-C50C-407E-A947-70E740481C1C}">
                  <a14:useLocalDpi xmlns:a14="http://schemas.microsoft.com/office/drawing/2010/main" xmlns="" val="0"/>
                </a:ext>
              </a:extLst>
            </a:blip>
            <a:srcRect l="73226" t="520" r="1651" b="85478"/>
            <a:stretch/>
          </p:blipFill>
          <p:spPr>
            <a:xfrm>
              <a:off x="-19883" y="4746"/>
              <a:ext cx="701749" cy="550085"/>
            </a:xfrm>
            <a:prstGeom prst="rect">
              <a:avLst/>
            </a:prstGeom>
          </p:spPr>
        </p:pic>
      </p:grpSp>
      <p:grpSp>
        <p:nvGrpSpPr>
          <p:cNvPr id="24" name="群組 23"/>
          <p:cNvGrpSpPr/>
          <p:nvPr/>
        </p:nvGrpSpPr>
        <p:grpSpPr>
          <a:xfrm>
            <a:off x="8323928" y="4896503"/>
            <a:ext cx="891542" cy="891542"/>
            <a:chOff x="8323928" y="4896503"/>
            <a:chExt cx="891542" cy="891542"/>
          </a:xfrm>
        </p:grpSpPr>
        <p:pic>
          <p:nvPicPr>
            <p:cNvPr id="26" name="圖片 25" descr="齟齒圖片4.png"/>
            <p:cNvPicPr>
              <a:picLocks noChangeAspect="1"/>
            </p:cNvPicPr>
            <p:nvPr/>
          </p:nvPicPr>
          <p:blipFill>
            <a:blip r:embed="rId10" cstate="print"/>
            <a:stretch>
              <a:fillRect/>
            </a:stretch>
          </p:blipFill>
          <p:spPr>
            <a:xfrm>
              <a:off x="8323928" y="4896503"/>
              <a:ext cx="891542" cy="891542"/>
            </a:xfrm>
            <a:prstGeom prst="rect">
              <a:avLst/>
            </a:prstGeom>
          </p:spPr>
        </p:pic>
        <p:sp>
          <p:nvSpPr>
            <p:cNvPr id="27" name="文字方塊 26"/>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090</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318581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descr="http://img.taopic.com/uploads/allimg/130307/235085-13030GI1526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7541"/>
          <a:stretch/>
        </p:blipFill>
        <p:spPr bwMode="auto">
          <a:xfrm>
            <a:off x="0" y="-1"/>
            <a:ext cx="9144000" cy="571120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圓角矩形 2"/>
          <p:cNvSpPr/>
          <p:nvPr/>
        </p:nvSpPr>
        <p:spPr>
          <a:xfrm>
            <a:off x="1089991" y="284175"/>
            <a:ext cx="7802489" cy="918728"/>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339" name="Picture 3" descr="K:\10418學群簡報\圖\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Text Box 2"/>
          <p:cNvSpPr txBox="1">
            <a:spLocks noChangeArrowheads="1"/>
          </p:cNvSpPr>
          <p:nvPr/>
        </p:nvSpPr>
        <p:spPr bwMode="auto">
          <a:xfrm>
            <a:off x="1928416" y="1616948"/>
            <a:ext cx="6036982"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畢業後只能進入金融業工作嗎？畢業後建議先念研究所還是先</a:t>
            </a:r>
            <a:r>
              <a:rPr lang="zh-TW" altLang="en-US" sz="2800" b="1" dirty="0" smtClean="0">
                <a:latin typeface="SimHei" pitchFamily="2" charset="-122"/>
                <a:ea typeface="SimHei" pitchFamily="2" charset="-122"/>
              </a:rPr>
              <a:t>工作</a:t>
            </a:r>
            <a:r>
              <a:rPr lang="zh-TW" altLang="en-US" sz="2800" b="1" dirty="0">
                <a:latin typeface="SimHei" pitchFamily="2" charset="-122"/>
                <a:ea typeface="SimHei" pitchFamily="2" charset="-122"/>
              </a:rPr>
              <a:t>呢</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grpSp>
        <p:nvGrpSpPr>
          <p:cNvPr id="9" name="群組 8"/>
          <p:cNvGrpSpPr/>
          <p:nvPr/>
        </p:nvGrpSpPr>
        <p:grpSpPr>
          <a:xfrm>
            <a:off x="1089991" y="2787079"/>
            <a:ext cx="817713" cy="844063"/>
            <a:chOff x="1089991" y="2211015"/>
            <a:chExt cx="817713" cy="844063"/>
          </a:xfrm>
        </p:grpSpPr>
        <p:pic>
          <p:nvPicPr>
            <p:cNvPr id="14341" name="Picture 5" descr="K:\10418學群簡報\圖\圖1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9991" y="2241908"/>
              <a:ext cx="817713" cy="81317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31095"/>
            <a:ext cx="4968552"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latin typeface="SimHei" panose="02010609060101010101" pitchFamily="49" charset="-122"/>
                <a:ea typeface="SimHei" panose="02010609060101010101" pitchFamily="49" charset="-122"/>
              </a:rPr>
              <a:t>可</a:t>
            </a:r>
            <a:r>
              <a:rPr lang="zh-TW" altLang="en-US" sz="2800" b="1" dirty="0">
                <a:latin typeface="SimHei" panose="02010609060101010101" pitchFamily="49" charset="-122"/>
                <a:ea typeface="SimHei" panose="02010609060101010101" pitchFamily="49" charset="-122"/>
              </a:rPr>
              <a:t>從事</a:t>
            </a:r>
            <a:r>
              <a:rPr lang="zh-TW" altLang="en-US" sz="2800" b="1" dirty="0" smtClean="0">
                <a:latin typeface="SimHei" panose="02010609060101010101" pitchFamily="49" charset="-122"/>
                <a:ea typeface="SimHei" panose="02010609060101010101" pitchFamily="49" charset="-122"/>
              </a:rPr>
              <a:t>公職</a:t>
            </a:r>
            <a:r>
              <a:rPr lang="zh-TW" altLang="en-US" sz="2800" b="1" dirty="0">
                <a:latin typeface="SimHei" panose="02010609060101010101" pitchFamily="49" charset="-122"/>
                <a:ea typeface="SimHei" panose="02010609060101010101" pitchFamily="49" charset="-122"/>
              </a:rPr>
              <a:t>、</a:t>
            </a:r>
            <a:r>
              <a:rPr lang="zh-TW" altLang="en-US" sz="2800" b="1" dirty="0" smtClean="0">
                <a:latin typeface="SimHei" panose="02010609060101010101" pitchFamily="49" charset="-122"/>
                <a:ea typeface="SimHei" panose="02010609060101010101" pitchFamily="49" charset="-122"/>
              </a:rPr>
              <a:t>銀行</a:t>
            </a:r>
            <a:r>
              <a:rPr lang="zh-TW" altLang="en-US" sz="2800" b="1" dirty="0">
                <a:latin typeface="SimHei" panose="02010609060101010101" pitchFamily="49" charset="-122"/>
                <a:ea typeface="SimHei" panose="02010609060101010101" pitchFamily="49" charset="-122"/>
              </a:rPr>
              <a:t>、證券、</a:t>
            </a:r>
            <a:r>
              <a:rPr lang="zh-TW" altLang="en-US" sz="2800" b="1" dirty="0" smtClean="0">
                <a:latin typeface="SimHei" panose="02010609060101010101" pitchFamily="49" charset="-122"/>
                <a:ea typeface="SimHei" panose="02010609060101010101" pitchFamily="49" charset="-122"/>
              </a:rPr>
              <a:t>保險業、報關行</a:t>
            </a:r>
            <a:r>
              <a:rPr lang="zh-TW" altLang="en-US" sz="2800" b="1" dirty="0">
                <a:latin typeface="SimHei" panose="02010609060101010101" pitchFamily="49" charset="-122"/>
                <a:ea typeface="SimHei" panose="02010609060101010101" pitchFamily="49" charset="-122"/>
              </a:rPr>
              <a:t>、行銷</a:t>
            </a:r>
            <a:r>
              <a:rPr lang="zh-TW" altLang="en-US" sz="2800" b="1" dirty="0" smtClean="0">
                <a:latin typeface="SimHei" panose="02010609060101010101" pitchFamily="49" charset="-122"/>
                <a:ea typeface="SimHei" panose="02010609060101010101" pitchFamily="49" charset="-122"/>
              </a:rPr>
              <a:t>。</a:t>
            </a:r>
            <a:endParaRPr lang="en-US" altLang="zh-TW" sz="2800" b="1" dirty="0" smtClean="0">
              <a:latin typeface="SimHei" panose="02010609060101010101" pitchFamily="49" charset="-122"/>
              <a:ea typeface="SimHei" panose="02010609060101010101" pitchFamily="49" charset="-122"/>
            </a:endParaRPr>
          </a:p>
          <a:p>
            <a:r>
              <a:rPr lang="zh-TW" altLang="en-US" sz="2800" b="1" dirty="0" smtClean="0">
                <a:latin typeface="SimHei" panose="02010609060101010101" pitchFamily="49" charset="-122"/>
                <a:ea typeface="SimHei" panose="02010609060101010101" pitchFamily="49" charset="-122"/>
              </a:rPr>
              <a:t>若</a:t>
            </a:r>
            <a:r>
              <a:rPr lang="zh-TW" altLang="en-US" sz="2800" b="1" dirty="0">
                <a:latin typeface="SimHei" panose="02010609060101010101" pitchFamily="49" charset="-122"/>
                <a:ea typeface="SimHei" panose="02010609060101010101" pitchFamily="49" charset="-122"/>
              </a:rPr>
              <a:t>以</a:t>
            </a:r>
            <a:r>
              <a:rPr lang="zh-TW" altLang="en-US" sz="2800" b="1" dirty="0">
                <a:solidFill>
                  <a:srgbClr val="FF0000"/>
                </a:solidFill>
                <a:latin typeface="SimHei" panose="02010609060101010101" pitchFamily="49" charset="-122"/>
                <a:ea typeface="SimHei" panose="02010609060101010101" pitchFamily="49" charset="-122"/>
              </a:rPr>
              <a:t>產業和職務</a:t>
            </a:r>
            <a:r>
              <a:rPr lang="zh-TW" altLang="en-US" sz="2800" b="1" dirty="0">
                <a:latin typeface="SimHei" panose="02010609060101010101" pitchFamily="49" charset="-122"/>
                <a:ea typeface="SimHei" panose="02010609060101010101" pitchFamily="49" charset="-122"/>
              </a:rPr>
              <a:t>做考量，理專、</a:t>
            </a:r>
            <a:r>
              <a:rPr lang="zh-TW" altLang="en-US" sz="2800" b="1" dirty="0" smtClean="0">
                <a:latin typeface="SimHei" panose="02010609060101010101" pitchFamily="49" charset="-122"/>
                <a:ea typeface="SimHei" panose="02010609060101010101" pitchFamily="49" charset="-122"/>
              </a:rPr>
              <a:t>銀行行</a:t>
            </a:r>
            <a:r>
              <a:rPr lang="zh-TW" altLang="en-US" sz="2800" b="1" dirty="0">
                <a:latin typeface="SimHei" panose="02010609060101010101" pitchFamily="49" charset="-122"/>
                <a:ea typeface="SimHei" panose="02010609060101010101" pitchFamily="49" charset="-122"/>
              </a:rPr>
              <a:t>員可先</a:t>
            </a:r>
            <a:r>
              <a:rPr lang="zh-TW" altLang="en-US" sz="2800" b="1" dirty="0">
                <a:solidFill>
                  <a:srgbClr val="FF0000"/>
                </a:solidFill>
                <a:latin typeface="SimHei" panose="02010609060101010101" pitchFamily="49" charset="-122"/>
                <a:ea typeface="SimHei" panose="02010609060101010101" pitchFamily="49" charset="-122"/>
              </a:rPr>
              <a:t>考取證照</a:t>
            </a:r>
            <a:r>
              <a:rPr lang="zh-TW" altLang="en-US" sz="2800" b="1" dirty="0">
                <a:latin typeface="SimHei" panose="02010609060101010101" pitchFamily="49" charset="-122"/>
                <a:ea typeface="SimHei" panose="02010609060101010101" pitchFamily="49" charset="-122"/>
              </a:rPr>
              <a:t>，分析師、交易員則是研究所學歷為基本要求</a:t>
            </a:r>
            <a:r>
              <a:rPr lang="zh-TW" altLang="en-US" sz="2800" b="1" dirty="0" smtClean="0">
                <a:latin typeface="SimHei" panose="02010609060101010101" pitchFamily="49" charset="-122"/>
                <a:ea typeface="SimHei" panose="02010609060101010101" pitchFamily="49" charset="-122"/>
              </a:rPr>
              <a:t>。</a:t>
            </a:r>
            <a:endParaRPr lang="en-US" altLang="zh-TW" sz="28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554362">
            <a:off x="8007819" y="1614220"/>
            <a:ext cx="1091810" cy="72332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K:\10418學群簡報\圖\圖10.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89991" y="1676791"/>
            <a:ext cx="817713" cy="822256"/>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22" name="Picture 2" descr="K:\10418學群簡報\圖\圖4.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40138" y="478585"/>
            <a:ext cx="815052" cy="6755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7" name="群組 26"/>
          <p:cNvGrpSpPr/>
          <p:nvPr/>
        </p:nvGrpSpPr>
        <p:grpSpPr>
          <a:xfrm>
            <a:off x="-28410" y="4"/>
            <a:ext cx="885181" cy="5718171"/>
            <a:chOff x="-28410" y="4"/>
            <a:chExt cx="885181" cy="5718171"/>
          </a:xfrm>
        </p:grpSpPr>
        <p:grpSp>
          <p:nvGrpSpPr>
            <p:cNvPr id="28" name="群組 27"/>
            <p:cNvGrpSpPr/>
            <p:nvPr/>
          </p:nvGrpSpPr>
          <p:grpSpPr>
            <a:xfrm>
              <a:off x="-28410" y="4"/>
              <a:ext cx="885181" cy="5718171"/>
              <a:chOff x="-7144" y="4"/>
              <a:chExt cx="885181" cy="5718171"/>
            </a:xfrm>
          </p:grpSpPr>
          <p:grpSp>
            <p:nvGrpSpPr>
              <p:cNvPr id="30" name="群組 29"/>
              <p:cNvGrpSpPr/>
              <p:nvPr/>
            </p:nvGrpSpPr>
            <p:grpSpPr>
              <a:xfrm>
                <a:off x="-7144" y="4"/>
                <a:ext cx="885181" cy="5718171"/>
                <a:chOff x="-91676" y="3291135"/>
                <a:chExt cx="11359398" cy="1944214"/>
              </a:xfrm>
              <a:solidFill>
                <a:srgbClr val="800000"/>
              </a:solidFill>
            </p:grpSpPr>
            <p:sp>
              <p:nvSpPr>
                <p:cNvPr id="32" name="矩形 31"/>
                <p:cNvSpPr/>
                <p:nvPr/>
              </p:nvSpPr>
              <p:spPr>
                <a:xfrm>
                  <a:off x="-91676" y="3291135"/>
                  <a:ext cx="9143998" cy="1314871"/>
                </a:xfrm>
                <a:prstGeom prst="rect">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8981729" y="3291135"/>
                  <a:ext cx="2285993" cy="1944214"/>
                </a:xfrm>
                <a:prstGeom prst="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Text Box 2"/>
              <p:cNvSpPr txBox="1">
                <a:spLocks noChangeArrowheads="1"/>
              </p:cNvSpPr>
              <p:nvPr/>
            </p:nvSpPr>
            <p:spPr bwMode="auto">
              <a:xfrm>
                <a:off x="78028" y="554831"/>
                <a:ext cx="524005"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TW" altLang="en-US" sz="28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財經學</a:t>
                </a:r>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29" name="圖片 28"/>
            <p:cNvPicPr>
              <a:picLocks noChangeAspect="1"/>
            </p:cNvPicPr>
            <p:nvPr/>
          </p:nvPicPr>
          <p:blipFill rotWithShape="1">
            <a:blip r:embed="rId9" cstate="print">
              <a:extLst>
                <a:ext uri="{28A0092B-C50C-407E-A947-70E740481C1C}">
                  <a14:useLocalDpi xmlns:a14="http://schemas.microsoft.com/office/drawing/2010/main" xmlns="" val="0"/>
                </a:ext>
              </a:extLst>
            </a:blip>
            <a:srcRect l="73226" t="520" r="1651" b="85478"/>
            <a:stretch/>
          </p:blipFill>
          <p:spPr>
            <a:xfrm>
              <a:off x="-19883" y="4746"/>
              <a:ext cx="701749" cy="550085"/>
            </a:xfrm>
            <a:prstGeom prst="rect">
              <a:avLst/>
            </a:prstGeom>
          </p:spPr>
        </p:pic>
      </p:grpSp>
      <p:grpSp>
        <p:nvGrpSpPr>
          <p:cNvPr id="24" name="群組 23"/>
          <p:cNvGrpSpPr/>
          <p:nvPr/>
        </p:nvGrpSpPr>
        <p:grpSpPr>
          <a:xfrm>
            <a:off x="8323928" y="4896503"/>
            <a:ext cx="891542" cy="891542"/>
            <a:chOff x="8323928" y="4896503"/>
            <a:chExt cx="891542" cy="891542"/>
          </a:xfrm>
        </p:grpSpPr>
        <p:pic>
          <p:nvPicPr>
            <p:cNvPr id="26" name="圖片 25" descr="齟齒圖片4.png"/>
            <p:cNvPicPr>
              <a:picLocks noChangeAspect="1"/>
            </p:cNvPicPr>
            <p:nvPr/>
          </p:nvPicPr>
          <p:blipFill>
            <a:blip r:embed="rId10" cstate="print"/>
            <a:stretch>
              <a:fillRect/>
            </a:stretch>
          </p:blipFill>
          <p:spPr>
            <a:xfrm>
              <a:off x="8323928" y="4896503"/>
              <a:ext cx="891542" cy="891542"/>
            </a:xfrm>
            <a:prstGeom prst="rect">
              <a:avLst/>
            </a:prstGeom>
          </p:spPr>
        </p:pic>
        <p:sp>
          <p:nvSpPr>
            <p:cNvPr id="33" name="文字方塊 32"/>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090</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201196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323528" y="338807"/>
            <a:ext cx="4255112" cy="646331"/>
            <a:chOff x="395780" y="1565827"/>
            <a:chExt cx="4255112" cy="646331"/>
          </a:xfrm>
        </p:grpSpPr>
        <p:sp>
          <p:nvSpPr>
            <p:cNvPr id="5" name="圓角矩形 4"/>
            <p:cNvSpPr/>
            <p:nvPr/>
          </p:nvSpPr>
          <p:spPr>
            <a:xfrm>
              <a:off x="395780" y="1683800"/>
              <a:ext cx="421222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4183862"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二 </a:t>
              </a:r>
              <a:r>
                <a:rPr lang="zh-TW" altLang="en-US" sz="2800" b="1" dirty="0" smtClean="0">
                  <a:solidFill>
                    <a:schemeClr val="bg1"/>
                  </a:solidFill>
                  <a:latin typeface="SimHei" pitchFamily="2" charset="-122"/>
                  <a:ea typeface="SimHei" pitchFamily="2" charset="-122"/>
                </a:rPr>
                <a:t>我</a:t>
              </a:r>
              <a:r>
                <a:rPr lang="zh-TW" altLang="en-US" sz="2800" b="1" dirty="0">
                  <a:solidFill>
                    <a:schemeClr val="bg1"/>
                  </a:solidFill>
                  <a:latin typeface="SimHei" pitchFamily="2" charset="-122"/>
                  <a:ea typeface="SimHei" pitchFamily="2" charset="-122"/>
                </a:rPr>
                <a:t>適合這個學群嗎？</a:t>
              </a:r>
              <a:endParaRPr lang="zh-TW" altLang="en-US" sz="2000" b="1" dirty="0">
                <a:solidFill>
                  <a:schemeClr val="bg1"/>
                </a:solidFill>
                <a:latin typeface="SimHei" pitchFamily="2" charset="-122"/>
                <a:ea typeface="SimHei" pitchFamily="2" charset="-122"/>
              </a:endParaRPr>
            </a:p>
          </p:txBody>
        </p:sp>
      </p:grpSp>
      <p:grpSp>
        <p:nvGrpSpPr>
          <p:cNvPr id="3" name="群組 2"/>
          <p:cNvGrpSpPr/>
          <p:nvPr/>
        </p:nvGrpSpPr>
        <p:grpSpPr>
          <a:xfrm>
            <a:off x="304898" y="1179440"/>
            <a:ext cx="8451609" cy="3815533"/>
            <a:chOff x="304898" y="1011961"/>
            <a:chExt cx="8451609" cy="3815533"/>
          </a:xfrm>
        </p:grpSpPr>
        <p:pic>
          <p:nvPicPr>
            <p:cNvPr id="2253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55022"/>
            <a:stretch/>
          </p:blipFill>
          <p:spPr bwMode="auto">
            <a:xfrm>
              <a:off x="304898" y="1037512"/>
              <a:ext cx="8451609" cy="3789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矩形 11"/>
            <p:cNvSpPr/>
            <p:nvPr/>
          </p:nvSpPr>
          <p:spPr>
            <a:xfrm>
              <a:off x="8460431" y="1011961"/>
              <a:ext cx="296076" cy="334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p:cNvGrpSpPr/>
          <p:nvPr/>
        </p:nvGrpSpPr>
        <p:grpSpPr>
          <a:xfrm>
            <a:off x="8323928" y="4896503"/>
            <a:ext cx="891542" cy="891542"/>
            <a:chOff x="8323928" y="4896503"/>
            <a:chExt cx="891542" cy="891542"/>
          </a:xfrm>
        </p:grpSpPr>
        <p:pic>
          <p:nvPicPr>
            <p:cNvPr id="13" name="圖片 12" descr="齟齒圖片4.png"/>
            <p:cNvPicPr>
              <a:picLocks noChangeAspect="1"/>
            </p:cNvPicPr>
            <p:nvPr/>
          </p:nvPicPr>
          <p:blipFill>
            <a:blip r:embed="rId5" cstate="print"/>
            <a:stretch>
              <a:fillRect/>
            </a:stretch>
          </p:blipFill>
          <p:spPr>
            <a:xfrm>
              <a:off x="8323928" y="4896503"/>
              <a:ext cx="891542" cy="891542"/>
            </a:xfrm>
            <a:prstGeom prst="rect">
              <a:avLst/>
            </a:prstGeom>
          </p:spPr>
        </p:pic>
        <p:sp>
          <p:nvSpPr>
            <p:cNvPr id="14" name="文字方塊 1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090</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147373321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chemeClr val="accent2">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323528" y="338807"/>
            <a:ext cx="4255112" cy="646331"/>
            <a:chOff x="395780" y="1565827"/>
            <a:chExt cx="4255112" cy="646331"/>
          </a:xfrm>
        </p:grpSpPr>
        <p:sp>
          <p:nvSpPr>
            <p:cNvPr id="5" name="圓角矩形 4"/>
            <p:cNvSpPr/>
            <p:nvPr/>
          </p:nvSpPr>
          <p:spPr>
            <a:xfrm>
              <a:off x="395780" y="1683800"/>
              <a:ext cx="421222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4183862"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二 </a:t>
              </a:r>
              <a:r>
                <a:rPr lang="zh-TW" altLang="en-US" sz="2800" b="1" dirty="0" smtClean="0">
                  <a:solidFill>
                    <a:schemeClr val="bg1"/>
                  </a:solidFill>
                  <a:latin typeface="SimHei" pitchFamily="2" charset="-122"/>
                  <a:ea typeface="SimHei" pitchFamily="2" charset="-122"/>
                </a:rPr>
                <a:t>我</a:t>
              </a:r>
              <a:r>
                <a:rPr lang="zh-TW" altLang="en-US" sz="2800" b="1" dirty="0">
                  <a:solidFill>
                    <a:schemeClr val="bg1"/>
                  </a:solidFill>
                  <a:latin typeface="SimHei" pitchFamily="2" charset="-122"/>
                  <a:ea typeface="SimHei" pitchFamily="2" charset="-122"/>
                </a:rPr>
                <a:t>適合這個學群嗎？</a:t>
              </a:r>
              <a:endParaRPr lang="zh-TW" altLang="en-US" sz="2000" b="1" dirty="0">
                <a:solidFill>
                  <a:schemeClr val="bg1"/>
                </a:solidFill>
                <a:latin typeface="SimHei" pitchFamily="2" charset="-122"/>
                <a:ea typeface="SimHei" pitchFamily="2" charset="-122"/>
              </a:endParaRPr>
            </a:p>
          </p:txBody>
        </p:sp>
      </p:grpSp>
      <p:pic>
        <p:nvPicPr>
          <p:cNvPr id="2253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5317" b="-62"/>
          <a:stretch/>
        </p:blipFill>
        <p:spPr bwMode="auto">
          <a:xfrm>
            <a:off x="323528" y="986879"/>
            <a:ext cx="8451609" cy="4466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群組 8"/>
          <p:cNvGrpSpPr/>
          <p:nvPr/>
        </p:nvGrpSpPr>
        <p:grpSpPr>
          <a:xfrm>
            <a:off x="8323928" y="4896503"/>
            <a:ext cx="891542" cy="891542"/>
            <a:chOff x="8323928" y="4896503"/>
            <a:chExt cx="891542" cy="891542"/>
          </a:xfrm>
        </p:grpSpPr>
        <p:pic>
          <p:nvPicPr>
            <p:cNvPr id="10" name="圖片 9" descr="齟齒圖片4.png"/>
            <p:cNvPicPr>
              <a:picLocks noChangeAspect="1"/>
            </p:cNvPicPr>
            <p:nvPr/>
          </p:nvPicPr>
          <p:blipFill>
            <a:blip r:embed="rId5" cstate="print"/>
            <a:stretch>
              <a:fillRect/>
            </a:stretch>
          </p:blipFill>
          <p:spPr>
            <a:xfrm>
              <a:off x="8323928" y="4896503"/>
              <a:ext cx="891542" cy="891542"/>
            </a:xfrm>
            <a:prstGeom prst="rect">
              <a:avLst/>
            </a:prstGeom>
          </p:spPr>
        </p:pic>
        <p:sp>
          <p:nvSpPr>
            <p:cNvPr id="11" name="文字方塊 10"/>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090</a:t>
              </a:r>
              <a:endParaRPr lang="zh-TW" altLang="en-US" dirty="0">
                <a:latin typeface="Arial" pitchFamily="34" charset="0"/>
                <a:cs typeface="Arial" pitchFamily="34" charset="0"/>
              </a:endParaRPr>
            </a:p>
          </p:txBody>
        </p:sp>
      </p:grpSp>
    </p:spTree>
    <p:extLst>
      <p:ext uri="{BB962C8B-B14F-4D97-AF65-F5344CB8AC3E}">
        <p14:creationId xmlns:p14="http://schemas.microsoft.com/office/powerpoint/2010/main" xmlns="" val="417305086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5928825</TotalTime>
  <Words>1324</Words>
  <Application>Microsoft Office PowerPoint</Application>
  <PresentationFormat>自訂</PresentationFormat>
  <Paragraphs>110</Paragraphs>
  <Slides>19</Slides>
  <Notes>16</Notes>
  <HiddenSlides>1</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Chungs</dc:creator>
  <cp:lastModifiedBy>Lulu</cp:lastModifiedBy>
  <cp:revision>1815</cp:revision>
  <dcterms:created xsi:type="dcterms:W3CDTF">2013-01-22T00:21:24Z</dcterms:created>
  <dcterms:modified xsi:type="dcterms:W3CDTF">2016-07-14T09:32:07Z</dcterms:modified>
</cp:coreProperties>
</file>