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806" r:id="rId2"/>
    <p:sldId id="807" r:id="rId3"/>
    <p:sldId id="782" r:id="rId4"/>
    <p:sldId id="808" r:id="rId5"/>
    <p:sldId id="809" r:id="rId6"/>
    <p:sldId id="810" r:id="rId7"/>
    <p:sldId id="811" r:id="rId8"/>
    <p:sldId id="800" r:id="rId9"/>
    <p:sldId id="804" r:id="rId10"/>
    <p:sldId id="801" r:id="rId11"/>
    <p:sldId id="802" r:id="rId12"/>
    <p:sldId id="812" r:id="rId13"/>
    <p:sldId id="813" r:id="rId14"/>
    <p:sldId id="814" r:id="rId15"/>
    <p:sldId id="815" r:id="rId16"/>
    <p:sldId id="803" r:id="rId17"/>
    <p:sldId id="805" r:id="rId18"/>
  </p:sldIdLst>
  <p:sldSz cx="9144000" cy="5718175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預設章節" id="{8A1517B4-0698-4B69-99A1-9E85DA15F2C9}">
          <p14:sldIdLst>
            <p14:sldId id="806"/>
            <p14:sldId id="807"/>
            <p14:sldId id="782"/>
            <p14:sldId id="808"/>
            <p14:sldId id="809"/>
            <p14:sldId id="810"/>
            <p14:sldId id="811"/>
            <p14:sldId id="800"/>
            <p14:sldId id="804"/>
            <p14:sldId id="801"/>
            <p14:sldId id="802"/>
            <p14:sldId id="812"/>
            <p14:sldId id="813"/>
            <p14:sldId id="814"/>
            <p14:sldId id="815"/>
            <p14:sldId id="803"/>
            <p14:sldId id="80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E5FF"/>
    <a:srgbClr val="CC0066"/>
    <a:srgbClr val="FFCCFF"/>
    <a:srgbClr val="8368A4"/>
    <a:srgbClr val="632B8D"/>
    <a:srgbClr val="FF9900"/>
    <a:srgbClr val="1BB3AF"/>
    <a:srgbClr val="76C0D4"/>
    <a:srgbClr val="92D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703" autoAdjust="0"/>
    <p:restoredTop sz="91299" autoAdjust="0"/>
  </p:normalViewPr>
  <p:slideViewPr>
    <p:cSldViewPr>
      <p:cViewPr>
        <p:scale>
          <a:sx n="69" d="100"/>
          <a:sy n="69" d="100"/>
        </p:scale>
        <p:origin x="-3042" y="-1116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607E0-C03C-4212-8820-ACB9B004823A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8A005-F00B-44D6-9EFB-4795EF86D80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26659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主要有企業管理、行銷、航運管理、運輸與物流管理、醫務管理、管理科學等學類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許多人認為企管系是「樣樣通，樣樣鬆」，幾乎什麼都學，可是卻什麼都不精通，但也正因為是通才教育，開啟了學生出路的無限可能。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3870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未來臺北港、桃園航空城啟用後，將帶來物流產業另一波的成長。相對的，更需流利英文、熟稔海空運及國際貿易的營運管理人才。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09003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臺灣住宅吹起豪宅風，造就物業管理蓬勃發展，帶動提供精緻服務的需求。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09003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門巿通路種類繁多，在學期間可到連鎖賣場實習。若能成為儲備幹部，或外派到中國，薪資可說是水漲船高。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09003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隨著產業的多元與複雜化，常需要跨領域的人才進行整合，而管理學群的訓練是通才教育，學習不同領域的知識。另外，管理學群教學也相當注重培養學生的溝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通表達能力以及跨域整合能力，以符合產業對人才的需求。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除了跨領域外，「跨地域」對管理人才也很重要，隨著全球化趨勢影響，產業發展無國界，未來的工作上將會面臨更多來自各個國家的人，而身為管理「人」的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人，也必須擁有突破地域限制的語言能力、多元文化思維以及異國適應力。因此，管理學群的課程將愈來愈注重英語與其他語言文化的培訓。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世界變化如此快速，身為未來世界的主人翁，總會令人稍許不安。不過，唯一不變的便是保持自己如一塊海綿，謙虛學習各領域的知識，當視野愈來愈寬廣，未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來道路也就更順遂。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1270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1" dirty="0" smtClean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39174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目前各大學都已漸漸放寬修課限制，科系組別分界漸漸不明顯，所以跨系或跨科選修都很容易。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8401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96383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76341"/>
            <a:ext cx="7772400" cy="122570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40299"/>
            <a:ext cx="6400800" cy="146131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993"/>
            <a:ext cx="2057400" cy="487898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993"/>
            <a:ext cx="6019800" cy="487898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674457"/>
            <a:ext cx="7772400" cy="113569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23607"/>
            <a:ext cx="7772400" cy="12508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34241"/>
            <a:ext cx="4038600" cy="37737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34241"/>
            <a:ext cx="4038600" cy="37737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79972"/>
            <a:ext cx="4040188" cy="5334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13403"/>
            <a:ext cx="4040188" cy="3294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279972"/>
            <a:ext cx="4041775" cy="5334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813403"/>
            <a:ext cx="4041775" cy="3294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27668"/>
            <a:ext cx="3008313" cy="9689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27668"/>
            <a:ext cx="5111750" cy="48803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196581"/>
            <a:ext cx="3008313" cy="39113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002723"/>
            <a:ext cx="5486400" cy="4725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510930"/>
            <a:ext cx="5486400" cy="34309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475267"/>
            <a:ext cx="5486400" cy="671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28992"/>
            <a:ext cx="8229600" cy="953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34241"/>
            <a:ext cx="8229600" cy="377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10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://ioh.tw/talks/%e6%9d%b1%e5%90%b3%e4%bc%81%e7%ae%a1%e7%b3%bb-%e5%ae%8b%e6%80%9d%e8%82%b2-vicky-sung-tw-study-scu-bde/" TargetMode="Externa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10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://ioh.tw/talks/%e6%88%90%e5%8a%9f%e5%a4%a7%e5%ad%b8%e5%b7%a5%e6%a5%ad%e8%88%87%e8%b3%87%e8%a8%8a%e7%ae%a1%e7%90%86%e5%ad%b8%e7%b3%bb-%e8%a8%b1%e6%ac%a3%e7%a9%8e-hsin-ying-hsu-tw-study-ncku-bde/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75" r="2259" b="49607"/>
          <a:stretch/>
        </p:blipFill>
        <p:spPr bwMode="auto">
          <a:xfrm>
            <a:off x="-10633" y="-30742"/>
            <a:ext cx="9154633" cy="577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-10633" y="3795191"/>
            <a:ext cx="9165266" cy="1944216"/>
            <a:chOff x="0" y="3291135"/>
            <a:chExt cx="9144000" cy="1944216"/>
          </a:xfrm>
        </p:grpSpPr>
        <p:sp>
          <p:nvSpPr>
            <p:cNvPr id="14" name="矩形 13"/>
            <p:cNvSpPr/>
            <p:nvPr/>
          </p:nvSpPr>
          <p:spPr>
            <a:xfrm>
              <a:off x="0" y="3291135"/>
              <a:ext cx="9144000" cy="1944216"/>
            </a:xfrm>
            <a:prstGeom prst="rect">
              <a:avLst/>
            </a:prstGeom>
            <a:solidFill>
              <a:srgbClr val="FF99CC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4464276"/>
              <a:ext cx="9144000" cy="771075"/>
            </a:xfrm>
            <a:prstGeom prst="rect">
              <a:avLst/>
            </a:prstGeom>
            <a:solidFill>
              <a:srgbClr val="FF5D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3528" y="3867199"/>
            <a:ext cx="770485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管理</a:t>
            </a:r>
            <a:r>
              <a:rPr lang="zh-TW" alt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學</a:t>
            </a:r>
            <a:r>
              <a:rPr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群</a:t>
            </a:r>
            <a:endParaRPr lang="zh-TW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5536" y="4969966"/>
            <a:ext cx="87484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2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培養跨領域專業，外語能力不可少（偏一類組</a:t>
            </a:r>
            <a:r>
              <a:rPr lang="zh-TW" altLang="en-US" sz="22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）</a:t>
            </a:r>
            <a:endParaRPr lang="zh-TW" altLang="en-US" sz="22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AutoShape 8" descr="http://img05.tooopen.com/images/20140925/sy_718007152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10" descr="http://img05.tooopen.com/images/20140925/sy_7180071526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2" descr="http://img05.tooopen.com/images/20140925/sy_7180071526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01" t="4656" r="37155" b="82866"/>
          <a:stretch/>
        </p:blipFill>
        <p:spPr>
          <a:xfrm>
            <a:off x="0" y="2643063"/>
            <a:ext cx="2041452" cy="14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975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2234754"/>
            <a:ext cx="8438871" cy="286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4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三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群新生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人數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5538" y="1202903"/>
            <a:ext cx="3744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SimHei" pitchFamily="49" charset="-122"/>
                <a:ea typeface="SimHei" pitchFamily="49" charset="-122"/>
              </a:rPr>
              <a:t>※ </a:t>
            </a:r>
            <a:r>
              <a:rPr lang="zh-TW" altLang="en-US" sz="2400" b="1" dirty="0">
                <a:latin typeface="SimHei" pitchFamily="49" charset="-122"/>
                <a:ea typeface="SimHei" pitchFamily="49" charset="-122"/>
              </a:rPr>
              <a:t>新生人數自民國</a:t>
            </a:r>
            <a:r>
              <a:rPr lang="en-US" altLang="zh-TW" sz="2400" b="1" dirty="0">
                <a:latin typeface="SimHei" pitchFamily="49" charset="-122"/>
                <a:ea typeface="SimHei" pitchFamily="49" charset="-122"/>
              </a:rPr>
              <a:t>102</a:t>
            </a:r>
            <a:r>
              <a:rPr lang="zh-TW" altLang="en-US" sz="2400" b="1" dirty="0">
                <a:latin typeface="SimHei" pitchFamily="49" charset="-122"/>
                <a:ea typeface="SimHei" pitchFamily="49" charset="-122"/>
              </a:rPr>
              <a:t>年</a:t>
            </a:r>
          </a:p>
          <a:p>
            <a:r>
              <a:rPr lang="zh-TW" altLang="en-US" sz="2400" b="1" dirty="0" smtClean="0">
                <a:latin typeface="SimHei" pitchFamily="49" charset="-122"/>
                <a:ea typeface="SimHei" pitchFamily="49" charset="-122"/>
              </a:rPr>
              <a:t>   後</a:t>
            </a:r>
            <a:r>
              <a:rPr lang="zh-TW" altLang="en-US" sz="2400" b="1" dirty="0">
                <a:latin typeface="SimHei" pitchFamily="49" charset="-122"/>
                <a:ea typeface="SimHei" pitchFamily="49" charset="-122"/>
              </a:rPr>
              <a:t>小幅上升。</a:t>
            </a:r>
          </a:p>
        </p:txBody>
      </p:sp>
      <p:pic>
        <p:nvPicPr>
          <p:cNvPr id="4098" name="Picture 2" descr="H:\105高中生涯規劃\圖6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4616" y="626839"/>
            <a:ext cx="4445836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2" name="圖片 11" descr="齟齒圖片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7328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9459" name="Picture 3" descr="http://www.goeducation.com.tw/wp-content/uploads/2015/10/Team-Meeting-1140x7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099" b="38307"/>
          <a:stretch/>
        </p:blipFill>
        <p:spPr bwMode="auto">
          <a:xfrm>
            <a:off x="387649" y="503685"/>
            <a:ext cx="8430728" cy="53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4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四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重點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科系介紹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42921"/>
            <a:ext cx="8422840" cy="440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1" name="圖片 10" descr="齟齒圖片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85028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0" y="2"/>
            <a:ext cx="9153016" cy="5718172"/>
            <a:chOff x="0" y="2"/>
            <a:chExt cx="9153016" cy="5718172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5" t="19290" r="29714"/>
            <a:stretch/>
          </p:blipFill>
          <p:spPr>
            <a:xfrm rot="16200000" flipV="1">
              <a:off x="3943560" y="508719"/>
              <a:ext cx="1274911" cy="9144000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290" r="29714"/>
            <a:stretch/>
          </p:blipFill>
          <p:spPr>
            <a:xfrm rot="16200000" flipH="1">
              <a:off x="3737050" y="-3737048"/>
              <a:ext cx="1669899" cy="9144000"/>
            </a:xfrm>
            <a:prstGeom prst="rect">
              <a:avLst/>
            </a:prstGeom>
          </p:spPr>
        </p:pic>
      </p:grpSp>
      <p:grpSp>
        <p:nvGrpSpPr>
          <p:cNvPr id="5" name="群組 4"/>
          <p:cNvGrpSpPr/>
          <p:nvPr/>
        </p:nvGrpSpPr>
        <p:grpSpPr>
          <a:xfrm>
            <a:off x="1089991" y="284175"/>
            <a:ext cx="7802489" cy="918728"/>
            <a:chOff x="1089991" y="284175"/>
            <a:chExt cx="7802489" cy="918728"/>
          </a:xfrm>
        </p:grpSpPr>
        <p:sp>
          <p:nvSpPr>
            <p:cNvPr id="14" name="圓角矩形 13"/>
            <p:cNvSpPr/>
            <p:nvPr/>
          </p:nvSpPr>
          <p:spPr>
            <a:xfrm>
              <a:off x="1089991" y="284175"/>
              <a:ext cx="7802489" cy="91872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2051720" y="443557"/>
              <a:ext cx="32403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SimHei" pitchFamily="2" charset="-122"/>
                  <a:ea typeface="SimHei" pitchFamily="2" charset="-122"/>
                </a:rPr>
                <a:t>科系小叮嚀</a:t>
              </a:r>
              <a:endParaRPr lang="zh-TW" altLang="en-US" sz="36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pic>
          <p:nvPicPr>
            <p:cNvPr id="12" name="Picture 2" descr="K:\10418學群簡報\圖\圖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88" y="411442"/>
              <a:ext cx="816632" cy="664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115616" y="1393855"/>
            <a:ext cx="7776864" cy="25750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zh-TW" sz="2800" b="1" dirty="0">
                <a:latin typeface="SimHei" pitchFamily="2" charset="-122"/>
                <a:ea typeface="SimHei" pitchFamily="2" charset="-122"/>
              </a:rPr>
              <a:t>1</a:t>
            </a:r>
            <a:r>
              <a:rPr lang="en-US" altLang="zh-TW" sz="2800" b="1" dirty="0" smtClean="0">
                <a:latin typeface="SimHei" pitchFamily="2" charset="-122"/>
                <a:ea typeface="SimHei" pitchFamily="2" charset="-122"/>
              </a:rPr>
              <a:t>.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企管系</a:t>
            </a:r>
            <a:r>
              <a:rPr lang="zh-TW" altLang="en-US" sz="25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（管理的通才教育，</a:t>
            </a:r>
            <a:r>
              <a:rPr lang="en-US" altLang="zh-TW" sz="25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360</a:t>
            </a:r>
            <a:r>
              <a:rPr lang="zh-TW" altLang="en-US" sz="25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行都歡迎</a:t>
            </a:r>
            <a:r>
              <a:rPr lang="zh-TW" altLang="en-US" sz="25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）</a:t>
            </a:r>
            <a:endParaRPr lang="en-US" altLang="zh-TW" sz="2500" b="1" dirty="0" smtClean="0">
              <a:solidFill>
                <a:srgbClr val="CC0066"/>
              </a:solidFill>
              <a:latin typeface="SimHei" pitchFamily="2" charset="-122"/>
              <a:ea typeface="SimHei" pitchFamily="2" charset="-122"/>
            </a:endParaRPr>
          </a:p>
          <a:p>
            <a:pPr marL="971550" lvl="1" indent="-514350">
              <a:lnSpc>
                <a:spcPts val="3700"/>
              </a:lnSpc>
              <a:spcBef>
                <a:spcPts val="600"/>
              </a:spcBef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在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五大管理領域中找出自己有興趣的方面，培養職場專業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lnSpc>
                <a:spcPts val="3700"/>
              </a:lnSpc>
              <a:spcBef>
                <a:spcPts val="600"/>
              </a:spcBef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從社團及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課外活動中，培養企劃溝通的能力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zh-TW" altLang="en-US" sz="2800" b="1" dirty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-28410" y="-81214"/>
            <a:ext cx="885181" cy="5799389"/>
            <a:chOff x="-28410" y="-81214"/>
            <a:chExt cx="885181" cy="5799389"/>
          </a:xfrm>
        </p:grpSpPr>
        <p:grpSp>
          <p:nvGrpSpPr>
            <p:cNvPr id="17" name="群組 16"/>
            <p:cNvGrpSpPr/>
            <p:nvPr/>
          </p:nvGrpSpPr>
          <p:grpSpPr>
            <a:xfrm>
              <a:off x="-28410" y="4"/>
              <a:ext cx="885181" cy="5718171"/>
              <a:chOff x="-7144" y="4"/>
              <a:chExt cx="885181" cy="5718171"/>
            </a:xfrm>
          </p:grpSpPr>
          <p:grpSp>
            <p:nvGrpSpPr>
              <p:cNvPr id="21" name="群組 20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28" name="矩形 27"/>
                <p:cNvSpPr/>
                <p:nvPr/>
              </p:nvSpPr>
              <p:spPr>
                <a:xfrm>
                  <a:off x="-91676" y="3291135"/>
                  <a:ext cx="9143998" cy="1314871"/>
                </a:xfrm>
                <a:prstGeom prst="rect">
                  <a:avLst/>
                </a:prstGeom>
                <a:solidFill>
                  <a:srgbClr val="FFCC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solidFill>
                  <a:srgbClr val="FF66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7" name="Text Box 2"/>
              <p:cNvSpPr txBox="1">
                <a:spLocks noChangeArrowheads="1"/>
              </p:cNvSpPr>
              <p:nvPr/>
            </p:nvSpPr>
            <p:spPr bwMode="auto">
              <a:xfrm>
                <a:off x="78028" y="554831"/>
                <a:ext cx="524005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管理學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719" t="520" r="36940" b="81457"/>
            <a:stretch/>
          </p:blipFill>
          <p:spPr>
            <a:xfrm>
              <a:off x="-24282" y="-81214"/>
              <a:ext cx="707850" cy="708053"/>
            </a:xfrm>
            <a:prstGeom prst="rect">
              <a:avLst/>
            </a:prstGeom>
          </p:spPr>
        </p:pic>
      </p:grpSp>
      <p:pic>
        <p:nvPicPr>
          <p:cNvPr id="6146" name="Picture 2" descr="http://ext.pimg.tw/intledu33/1310545760-be4e4ad58cfd3b5411ba400d31df3009.jpg?v=13105457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9876" y="3507159"/>
            <a:ext cx="3074584" cy="2047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haoqijun.com/upload/images/%E4%BA%BA%E5%8A%9B%E8%B5%84%E6%BA%9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07159"/>
            <a:ext cx="2886587" cy="2047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群組 23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5" name="圖片 24" descr="齟齒圖片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6" name="文字方塊 2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712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0" y="2"/>
            <a:ext cx="9153016" cy="5718172"/>
            <a:chOff x="0" y="2"/>
            <a:chExt cx="9153016" cy="5718172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5" t="19290" r="29714"/>
            <a:stretch/>
          </p:blipFill>
          <p:spPr>
            <a:xfrm rot="16200000" flipV="1">
              <a:off x="3943560" y="508719"/>
              <a:ext cx="1274911" cy="9144000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290" r="29714"/>
            <a:stretch/>
          </p:blipFill>
          <p:spPr>
            <a:xfrm rot="16200000" flipH="1">
              <a:off x="3737050" y="-3737048"/>
              <a:ext cx="1669899" cy="9144000"/>
            </a:xfrm>
            <a:prstGeom prst="rect">
              <a:avLst/>
            </a:prstGeom>
          </p:spPr>
        </p:pic>
      </p:grpSp>
      <p:grpSp>
        <p:nvGrpSpPr>
          <p:cNvPr id="5" name="群組 4"/>
          <p:cNvGrpSpPr/>
          <p:nvPr/>
        </p:nvGrpSpPr>
        <p:grpSpPr>
          <a:xfrm>
            <a:off x="1089991" y="284175"/>
            <a:ext cx="7802489" cy="918728"/>
            <a:chOff x="1089991" y="284175"/>
            <a:chExt cx="7802489" cy="918728"/>
          </a:xfrm>
        </p:grpSpPr>
        <p:sp>
          <p:nvSpPr>
            <p:cNvPr id="14" name="圓角矩形 13"/>
            <p:cNvSpPr/>
            <p:nvPr/>
          </p:nvSpPr>
          <p:spPr>
            <a:xfrm>
              <a:off x="1089991" y="284175"/>
              <a:ext cx="7802489" cy="91872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2051720" y="443557"/>
              <a:ext cx="32403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SimHei" pitchFamily="2" charset="-122"/>
                  <a:ea typeface="SimHei" pitchFamily="2" charset="-122"/>
                </a:rPr>
                <a:t>科系小叮嚀</a:t>
              </a:r>
              <a:endParaRPr lang="zh-TW" altLang="en-US" sz="36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pic>
          <p:nvPicPr>
            <p:cNvPr id="12" name="Picture 2" descr="K:\10418學群簡報\圖\圖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88" y="411442"/>
              <a:ext cx="816632" cy="664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115616" y="1393855"/>
            <a:ext cx="784887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zh-TW" sz="2800" b="1" dirty="0">
                <a:latin typeface="SimHei" pitchFamily="2" charset="-122"/>
                <a:ea typeface="SimHei" pitchFamily="2" charset="-122"/>
              </a:rPr>
              <a:t>2</a:t>
            </a:r>
            <a:r>
              <a:rPr lang="en-US" altLang="zh-TW" sz="2800" b="1" dirty="0" smtClean="0">
                <a:latin typeface="SimHei" pitchFamily="2" charset="-122"/>
                <a:ea typeface="SimHei" pitchFamily="2" charset="-122"/>
              </a:rPr>
              <a:t>.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運輸／物流管理系</a:t>
            </a:r>
            <a:r>
              <a:rPr lang="zh-TW" altLang="en-US" sz="23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（捷運與航空城最相關的科系</a:t>
            </a:r>
            <a:r>
              <a:rPr lang="zh-TW" altLang="en-US" sz="23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）</a:t>
            </a:r>
            <a:endParaRPr lang="zh-TW" altLang="en-US" sz="2300" b="1" dirty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115616" y="1965662"/>
            <a:ext cx="7776864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971550" lvl="1" indent="-514350">
              <a:lnSpc>
                <a:spcPts val="3600"/>
              </a:lnSpc>
              <a:spcBef>
                <a:spcPts val="600"/>
              </a:spcBef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吃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公家飯的選擇機會多，在學期間應勤加努力、認真學習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lnSpc>
                <a:spcPts val="3600"/>
              </a:lnSpc>
              <a:spcBef>
                <a:spcPts val="600"/>
              </a:spcBef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從事海空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運輸，需要有流利外語能力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zh-TW" altLang="en-US" sz="2800" b="1" dirty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-28410" y="-81214"/>
            <a:ext cx="885181" cy="5799389"/>
            <a:chOff x="-28410" y="-81214"/>
            <a:chExt cx="885181" cy="5799389"/>
          </a:xfrm>
        </p:grpSpPr>
        <p:grpSp>
          <p:nvGrpSpPr>
            <p:cNvPr id="19" name="群組 18"/>
            <p:cNvGrpSpPr/>
            <p:nvPr/>
          </p:nvGrpSpPr>
          <p:grpSpPr>
            <a:xfrm>
              <a:off x="-28410" y="4"/>
              <a:ext cx="885181" cy="5718171"/>
              <a:chOff x="-7144" y="4"/>
              <a:chExt cx="885181" cy="5718171"/>
            </a:xfrm>
          </p:grpSpPr>
          <p:grpSp>
            <p:nvGrpSpPr>
              <p:cNvPr id="27" name="群組 26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-91676" y="3291135"/>
                  <a:ext cx="9143998" cy="1314871"/>
                </a:xfrm>
                <a:prstGeom prst="rect">
                  <a:avLst/>
                </a:prstGeom>
                <a:solidFill>
                  <a:srgbClr val="FFCC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solidFill>
                  <a:srgbClr val="FF66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8" name="Text Box 2"/>
              <p:cNvSpPr txBox="1">
                <a:spLocks noChangeArrowheads="1"/>
              </p:cNvSpPr>
              <p:nvPr/>
            </p:nvSpPr>
            <p:spPr bwMode="auto">
              <a:xfrm>
                <a:off x="78028" y="554831"/>
                <a:ext cx="524005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管理學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719" t="520" r="36940" b="81457"/>
            <a:stretch/>
          </p:blipFill>
          <p:spPr>
            <a:xfrm>
              <a:off x="-24282" y="-81214"/>
              <a:ext cx="707850" cy="708053"/>
            </a:xfrm>
            <a:prstGeom prst="rect">
              <a:avLst/>
            </a:prstGeom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47"/>
          <a:stretch/>
        </p:blipFill>
        <p:spPr>
          <a:xfrm rot="725182">
            <a:off x="5922853" y="3239601"/>
            <a:ext cx="3635896" cy="248295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3484234"/>
            <a:ext cx="4464496" cy="2232248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5" name="圖片 24" descr="齟齒圖片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6" name="文字方塊 2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4833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0" y="2"/>
            <a:ext cx="9153016" cy="5718172"/>
            <a:chOff x="0" y="2"/>
            <a:chExt cx="9153016" cy="5718172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5" t="19290" r="29714"/>
            <a:stretch/>
          </p:blipFill>
          <p:spPr>
            <a:xfrm rot="16200000" flipV="1">
              <a:off x="3943560" y="508719"/>
              <a:ext cx="1274911" cy="9144000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290" r="29714"/>
            <a:stretch/>
          </p:blipFill>
          <p:spPr>
            <a:xfrm rot="16200000" flipH="1">
              <a:off x="3737050" y="-3737048"/>
              <a:ext cx="1669899" cy="9144000"/>
            </a:xfrm>
            <a:prstGeom prst="rect">
              <a:avLst/>
            </a:prstGeom>
          </p:spPr>
        </p:pic>
      </p:grpSp>
      <p:grpSp>
        <p:nvGrpSpPr>
          <p:cNvPr id="5" name="群組 4"/>
          <p:cNvGrpSpPr/>
          <p:nvPr/>
        </p:nvGrpSpPr>
        <p:grpSpPr>
          <a:xfrm>
            <a:off x="1089991" y="284175"/>
            <a:ext cx="7802489" cy="918728"/>
            <a:chOff x="1089991" y="284175"/>
            <a:chExt cx="7802489" cy="918728"/>
          </a:xfrm>
        </p:grpSpPr>
        <p:sp>
          <p:nvSpPr>
            <p:cNvPr id="14" name="圓角矩形 13"/>
            <p:cNvSpPr/>
            <p:nvPr/>
          </p:nvSpPr>
          <p:spPr>
            <a:xfrm>
              <a:off x="1089991" y="284175"/>
              <a:ext cx="7802489" cy="91872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2051720" y="443557"/>
              <a:ext cx="32403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SimHei" pitchFamily="2" charset="-122"/>
                  <a:ea typeface="SimHei" pitchFamily="2" charset="-122"/>
                </a:rPr>
                <a:t>科系小叮嚀</a:t>
              </a:r>
              <a:endParaRPr lang="zh-TW" altLang="en-US" sz="36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pic>
          <p:nvPicPr>
            <p:cNvPr id="12" name="Picture 2" descr="K:\10418學群簡報\圖\圖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88" y="411442"/>
              <a:ext cx="816632" cy="664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115616" y="1393855"/>
            <a:ext cx="784887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zh-TW" sz="2800" b="1" dirty="0" smtClean="0">
                <a:latin typeface="SimHei" pitchFamily="2" charset="-122"/>
                <a:ea typeface="SimHei" pitchFamily="2" charset="-122"/>
              </a:rPr>
              <a:t>3.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物業管理系</a:t>
            </a:r>
            <a:r>
              <a:rPr lang="zh-TW" altLang="en-US" sz="23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（培養豪宅經理與社區總幹事</a:t>
            </a:r>
            <a:r>
              <a:rPr lang="zh-TW" altLang="en-US" sz="23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）</a:t>
            </a:r>
            <a:endParaRPr lang="zh-TW" altLang="en-US" sz="2300" b="1" dirty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115616" y="1965662"/>
            <a:ext cx="7776864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971550" lvl="1" indent="-514350">
              <a:lnSpc>
                <a:spcPts val="3600"/>
              </a:lnSpc>
              <a:spcBef>
                <a:spcPts val="600"/>
              </a:spcBef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豪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宅經理不只確保住戶隱私，還要讓建物維持百年如新的品質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lnSpc>
                <a:spcPts val="3600"/>
              </a:lnSpc>
              <a:spcBef>
                <a:spcPts val="600"/>
              </a:spcBef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住戶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手中的房產活化，提高資產價值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zh-TW" altLang="en-US" sz="2800" b="1" dirty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-28410" y="-81214"/>
            <a:ext cx="885181" cy="5799389"/>
            <a:chOff x="-28410" y="-81214"/>
            <a:chExt cx="885181" cy="5799389"/>
          </a:xfrm>
        </p:grpSpPr>
        <p:grpSp>
          <p:nvGrpSpPr>
            <p:cNvPr id="19" name="群組 18"/>
            <p:cNvGrpSpPr/>
            <p:nvPr/>
          </p:nvGrpSpPr>
          <p:grpSpPr>
            <a:xfrm>
              <a:off x="-28410" y="4"/>
              <a:ext cx="885181" cy="5718171"/>
              <a:chOff x="-7144" y="4"/>
              <a:chExt cx="885181" cy="5718171"/>
            </a:xfrm>
          </p:grpSpPr>
          <p:grpSp>
            <p:nvGrpSpPr>
              <p:cNvPr id="27" name="群組 26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-91676" y="3291135"/>
                  <a:ext cx="9143998" cy="1314871"/>
                </a:xfrm>
                <a:prstGeom prst="rect">
                  <a:avLst/>
                </a:prstGeom>
                <a:solidFill>
                  <a:srgbClr val="FFCC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solidFill>
                  <a:srgbClr val="FF66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8" name="Text Box 2"/>
              <p:cNvSpPr txBox="1">
                <a:spLocks noChangeArrowheads="1"/>
              </p:cNvSpPr>
              <p:nvPr/>
            </p:nvSpPr>
            <p:spPr bwMode="auto">
              <a:xfrm>
                <a:off x="78028" y="554831"/>
                <a:ext cx="524005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管理學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719" t="520" r="36940" b="81457"/>
            <a:stretch/>
          </p:blipFill>
          <p:spPr>
            <a:xfrm>
              <a:off x="-24282" y="-81214"/>
              <a:ext cx="707850" cy="708053"/>
            </a:xfrm>
            <a:prstGeom prst="rect">
              <a:avLst/>
            </a:prstGeom>
          </p:spPr>
        </p:pic>
      </p:grpSp>
      <p:pic>
        <p:nvPicPr>
          <p:cNvPr id="8194" name="Picture 2" descr="20140331104608000.jpg (680×370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3" r="5673"/>
          <a:stretch/>
        </p:blipFill>
        <p:spPr bwMode="auto">
          <a:xfrm>
            <a:off x="5552993" y="3559040"/>
            <a:ext cx="3267479" cy="201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bayvoice.net/wp-content/uploads/2013/08/20130828-SP-News-T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557704"/>
            <a:ext cx="3070719" cy="2018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群組 23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5" name="圖片 24" descr="齟齒圖片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6" name="文字方塊 2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0997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/>
          <p:cNvGrpSpPr/>
          <p:nvPr/>
        </p:nvGrpSpPr>
        <p:grpSpPr>
          <a:xfrm>
            <a:off x="0" y="2"/>
            <a:ext cx="9153016" cy="5718172"/>
            <a:chOff x="0" y="2"/>
            <a:chExt cx="9153016" cy="5718172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5" t="19290" r="29714"/>
            <a:stretch/>
          </p:blipFill>
          <p:spPr>
            <a:xfrm rot="16200000" flipV="1">
              <a:off x="3943560" y="508719"/>
              <a:ext cx="1274911" cy="9144000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290" r="29714"/>
            <a:stretch/>
          </p:blipFill>
          <p:spPr>
            <a:xfrm rot="16200000" flipH="1">
              <a:off x="3737050" y="-3737048"/>
              <a:ext cx="1669899" cy="9144000"/>
            </a:xfrm>
            <a:prstGeom prst="rect">
              <a:avLst/>
            </a:prstGeom>
          </p:spPr>
        </p:pic>
      </p:grpSp>
      <p:grpSp>
        <p:nvGrpSpPr>
          <p:cNvPr id="5" name="群組 4"/>
          <p:cNvGrpSpPr/>
          <p:nvPr/>
        </p:nvGrpSpPr>
        <p:grpSpPr>
          <a:xfrm>
            <a:off x="1089991" y="284175"/>
            <a:ext cx="7802489" cy="918728"/>
            <a:chOff x="1089991" y="284175"/>
            <a:chExt cx="7802489" cy="918728"/>
          </a:xfrm>
        </p:grpSpPr>
        <p:sp>
          <p:nvSpPr>
            <p:cNvPr id="14" name="圓角矩形 13"/>
            <p:cNvSpPr/>
            <p:nvPr/>
          </p:nvSpPr>
          <p:spPr>
            <a:xfrm>
              <a:off x="1089991" y="284175"/>
              <a:ext cx="7802489" cy="91872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2051720" y="443557"/>
              <a:ext cx="32403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SimHei" pitchFamily="2" charset="-122"/>
                  <a:ea typeface="SimHei" pitchFamily="2" charset="-122"/>
                </a:rPr>
                <a:t>科系小叮嚀</a:t>
              </a:r>
              <a:endParaRPr lang="zh-TW" altLang="en-US" sz="36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pic>
          <p:nvPicPr>
            <p:cNvPr id="12" name="Picture 2" descr="K:\10418學群簡報\圖\圖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88" y="411442"/>
              <a:ext cx="816632" cy="664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115616" y="1393855"/>
            <a:ext cx="784887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zh-TW" sz="2800" b="1" dirty="0">
                <a:latin typeface="SimHei" pitchFamily="2" charset="-122"/>
                <a:ea typeface="SimHei" pitchFamily="2" charset="-122"/>
              </a:rPr>
              <a:t>4</a:t>
            </a:r>
            <a:r>
              <a:rPr lang="en-US" altLang="zh-TW" sz="2800" b="1" dirty="0" smtClean="0">
                <a:latin typeface="SimHei" pitchFamily="2" charset="-122"/>
                <a:ea typeface="SimHei" pitchFamily="2" charset="-122"/>
              </a:rPr>
              <a:t>.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行銷流通管理系</a:t>
            </a:r>
            <a:r>
              <a:rPr lang="zh-TW" altLang="en-US" sz="23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（臺灣門巿通路，大舉向中國進軍</a:t>
            </a:r>
            <a:r>
              <a:rPr lang="zh-TW" altLang="en-US" sz="23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）</a:t>
            </a:r>
            <a:endParaRPr lang="zh-TW" altLang="en-US" sz="2300" b="1" dirty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115616" y="1965662"/>
            <a:ext cx="7776864" cy="201593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971550" lvl="1" indent="-514350">
              <a:lnSpc>
                <a:spcPts val="3600"/>
              </a:lnSpc>
              <a:spcBef>
                <a:spcPts val="600"/>
              </a:spcBef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從事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流通服務業先決條件：喜歡與人接觸，善於人際應對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lnSpc>
                <a:spcPts val="3600"/>
              </a:lnSpc>
              <a:spcBef>
                <a:spcPts val="600"/>
              </a:spcBef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線上購物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帶動宅配物流起飛，必須能吃苦耐勞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zh-TW" altLang="en-US" sz="2800" b="1" dirty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-28410" y="-81214"/>
            <a:ext cx="885181" cy="5799389"/>
            <a:chOff x="-28410" y="-81214"/>
            <a:chExt cx="885181" cy="5799389"/>
          </a:xfrm>
        </p:grpSpPr>
        <p:grpSp>
          <p:nvGrpSpPr>
            <p:cNvPr id="19" name="群組 18"/>
            <p:cNvGrpSpPr/>
            <p:nvPr/>
          </p:nvGrpSpPr>
          <p:grpSpPr>
            <a:xfrm>
              <a:off x="-28410" y="4"/>
              <a:ext cx="885181" cy="5718171"/>
              <a:chOff x="-7144" y="4"/>
              <a:chExt cx="885181" cy="5718171"/>
            </a:xfrm>
          </p:grpSpPr>
          <p:grpSp>
            <p:nvGrpSpPr>
              <p:cNvPr id="27" name="群組 26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-91676" y="3291135"/>
                  <a:ext cx="9143998" cy="1314871"/>
                </a:xfrm>
                <a:prstGeom prst="rect">
                  <a:avLst/>
                </a:prstGeom>
                <a:solidFill>
                  <a:srgbClr val="FFCC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solidFill>
                  <a:srgbClr val="FF66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8" name="Text Box 2"/>
              <p:cNvSpPr txBox="1">
                <a:spLocks noChangeArrowheads="1"/>
              </p:cNvSpPr>
              <p:nvPr/>
            </p:nvSpPr>
            <p:spPr bwMode="auto">
              <a:xfrm>
                <a:off x="78028" y="554831"/>
                <a:ext cx="524005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管理學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719" t="520" r="36940" b="81457"/>
            <a:stretch/>
          </p:blipFill>
          <p:spPr>
            <a:xfrm>
              <a:off x="-24282" y="-81214"/>
              <a:ext cx="707850" cy="708053"/>
            </a:xfrm>
            <a:prstGeom prst="rect">
              <a:avLst/>
            </a:prstGeom>
          </p:spPr>
        </p:pic>
      </p:grpSp>
      <p:sp>
        <p:nvSpPr>
          <p:cNvPr id="2" name="AutoShape 4" descr="http://img.pintu360.com/article-title-img/20150817/d7621582-521a-4505-891d-1390f34002a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222" name="Picture 6" descr="http://img.pintu360.com/article-title-img/20150817/d7621582-521a-4505-891d-1390f34002a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78060"/>
            <a:ext cx="2962497" cy="1967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0755chair.com/img/d611a3706a4d337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9356" y="3578060"/>
            <a:ext cx="2688788" cy="1967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群組 24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6" name="圖片 25" descr="齟齒圖片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71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圓角矩形 5"/>
          <p:cNvSpPr/>
          <p:nvPr/>
        </p:nvSpPr>
        <p:spPr>
          <a:xfrm>
            <a:off x="466787" y="2067000"/>
            <a:ext cx="8353685" cy="3312368"/>
          </a:xfrm>
          <a:prstGeom prst="roundRect">
            <a:avLst>
              <a:gd name="adj" fmla="val 4318"/>
            </a:avLst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五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學長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姐來帶路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3923929" y="414878"/>
            <a:ext cx="4896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FF6699"/>
                </a:solidFill>
                <a:latin typeface="SimHei" pitchFamily="2" charset="-122"/>
                <a:ea typeface="SimHei" pitchFamily="2" charset="-122"/>
              </a:rPr>
              <a:t>宋思育</a:t>
            </a:r>
            <a:r>
              <a:rPr lang="en-US" altLang="zh-TW" sz="3600" b="1" dirty="0" smtClean="0">
                <a:solidFill>
                  <a:srgbClr val="FF6699"/>
                </a:solidFill>
                <a:latin typeface="SimHei" pitchFamily="2" charset="-122"/>
                <a:ea typeface="SimHei" pitchFamily="2" charset="-122"/>
              </a:rPr>
              <a:t/>
            </a:r>
            <a:br>
              <a:rPr lang="en-US" altLang="zh-TW" sz="3600" b="1" dirty="0" smtClean="0">
                <a:solidFill>
                  <a:srgbClr val="FF6699"/>
                </a:solidFill>
                <a:latin typeface="SimHei" pitchFamily="2" charset="-122"/>
                <a:ea typeface="SimHei" pitchFamily="2" charset="-122"/>
              </a:rPr>
            </a:br>
            <a:r>
              <a:rPr lang="zh-TW" altLang="en-US" sz="2800" b="1" dirty="0" smtClean="0">
                <a:solidFill>
                  <a:srgbClr val="FF6699"/>
                </a:solidFill>
                <a:latin typeface="SimHei" pitchFamily="2" charset="-122"/>
                <a:ea typeface="SimHei" pitchFamily="2" charset="-122"/>
              </a:rPr>
              <a:t>東吳大學企業管理學系</a:t>
            </a:r>
          </a:p>
        </p:txBody>
      </p:sp>
      <p:sp>
        <p:nvSpPr>
          <p:cNvPr id="12" name="矩形 11"/>
          <p:cNvSpPr/>
          <p:nvPr/>
        </p:nvSpPr>
        <p:spPr>
          <a:xfrm>
            <a:off x="2001144" y="154378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經驗分享</a:t>
            </a:r>
          </a:p>
        </p:txBody>
      </p:sp>
      <p:sp>
        <p:nvSpPr>
          <p:cNvPr id="3" name="橢圓 2"/>
          <p:cNvSpPr/>
          <p:nvPr/>
        </p:nvSpPr>
        <p:spPr>
          <a:xfrm>
            <a:off x="395537" y="1105314"/>
            <a:ext cx="1577007" cy="1577007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9552" y="2211015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       　東吳企管系課程分為生產、行銷、人資、財務四管領域，「生產管理」涵蓋了供應鏈管理課程，探討商品從供應商送到消費者手中的物流、現金流與資訊流規劃；「行銷管理」包含消費者行為、服務業行銷與資訊管理；「人力資源管理」介紹組織文化、績效評核與薪資結構的計算；「財務管理」課程中讓同學們進行分組，研究標的公司營運情況與財務報表，並於期末著正式服裝上臺發表。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5" name="圖片 14" descr="齟齒圖片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715272" y="1287451"/>
            <a:ext cx="1091909" cy="619105"/>
            <a:chOff x="5364088" y="399325"/>
            <a:chExt cx="1091909" cy="619105"/>
          </a:xfrm>
        </p:grpSpPr>
        <p:pic>
          <p:nvPicPr>
            <p:cNvPr id="19" name="Picture 4" descr="http://ioh.tw/assets/ioh_logo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99325"/>
              <a:ext cx="825473" cy="61910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6" descr="H:\105高中生涯規劃\圖1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5" y="547671"/>
              <a:ext cx="422902" cy="4647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圖片 20" descr="齟齒圖片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034" y="1216013"/>
            <a:ext cx="1428760" cy="14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5806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48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圓角矩形 5"/>
          <p:cNvSpPr/>
          <p:nvPr/>
        </p:nvSpPr>
        <p:spPr>
          <a:xfrm>
            <a:off x="466787" y="2067000"/>
            <a:ext cx="8353685" cy="3312368"/>
          </a:xfrm>
          <a:prstGeom prst="roundRect">
            <a:avLst>
              <a:gd name="adj" fmla="val 4318"/>
            </a:avLst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五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學長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姐來帶路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3923929" y="414878"/>
            <a:ext cx="48965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FF6699"/>
                </a:solidFill>
                <a:latin typeface="SimHei" pitchFamily="2" charset="-122"/>
                <a:ea typeface="SimHei" pitchFamily="2" charset="-122"/>
              </a:rPr>
              <a:t>許欣穎</a:t>
            </a:r>
            <a:r>
              <a:rPr lang="en-US" altLang="zh-TW" sz="3600" b="1" dirty="0" smtClean="0">
                <a:solidFill>
                  <a:srgbClr val="FF6699"/>
                </a:solidFill>
                <a:latin typeface="SimHei" pitchFamily="2" charset="-122"/>
                <a:ea typeface="SimHei" pitchFamily="2" charset="-122"/>
              </a:rPr>
              <a:t/>
            </a:r>
            <a:br>
              <a:rPr lang="en-US" altLang="zh-TW" sz="3600" b="1" dirty="0" smtClean="0">
                <a:solidFill>
                  <a:srgbClr val="FF6699"/>
                </a:solidFill>
                <a:latin typeface="SimHei" pitchFamily="2" charset="-122"/>
                <a:ea typeface="SimHei" pitchFamily="2" charset="-122"/>
              </a:rPr>
            </a:br>
            <a:r>
              <a:rPr lang="zh-TW" altLang="en-US" sz="2800" b="1" dirty="0" smtClean="0">
                <a:solidFill>
                  <a:srgbClr val="FF6699"/>
                </a:solidFill>
                <a:latin typeface="SimHei" pitchFamily="2" charset="-122"/>
                <a:ea typeface="SimHei" pitchFamily="2" charset="-122"/>
              </a:rPr>
              <a:t>高雄女子高級中學</a:t>
            </a:r>
          </a:p>
          <a:p>
            <a:r>
              <a:rPr lang="zh-TW" altLang="en-US" sz="2800" b="1" dirty="0" smtClean="0">
                <a:solidFill>
                  <a:srgbClr val="FF6699"/>
                </a:solidFill>
                <a:latin typeface="SimHei" pitchFamily="2" charset="-122"/>
                <a:ea typeface="SimHei" pitchFamily="2" charset="-122"/>
              </a:rPr>
              <a:t>成功大學工業與資訊管理學系</a:t>
            </a:r>
          </a:p>
        </p:txBody>
      </p:sp>
      <p:sp>
        <p:nvSpPr>
          <p:cNvPr id="12" name="矩形 11"/>
          <p:cNvSpPr/>
          <p:nvPr/>
        </p:nvSpPr>
        <p:spPr>
          <a:xfrm>
            <a:off x="2001144" y="154378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經驗分享</a:t>
            </a:r>
          </a:p>
        </p:txBody>
      </p:sp>
      <p:sp>
        <p:nvSpPr>
          <p:cNvPr id="3" name="橢圓 2"/>
          <p:cNvSpPr/>
          <p:nvPr/>
        </p:nvSpPr>
        <p:spPr>
          <a:xfrm>
            <a:off x="395537" y="1105314"/>
            <a:ext cx="1577007" cy="1577007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9552" y="2211015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         成功大學工業與資訊管理學系，簡稱工資管。三大領域分別為生產與作業管理、資訊科技和管理科學。生產與作業管理領域著重在如何將有限資源做最有效利用，課程包含作業研究、模擬導論、品質管理等；資訊科技著重在研究資訊的管理和整合、內外部資訊的流通，課程包括計算機程式運用、資料結構、資料庫管理等；管理科學則較少用到數學的計算，課程包括行銷管理、心理學、人力資源管理和財務管理。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5" name="圖片 14" descr="齟齒圖片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643834" y="715947"/>
            <a:ext cx="1091909" cy="619105"/>
            <a:chOff x="5364088" y="399325"/>
            <a:chExt cx="1091909" cy="619105"/>
          </a:xfrm>
        </p:grpSpPr>
        <p:pic>
          <p:nvPicPr>
            <p:cNvPr id="19" name="Picture 4" descr="http://ioh.tw/assets/ioh_logo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99325"/>
              <a:ext cx="825473" cy="61910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6" descr="H:\105高中生涯規劃\圖1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5" y="547671"/>
              <a:ext cx="422902" cy="4647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圖片 21" descr="齟齒圖片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034" y="1216013"/>
            <a:ext cx="1428760" cy="14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43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32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2"/>
            <a:ext cx="9153016" cy="5718172"/>
            <a:chOff x="0" y="2"/>
            <a:chExt cx="9153016" cy="571817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5" t="19290" r="29714"/>
            <a:stretch/>
          </p:blipFill>
          <p:spPr>
            <a:xfrm rot="16200000" flipV="1">
              <a:off x="3943560" y="508719"/>
              <a:ext cx="1274911" cy="914400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290" r="29714"/>
            <a:stretch/>
          </p:blipFill>
          <p:spPr>
            <a:xfrm rot="16200000" flipH="1">
              <a:off x="3737050" y="-3737048"/>
              <a:ext cx="1669899" cy="9144000"/>
            </a:xfrm>
            <a:prstGeom prst="rect">
              <a:avLst/>
            </a:prstGeom>
          </p:spPr>
        </p:pic>
      </p:grp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273" b="59829"/>
          <a:stretch/>
        </p:blipFill>
        <p:spPr>
          <a:xfrm>
            <a:off x="107504" y="122783"/>
            <a:ext cx="1588864" cy="15471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096" y="1130474"/>
            <a:ext cx="7668344" cy="41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91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509357" y="2283023"/>
            <a:ext cx="42426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主要處理組織系統內外人事物的各種問題，學習從事溝通協調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、領導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規劃或系統分析、資源整合等，促使企業獲取最大效益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，是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以培養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管理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人才，提升公司營運績效為目標。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575800" y="1490935"/>
            <a:ext cx="2592044" cy="646331"/>
            <a:chOff x="395780" y="1565827"/>
            <a:chExt cx="2592044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2592044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25207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一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群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簡介</a:t>
              </a:r>
              <a:endParaRPr lang="zh-TW" altLang="en-US" sz="28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225671" y="132903"/>
            <a:ext cx="8306769" cy="1214016"/>
            <a:chOff x="225671" y="132903"/>
            <a:chExt cx="8306769" cy="1214016"/>
          </a:xfrm>
        </p:grpSpPr>
        <p:sp>
          <p:nvSpPr>
            <p:cNvPr id="6" name="圓角矩形 5"/>
            <p:cNvSpPr/>
            <p:nvPr/>
          </p:nvSpPr>
          <p:spPr>
            <a:xfrm>
              <a:off x="971599" y="319817"/>
              <a:ext cx="7560841" cy="102710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5602" name="Picture 2" descr="H:\105高中生涯規劃\字36.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139" y="460281"/>
              <a:ext cx="6280189" cy="76806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3" name="Picture 3" descr="H:\105高中生涯規劃\圖9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71" y="132903"/>
              <a:ext cx="818415" cy="83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362" name="Picture 2" descr="http://www.sam-marketing.org/wp-content/uploads/2015/04/market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8449" y="2427039"/>
            <a:ext cx="3926473" cy="2662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4" name="群組 13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5" name="圖片 14" descr="齟齒圖片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22142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0" y="2"/>
            <a:ext cx="9153016" cy="5718172"/>
            <a:chOff x="0" y="2"/>
            <a:chExt cx="9153016" cy="5718172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5" t="19290" r="29714"/>
            <a:stretch/>
          </p:blipFill>
          <p:spPr>
            <a:xfrm rot="16200000" flipV="1">
              <a:off x="3943560" y="508719"/>
              <a:ext cx="1274911" cy="9144000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290" r="29714"/>
            <a:stretch/>
          </p:blipFill>
          <p:spPr>
            <a:xfrm rot="16200000" flipH="1">
              <a:off x="3737050" y="-3737048"/>
              <a:ext cx="1669899" cy="9144000"/>
            </a:xfrm>
            <a:prstGeom prst="rect">
              <a:avLst/>
            </a:prstGeom>
          </p:spPr>
        </p:pic>
      </p:grpSp>
      <p:sp>
        <p:nvSpPr>
          <p:cNvPr id="3" name="圓角矩形 2"/>
          <p:cNvSpPr/>
          <p:nvPr/>
        </p:nvSpPr>
        <p:spPr>
          <a:xfrm>
            <a:off x="1089991" y="338807"/>
            <a:ext cx="7802489" cy="8640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2" descr="K:\10418學群簡報\圖\圖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0437"/>
            <a:ext cx="792088" cy="65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123728" y="468871"/>
            <a:ext cx="4824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近年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趨勢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187624" y="1374209"/>
            <a:ext cx="7704856" cy="36625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管理學群的</a:t>
            </a:r>
            <a:r>
              <a:rPr lang="zh-TW" altLang="en-US" sz="2600" b="1" dirty="0" smtClean="0">
                <a:latin typeface="SimHei" pitchFamily="2" charset="-122"/>
                <a:ea typeface="SimHei" pitchFamily="2" charset="-122"/>
              </a:rPr>
              <a:t>訓練是</a:t>
            </a:r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通才教育，學習不同領域的知識。另外，管理學群教學也相當注重培養學生的</a:t>
            </a:r>
            <a:r>
              <a:rPr lang="zh-TW" altLang="en-US" sz="2600" b="1" dirty="0" smtClean="0">
                <a:latin typeface="SimHei" pitchFamily="2" charset="-122"/>
                <a:ea typeface="SimHei" pitchFamily="2" charset="-122"/>
              </a:rPr>
              <a:t>溝通</a:t>
            </a:r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表達能力以及跨域整合能力，以符合產業對人才的需求。</a:t>
            </a:r>
            <a:endParaRPr lang="en-US" altLang="zh-TW" sz="2600" b="1" dirty="0">
              <a:latin typeface="SimHei" pitchFamily="2" charset="-122"/>
              <a:ea typeface="SimHei" pitchFamily="2" charset="-122"/>
            </a:endParaRPr>
          </a:p>
          <a:p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身為管理「人」的人，也必須擁有突破地域限制的語言能力、多元文化思維以及異國適應力。因此，管理學群的課程將愈來愈注重英語與其他語言文化的培訓。</a:t>
            </a:r>
            <a:endParaRPr lang="en-US" altLang="zh-TW" sz="2600" b="1" dirty="0">
              <a:latin typeface="SimHei" pitchFamily="2" charset="-122"/>
              <a:ea typeface="SimHei" pitchFamily="2" charset="-122"/>
            </a:endParaRPr>
          </a:p>
        </p:txBody>
      </p:sp>
      <p:sp>
        <p:nvSpPr>
          <p:cNvPr id="8" name="AutoShape 2" descr="data:image/jpeg;base64,/9j/4AAQSkZJRgABAQAAAQABAAD/2wCEAAkGBxITEhUTEhIWFRUXFRUVFRUYFRgYFRgXFxUYFxgXFRUYHSggGB0lHRUVITEhJSkrLi4uFx8zODMtNygtLisBCgoKDg0OGxAQGi0lHyUtNS0tLS0tLS0tLS0tLS0tLS0tLS0tLS0tLS0tLS0tKy0rLS0tLS0tLS0tLS0tLS0tLf/AABEIAL0BCwMBIgACEQEDEQH/xAAcAAABBQEBAQAAAAAAAAAAAAAFAQIDBAYABwj/xABJEAACAQIDBAcEBwUECQUBAAABAgMAEQQSIQUxQVEGEyJhcYGRBzKhsRRCUnLB0fAjM2KCkjSisuEVQ1Nzg5OzwtIXJESj8Rb/xAAYAQADAQEAAAAAAAAAAAAAAAAAAQIDBP/EACIRAQEAAgICAgMBAQAAAAAAAAABAhEDIRIxQVETImEyBP/aAAwDAQACEQMRAD8A9WfAkGynhpcenGq2bebjcTbibZrcf4aTZvSjCz2DHq3+zJYa/wAL7j6g91GJ8OpB04d9LqgKZSFzEi3K2vH8qaQdd2l+fBgp4cz4VMIgP13U0x8xSNCQf8XPhfkO7hfhSFbjgPG/2b8u493Cpig5U1kFqmmGQYQs5GgLEnXgBuJPfZtO4HjVhcAea7r7/wBcqgVe03j+VSZaz6UdNhsttQfDwB4jvpoWnBaeBSBqrUqikAp4FMOAp4FIBTxQHAU4CuApwFMnAU4CuAp1MEAp1q4CloDrUtdS0ydXUtdQHV1dXUAtdSV1ALXVXnxkae/Ii/eZR8zQyfpZgE97Fw+AkVj6LegxulvWYj6dYJ2yRNJM9icsUErHTU27IrQ4eXMqtZlzAHKwswuL2YcCOIoCeupt669MmexmxYJN6ZD9pNV81Oo+NU0weMwykwS54x9X30H8p1T4UdRgdQb07Lx48xofUVBheG6RqFXr0KE5hcAlQRbeN4vfvrUwujorAqykCxBBG7gRQHEYBHHaUN8D5Hd8KHt0dKnNh5SrfZJynwHBqqZUtRpZ4FG5h4VWYUGTbM0N1xMJOmjqLHdxB0PiCPCiOGx8coBRt99Do2m/Q09yjSso7TeNPtSAdpvGpAKzUQCnAUoFOAoBAKcBSgU8CmRAKcBSgUooDgKcBSXoZt7a7YaMyCB5VVWZyrIuRVF7nMQT5A7qYFhS15biPau97R4VRyLykn+kKPnVf/8As9rzfuoLA7urw0jfFiRQHrV6UmvJPovSCbeZwD/FFDb0ymm/+nO05v30qnn1uIdz6WamHp2L25hYv3mIhT70iD4E0Kn6e7OX/wCSrfcV2+IFqyeG9kL/AFsTGvcsRb4llotB7J8OPfxEx+6EX5hqNUOx3tTwi/uo5pfBQg9WN/hVGb2sD6mEa/8AFIB8ga0MHs12eu9JH+9Kw/wZaJ4fobs9N2EiP3lz/wCMmjxo3Hm+J9qWMPuRQJ97O5/xLUA6Y7Xm/dk/8LDZvmGr2PD7Ohj/AHcMafdRV+QrPdM+nUGAtHbrZ2FxGDYKODSN9UchYk+GtPxG2BWLbsw34vXwh/8AGnL0G2tL+8Lf8XElvkzVBjfabjTqjqGNzlCLkUeYLE+JrN/6YxUzMxxMxYnW8jW/pvYDuG6pvRybbPDeyfEb3lgXwDMfioonh/ZQo9/FE9yxAfEuflWN2H0hxqdqLEyBh70bMXQ/yPcegvXrHRTpQMUoWRckttw91u9L/KlMsd6qrhlrbKbO2FHgdr4eKN2YPA7Xa17kSAjQDTsCvRg1YzpIbbZwB5xSr6LJ+da4NVITg0t6iBp16ZKkmEF9QVPPcf8AOkCuOIbx0PqK0BF6rTYRbEgWPdu9KPD6HkEiYfWBXx3eu6pbX76leBhyOl/0DUT4W3Ar4af5GlqnsrklSp1B4EXHlfd5UG2jsVHGgykXItuv3cRRbtDk3wP5UwyA6ag23EVNAXsuJ1UhzmIO+97+dXxUWGG/xqyqUobgKeFpQtPAqiNC04ClAp1qAbXGmYqdY0aRyFVVLMTuAAuTXnkvtbw3WZVw8rJe2e6gkcwhPzIoD0JmoV0ke+FxA5wy/wCA0mx9uQYtOsga4BswIsynkwNM24LwSjnE4/umkFnoTh0GBwrBFBMERJCgEnILkkDU1oaBdCv7Bhf9yg9BR0VrE0tq6upaZOpa6uoDq6lrqAGdJNrDC4WXEEA5FuoO4sSFQHxYqK8BwGxcRjpGncmzsWMjb2JOpA/Q5V7J7S8GZsNFFfKj4mMSnd+zVXdteF8gHjahiIiLcC6gdkLrfkBWHLlZ1G/FjL3WHxPQwot1a543rOKpgm1FtdQdxH60r1zAytISCEX+HNdvO2g+NBOl3RHrVzILONRyI5Vz48ll1k3uE9xltrYTIBPF7psWtvHH4H5GjfRTHrIbK1nGqndryI4b9fEGhfR7E6PhZxZrHKCL3525nu7qCYoSYWcFbgXuGFyO7Nbhr8b8xWvjtPlp6dt2Yvj9mSkEazRseT5Nx79T6GtkrVjejm048Yi6gSIySW0vddCRz00vyPjWtRq0xv2xzkl6WlNLeolNOvVMxu9NkOh8KSkkOhrVKGTj901ZvVWTj901ZvQFXFQra40Pd+VDXHaP3aLYndQt/eP3azzisUOEj3+NWglJghp5mrGWlJ0LUIFdapctJajQMApaW1dagMR7URI8UEKEhZJWMlja6xxM9j3aX8hQPZOwMIYkYw3BYJu3MbcgeHGvQNv4DrYxYXZGzL5qyN/ddqznRnEG7Q5Wyhr37Ft/jc1hy726eGTVBNk7LfBbTWNTeOVSRa9shBIvyIZQPPvrZ7UW8bj+BvkalknjM/V5T1nVB81hbIHsFPHeb+VJjh2W+6flV43cZZybWOho/wDY4f8A3YHxNHKCdEP7HB90/wCNqNLW89MqWlFdS0yLXV1dQC11dXUBn+nKynCnqljZs6XEmqZb6mwIJ31n9mwuYBnVUbkt8o8L62/OtV0le0P8w+AJrNpimIChBa195HxH5Vyc97dfBOgzY2wIkcsEDOTdna5Ym5N+7ed3OthhsNcUCwjlLK+/nzrTYOUGs8NW9tMup0wHS/ooZZleGyvcXYaEd9RokkN4HQSFwwDADtEAkhkPC3DUWN9K321GVFMpF8ik2G8m2gHju868/wBvdNYY0kjwiF8QQQzZSBGWHPe5H2RoPK1O423xhY5SfswWwNo/R8WTGf2ayvk+4GOmvNOfGvcoJbgHmAfUV4l0e6NO0saEEAglieAGh89R+r17TCAAANwFq3+WGXpdQ0+9QIakvVM136TIu8HzX8RSjaFxYju0P4URNZHp50qw+Bjsyq8zg9XHoNL6u5+qt/U6DiRrUSD64gMCRyPzNTrilrw6PpvtCfMIWa5G6OJSq34DskjxJvTdkdOMdBJkxIZxxWRbPbiVe3zvU+cX+PJ7lLJcUPk3n7tR7ExqzRdahBVgLcweII4EVJJvP3fzpZFD8Fu8zVuquB3eZq1TnoqS1NIp9IaYR2rrU6vFPal0hmfGSYZZWEMYRDGpIVmyBmLW973rWNx2aWjeg9IenWDwysBIs0o0EUZzG/J2Gid99e40H2JKJoRjVnEKMQJYyyqA40YI7b9dw3kEV5ChBrTdFtqRJBicPOodGQyxA/7VdLDlmHH+HvovHjlNU8crj3HrG1dpYfDiKRmW0oZBIvaFk1AJW9x2m8Kb9NilQmKRXFj7rA8OIG6sN0m/smBuuV8tnUH6yx2uRztl791ZiJyl3DEEXNwbH1FF458Fvfde39EP7HD4P/1Go2Kz3QV74CA3ubPfx6xr1oRTk0VKKWkpRTItdXV1qA411LautQFfG4USIyHiN/I8DWBmw6xMyTRtIb2UZyFAAGlh3gm9vrV6Nas90qjC5HsNWyd5NiRYcdA3pWPLhubbcOeroAgwALrJlCkAgKpOUA2vf7R039550cgnCak2FZduksQJRCGddSoIJAvbtAbtazPSXbcsiEE5V5Dj4nlXHN7dd1RXpx03DqYMM3HtycBbgvM/lWV2MY7pGiZnLAsW4kHNdjx1sfQcTcdszDJJcEnMNVYfVPnvvqOG/uo3BgFifOGBYqVsQQAW0OoPHlv4g11YTTDLsdwmJzNEYhfVTpyJ1PgQx9b1tUNeYnDYrCZJWXPHa3WKCUH3vsnuNr+VHcN06ht2gQeXD13/AApb7GWO5NN1GamFBNg7Q61MwzEHcSLA94O4jhz0o0KuXbGzVXek23I8HhpMRJqFHZW9i7nRVB7zXzh9In2jjC0rXeRszHgqjcqjgoGgH461vvbxtFutw8F+ysbSkcCzEqPQIf6qznQyWN5w62v1eUjiLWvcVXLlqHx47b/o3hY4LIi7hcgFS1vtFb5rd9ql6fbNjfDGVVvIg6xCFJJy6kGw3EXGtWVSFI+sEY6zWxy3IuNSLC/Abt9F8Rs6LEQokmawUDey8O6165sHRl0xfQDaaxYn6OrdiaLrFB+2hB08VY38BW/k3n7teOdHNntDtqGAtm6mSVM3NOrYqfS1ewyHVvu1vPTDP/SXBbvM/Og/TvpOMBhusC5pHbJEvDNYks38IA9SBxoxgfd9fnXn/tPwfX4rCLwjz5hz6wqdB3dXb+buqvKYzdRMbldRlVk21jGaUSyLnA7IYrGB/Cl7CjWxtrbT2aynGh5cMxsxLZilyBmDHXTXs8edHtl4p42F1OQEA9kjf9lr6+lH9oypLFPAy3HVsGHflJsBbfuNY4ctvtvlxSDakHUag6g91fNvScscbiM3vfSJr/8ANb/88q+hdgQumGgST31hiVvvBAD8a+ctrT5sViHv708pHfeRtfjXTHMpQSa+BIq/A5DBl3gg+nGg+FO/xNEYm50zaPaWPWQoqsXCICxP+0cAsBffYAa1FBs+eZWEETyEWLBRewvr52vpvPCjnQvoVJiAJZgYoixO60kg3DKDuWw94+V99erYDBRwoI4kCINwHzJ3k95o2Ar2cSA4FV1DI8iup0IbOWsRw0Za1QqmjWN+e/v8aWbFW056DmTyHLxpbJcvS0yNbDv40+mR1dXXrqAWurr11AdQvbcNzC5UsschZgBc2MTx3A42z+l7XNFKZLIFBLGwAuTSs3Dl0+fOk8Rwm1rxnMkkilbEHPHKQpXxBzDXiooj0oQdU7LbKArFuYc2QLzv2j3Ad9Re1TbKy4xHjykwkWtqeyQ2pG83t4aW5k5sDY4EMcU37TqjEzR6G8vVLkiOmoTXyVb3vWNwlu22OdkUegvRBnUTYstHCdUQHK7jmx3otrWsbm/DS/qOyocJELQqqd4Bv5sbk+ZqrhMCzdqU3J+qNw7r0STBcrDyufU1rJpnbsReIMCrDMDoQdQfGvMOlfs+ETNicMLr7zJYEpxLC41XnxHfXpuFJ3NvGl+YqzTyxmUGOdxryfYe2iDlZbkaaEX7wAAAf1urUx7QjIvmt3G4NZrp5sYYWRZoxaKRrG25H3gdwOtqHwbTmyixPL3b7vKuK5Z4XVdfhhyTcQ+3uK8uHZQbrG+c20ALjJc/8z4c6ynRHYmIidMUEumoYcSp4jnuv5V9AvApzGQA3FrlRa3I6btTvqGHZcGUiJUUXv2AAL/y1057y6jlxumSwo67KUkKjmDofvUa2htOLBw9ZPMSLGyXBLEC9kFrk/AbzS4nYkKEyDs7ywGi6a37vCs7036E/SkMsFxMi3yEkq47N1Q65TZN24nlck48fHZbK3z5JZ0yPs4mfE7Vadt566VuNr9kLfkA4A8BXrXWhsxF7WtqCNxINAfZ70UOCgLyi00oGYXBKKDcKSNL3JJt3cqOk6N5/hW9mmG9rOAPZ9fmaE9LcNHlEx0cdhd2oNzbvtYmqm1uka4aLKpBlN8oO5dTqfyry3amLxQkWZpXmsxbK7MRqLMoB91Sulha16LjvHRY3V29DGOkYRRqBYm5ubA2O6/DnWrilLSFcuhUa2Oh1uL8dLa+NZLovhnkRJok62F9VuQJIzuKtzsbi4rXwY+HOY+sUSAhShNjcgEBb+9v4Vhx8dl7dHJyTXS1PfI2X3spy+NtPjXyyIrrya2lxx76+qa8d9qvRIwucZApMTm8qge5Ize9b7LE+R8RXVHK81xMSrIwQsVzEoWADFSbjMBpfnatd0CxOz0kz43MXBHVgpeEd7ZbknxFh8s4mCeZlRFYvwCgk99wPnXS4eSJssqFGHBhbzHMUfw9fL6NwG0oZlzQypIOasGt423VQ2xtdomUBdCGJY+72QWIuONhXgmGmdWLIxVhYhlJVteRGvCtP0f6VYuSeGGeYtEWKPcLciRSgzNa5ALA+VKw5dPbkgcE5iN53K3PnarKKBra58D8Lim7LnLwxOd7RoT4lRcet6tir8Yi2ojKLemlx+NqXrRzHqKlpaNEizjmPUfnTka4uKkqCM2zDkx+IDfNjQaWupueuz0gfasr7Q8Y8WHuhALHIGP1TkZ2YLudsqNYHcde8afNQTpbs3r4kBz2jlWXsC7DKGGZV+uRmvl1uLixNqV9HPbyfZvRKWwkykyE3AfV7tY5mJ0uMwa9rC4JuWAG92DsvqQI75iuZpH17Tub8ddwUc7BedS7CxzOCrBCRfNNGwKSG9zZScyakkjUXJGbQ0Yw6X1tpU4xdt9LuDjsNKuCqkbruv6a/KrCL3etXEJUtzp96jtbj5V2YUyUtv4FMRBJFILqw18tQfhXkOJwEkTNHkDBTYMcwJX6p0/htXs7kHThxqtiMKhYkqCdNfKss8PJrx5+Kyyk2sdQQR3jcQfIkVKDxqLPy51KtVEBXSGK8eUb3ZU9W3fOrkcqhur+tlvu3jdcHxqdkBIuL2Nx3Gx1oLtrGiKWJj9rKTyDaa91wD5UvW6r30KYo6DwPzFZLpTtf6NhpZdM1iqX+2xAHpv8q1mMOg8D8xXk/tRxwKRIpvmZm9LAf91F7qYwqytI2ZnbMTcsbNr86OYeVgAsuWxIyuPdvwDA+7fdWZgYg7vjatTgLMlmG/d+feKuAawhk+i4mOKUxhEOJCj3X6v3427iNdOK1VVSY4yw95AQOQBKW8smndah2Ex7xloye0YH15gqYpBbwYH+Y0dmZfo+Gy27JnibxBSRfg7VXwXy9B6L4/rsMjE3YDI545l0ufEWPnRDEwq6MjqGVgQwIuCDvBFeedCtvdTI0UhtE7GxN9JLgA9ykfIcK23STGdThMRKN6QyMPEIbfG1QHnXsajVziJQmgKorGxuDc29MpPiK9IxGFiYEPDGw4ho1I9CKy3sj2d1Ozka1jKzSnwJyp6oiHzrYyRUHt437TeoTGwxRRRxDqjnyIqAs7djNlAvbIf66z8WFsbgWPOjXTbovtHE4uaWPCSsueyEAaqgCKRc7jlv50JwOJzpfcw7LrxDDfpVQnvHRXEZ8Mh739CxZf7rLRgVjvZvic2HK8RkNuQy9UP+ga14NMkldTb116COrH+0d5lgDwTPCQ6ZihsStnUg/wAzx1rr0C6ZQZ8JKN/YY/0DrfnEPWlTeSnaWNO/H4jykYfI0w4rFHfjsT/zpP8Ayp2Cw0krhIkLsb2Ub9NTV/E9HsVGjSSQOqqLkm1t4HA99Z6UFl5+OMxJ/wCM/wCdOgw8zsFWfEMxNgOtb8TTsLC8jqkalmY2VRvJr0rY/RxcMgBs0rayPwA+yvd89/IA0aTo5siOBAobNIQM8pN2Y955fo60bSFlOtVxAL3q517cKcJOqnwp6oeJpkTsd9LisUqC7ED8aoj5WsO+q0URPveny+FqoHaWb/WKvLS59TUkWLsdZMwOnLw/XfS2ehG4FLlPOo45kO41YBFMgp5mCh94O+rWBxYcaHUVWwEoKWbgNb8udJhMGmbOCw7gRb5VjjvrS7oUY6fH0obtzACVO8m3qaJFRxO+q8jqGBZhYDTUbzx9Pma0vrtM99EmSyAXuQFF+J4Xrxb2vS2xEaDhGGA5Es35CvVOlqiXCyxoxLELZUYhyFdWIGU3sQCCOIvXzxtprSsugCnQcvHvvelub0eqgimv48aPbIx4v2juFhTdh9BsbiCCE6lDbty3W9/sx2zN6AHnR5OgSpIC2MUx6X/ZlXvxFszADvufCi54z5OY2+lGVFeZZAdAjoeHvZdfhVzaOJK4bDgG7iZ5GUHMwXqo49bczm9BV/FR4WFRmhVola7SdcQ+p1LAMCdTutUO3NnBcsuHUsNYzGmZzY2dZOJAKlQeFx30Y82N6Vlw5YzYLLirOTZrZQTvty0HPStPD0vOLw7YOWKRs6iINF+8A097MGBOmp8fGgKYbFm5GHk7hlt5a17ZhpYxDHErXyoiAdyqBVVmrbNhSGKOFR2Y1RB4KoA+VTRGPO5M4u1uzmHYIWxAB9aeY7nzoHi47Yhu8g+oH43rHm5Lx47kKDUMHUpcTvIACSWa50F+FfM2D2jeQys5BkJdzcG5YliWvxuTrX1AYQyaqWFrWBsNRrfWhf8AoiHhDGvgM3xIHyp8e/YjJey3Gg5lve6tYjdZGQgf/bIfI16Kj1nsbEsMmGKqAGlaI2AHvwyEf3lX0orhpCRXRCoiDS3quDS376CSs1VsYAUIO7S/3QRm+F6V5AKx/SPaGKYMsUMoBBGYgINRwLkUAU2X0Xgw754jIGsVJz8DbQ6dw9KK4mEPG8Tu2VkIax7WUjX1GnnQXZ+PxkrMSiImhUk6m4ubAd9xfdxongcO7MzS21TJob6XJ1t4/Cs9drDMJsLDYVxJEGzEZcxYm1yN19x09KOdYpUOw45bj50PxOEdCShvzU6gjl3+dXdlyLJGUAsRrbl60wmSaL7XqKlWaPgb0OxOGIO+kwa9rwpbGhOSYKuY7vmeVZyfGYlXLELKhNwtspUcgdx86g2vtbPKAD2B7vfzb8qt4LFgnI2/50WnD8NtXDObOOrbkwt8d1FFwiEXW3cdDQvF4MbmAK94qmmEli7UDG32Cbg+FLYaeI92tSgGhOztpZzqtm4g6a/q1E/pY5VUqaFHF31AA4aVjdkkhiCdxI399FMs4t7o59iR/SwFC8KCJmB35uRGp13HUVwf9G/HdaVssGoA0FBhtOa75Ha2Y2Ata19BYm261GIZLJfXQX3E+gGtABhVU/sy6qeDRztbwPVA+t6OKWz9T4/HfYnsvENI9pI1JsbMVjzX8V19KKPsqNmV2hjMi+7IVGcX+y1ieXKh2yZYozd31tp2JAP7wo5HjoyLg3HcD866+PHU/YcmW+sUf0Ed3kBf43pBsuLflB8dR423CntjhwHrTTibjeB3W/GtemXaLFCGJC7AADkpJ8FVQSx7gL1nZNtmQHJBNGL2BMEhc94AQqPO9H5WYnevrb8KSzEaso14cqRsws2o/ZYhr7yY59PAGO3yopCJRrFAxJFh1jCMDdv0Lc+HmKKr98+X+dSNOOFT0EGGw8xH7Rh4Ico9dT8RUOO2fI0wdcgXKoNyb3BPIciKtHE0xsXrUZ445TVAhFoLG1MJFVMVirAGhcm1aqZSQSLHSvTD9YBcxSwy6cklXMfJCx8L05XRdbsw36Bm0O4gIp01odj8c7QS9WCXyNlG+5tusdDWK6PNixJ1QwjzMTftOyogsBqW0A058KvDKFY9Nnx8Mf7yWJBY3zyqDwtvO7f8KZHt7Dn3GMnfFFLKP6kQj41S2X0dSIKxjjR7fu41SwPLrRGrEelFYmPWAXOlr61e06SxzZlzFXUcMwysfAXJHnY1XMQJBcEgcCQR56a1bxgYG+8VX6w1NqpEsKDMGGg4im4mAr2k8xUrCwro37NjSDoCJB3jf+dU5sMY3Ei+Y5ipMmRrqadjNpJGueVgijifkBvPlQa3iori9YzpPtbqx1SbyRnPIfY8+PpzqHaXtIQt1cCkC4BkbfbMAcq8NCdT6VlcbKbsh3o537yD2lPxI/lpbl9Hqz2LLJdzRmCLrYxbRlrNYeTVSOI+IovsvHhHsdAd/wCvSigb2dtax6ufwDfnRKWAr2k1U/rSqmL2esguPI1Bg8VJhzlYZk+VSF5dWDWFwd/HwNFRN/D8qqKiSDPGR4VejOg0HrVQqFGGTmvxoFLsKU4h5etUBipsFJ3KAePdWt6s8qhGGa+6s8+OZTVG1eDC2ABYn4fC5qdIanEJpuAxKOWC/VtfS2+/5U8OPHHqDZUhtTJUq9lFNMY5VpothmSk6uinVryFKFHIelGhsMWGpBhjyNEa6jQ2oiC1IYRVyQC2unfQ+bEqDYHMe78TSuoclp7xqASdw1NLGiHUWNVZ8XoRYG+hG/4CquzkCrbKR+vWs7yTfTScfXYtLEpGoFVzho/sr6Vyg1Vwc2frBxWQr5WBHz+FVLu6TcdRYjgjOgX0q5ho1Tsgb9fOoYFtU7SqPe0txq9RG6XEtlBbjawqGDDWS9+0dSamez25A38afMLimFRMSw76cJgTqKbkNL1dIHO16gnkC72t8/SpShPG3hTThBypW0wfF7UsCE0PMi/wrJY7ZhkYvNPJKdffyhQO5QAFHgK37bNU8KE7bwqKrXsFUZnPO2oX8T5VlZkuZR4jtwjDvmQkk3ChjcW5kC1Hv9MLOiTjRioWVeTDU/HUHkawu39omad3Hu3IQfwg6U3Y+LKva+j9k/8Ab8fma1k6RbuvT8DiAGAPDX01qZM7NmIsDWb2FOXdVJ3XF+6xt+VauK+4lreJHypgb2TjcRFpo6jgTr4Vr8M6TLe3iDvFY+CPQandzons4lGOU8AeFt4/XnU7MVfZrRnNEbd3A1Mu0hbVSDxq4s+gPdUTCMm5qtfRLhNNqVhTKpLqEbLXLOw5qfgR/nRih2W06W45gf6SfwqbDgleuvTUFK+gvVE7NXXqg207G2T+9/lVlXc8V/pP/lSNNrVXHiQoer97hrp4Gn5m+0fRfyrvM+p/Ci9iXVBcXFiSM3UFjvtnTU2+9aqkuJVffUpprmte/Ic/K9aQoOQ9KW1Y3jlbTlv0zMO24ibBj4ZW+dqsYXaMTNYEaHdqPnR+1KBS/F/R+X+B8uOQDifBWPyFBNnYxlxMhEUpSRbk9U9gy7uHEFvhWttSBarwu97Rc5rWgObHzE9jDyW5kKCe4XOnpUMgxLG/Uk637ciru3e6G3Vo8tdlrTVRsFw8GKFh+yQcu0x9bj5UQhjf6xv4X/GrgFOtRINoAlL1dS2rrUyMEdOyU61dQEcmgryf2z9IhHCMKh7cvv23rHfUn7xFv6uVenYqY2Y8t1fLO3tqvicTJNJvdiLcFUaKo8B8bnjSMNY319aSNsrBuRB9DepYYbuq82A9TatiNjwD/Vr5i/HvpguxLLKSWA0IFza5uN19+6tMmJI31i8ULM1uBPzrSkFRod/A6geFSpqMNjRlFza2mpo1spyXZjuKgDxzKePhWKwgsAbknmd9bfZLXRSe78KkD5fSq5kp0p0qmXNWT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-28410" y="-81214"/>
            <a:ext cx="885181" cy="5799389"/>
            <a:chOff x="-28410" y="-81214"/>
            <a:chExt cx="885181" cy="5799389"/>
          </a:xfrm>
        </p:grpSpPr>
        <p:grpSp>
          <p:nvGrpSpPr>
            <p:cNvPr id="17" name="群組 16"/>
            <p:cNvGrpSpPr/>
            <p:nvPr/>
          </p:nvGrpSpPr>
          <p:grpSpPr>
            <a:xfrm>
              <a:off x="-28410" y="4"/>
              <a:ext cx="885181" cy="5718171"/>
              <a:chOff x="-7144" y="4"/>
              <a:chExt cx="885181" cy="5718171"/>
            </a:xfrm>
          </p:grpSpPr>
          <p:grpSp>
            <p:nvGrpSpPr>
              <p:cNvPr id="20" name="群組 19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23" name="矩形 22"/>
                <p:cNvSpPr/>
                <p:nvPr/>
              </p:nvSpPr>
              <p:spPr>
                <a:xfrm>
                  <a:off x="-91676" y="3291135"/>
                  <a:ext cx="9143998" cy="1314871"/>
                </a:xfrm>
                <a:prstGeom prst="rect">
                  <a:avLst/>
                </a:prstGeom>
                <a:solidFill>
                  <a:srgbClr val="FFCC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solidFill>
                  <a:srgbClr val="FF66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2" name="Text Box 2"/>
              <p:cNvSpPr txBox="1">
                <a:spLocks noChangeArrowheads="1"/>
              </p:cNvSpPr>
              <p:nvPr/>
            </p:nvSpPr>
            <p:spPr bwMode="auto">
              <a:xfrm>
                <a:off x="78028" y="554831"/>
                <a:ext cx="524005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管理學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719" t="520" r="36940" b="81457"/>
            <a:stretch/>
          </p:blipFill>
          <p:spPr>
            <a:xfrm>
              <a:off x="-24282" y="-81214"/>
              <a:ext cx="707850" cy="708053"/>
            </a:xfrm>
            <a:prstGeom prst="rect">
              <a:avLst/>
            </a:prstGeom>
          </p:spPr>
        </p:pic>
      </p:grpSp>
      <p:grpSp>
        <p:nvGrpSpPr>
          <p:cNvPr id="27" name="群組 26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8" name="圖片 27" descr="齟齒圖片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678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/>
          <p:cNvGrpSpPr/>
          <p:nvPr/>
        </p:nvGrpSpPr>
        <p:grpSpPr>
          <a:xfrm>
            <a:off x="0" y="2"/>
            <a:ext cx="9153016" cy="5718172"/>
            <a:chOff x="0" y="2"/>
            <a:chExt cx="9153016" cy="5718172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5" t="19290" r="29714"/>
            <a:stretch/>
          </p:blipFill>
          <p:spPr>
            <a:xfrm rot="16200000" flipV="1">
              <a:off x="3943560" y="508719"/>
              <a:ext cx="1274911" cy="9144000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290" r="29714"/>
            <a:stretch/>
          </p:blipFill>
          <p:spPr>
            <a:xfrm rot="16200000" flipH="1">
              <a:off x="3737050" y="-3737048"/>
              <a:ext cx="1669899" cy="9144000"/>
            </a:xfrm>
            <a:prstGeom prst="rect">
              <a:avLst/>
            </a:prstGeom>
          </p:spPr>
        </p:pic>
      </p:grpSp>
      <p:sp>
        <p:nvSpPr>
          <p:cNvPr id="3" name="圓角矩形 2"/>
          <p:cNvSpPr/>
          <p:nvPr/>
        </p:nvSpPr>
        <p:spPr>
          <a:xfrm>
            <a:off x="1089991" y="284175"/>
            <a:ext cx="7802489" cy="9187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123728" y="2574"/>
            <a:ext cx="48245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關鍵</a:t>
            </a:r>
            <a:r>
              <a:rPr lang="en-US" altLang="zh-TW" sz="72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3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問</a:t>
            </a:r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，老師我想問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4339" name="Picture 3" descr="K:\10418學群簡報\圖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49376"/>
            <a:ext cx="2246334" cy="35687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07704" y="1544940"/>
            <a:ext cx="603698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聽說個人申請管理相關學系，高中的社團活動經驗很重要，是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真的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嗎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？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4340" name="Picture 4" descr="K:\10418學群簡報\圖\圖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991" y="1666010"/>
            <a:ext cx="816819" cy="81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1089991" y="2882199"/>
            <a:ext cx="817713" cy="844063"/>
            <a:chOff x="1089991" y="2211015"/>
            <a:chExt cx="817713" cy="844063"/>
          </a:xfrm>
        </p:grpSpPr>
        <p:pic>
          <p:nvPicPr>
            <p:cNvPr id="14341" name="Picture 5" descr="K:\10418學群簡報\圖\圖1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991" y="2241908"/>
              <a:ext cx="817713" cy="81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259632" y="2211015"/>
              <a:ext cx="576064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4400" b="1" dirty="0">
                  <a:latin typeface="SimHei" pitchFamily="2" charset="-122"/>
                  <a:ea typeface="SimHei" pitchFamily="2" charset="-122"/>
                </a:rPr>
                <a:t>A</a:t>
              </a:r>
              <a:endParaRPr lang="zh-TW" altLang="en-US" sz="44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907704" y="2931095"/>
            <a:ext cx="504056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6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社團</a:t>
            </a:r>
            <a:r>
              <a:rPr lang="zh-TW" altLang="en-US" sz="2600" b="1" dirty="0">
                <a:latin typeface="SimHei" panose="02010609060101010101" pitchFamily="49" charset="-122"/>
                <a:ea typeface="SimHei" panose="02010609060101010101" pitchFamily="49" charset="-122"/>
              </a:rPr>
              <a:t>經驗的確是管理科系在評估同學表現的一個</a:t>
            </a:r>
            <a:r>
              <a:rPr lang="zh-TW" altLang="en-US" sz="26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重要</a:t>
            </a:r>
            <a:r>
              <a:rPr lang="zh-TW" altLang="en-US" sz="26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參考</a:t>
            </a:r>
            <a:r>
              <a:rPr lang="zh-TW" altLang="en-US" sz="26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指標</a:t>
            </a:r>
            <a:r>
              <a:rPr lang="zh-TW" altLang="en-US" sz="2600" b="1" dirty="0">
                <a:latin typeface="SimHei" panose="02010609060101010101" pitchFamily="49" charset="-122"/>
                <a:ea typeface="SimHei" panose="02010609060101010101" pitchFamily="49" charset="-122"/>
              </a:rPr>
              <a:t>，教授想知道同學的</a:t>
            </a:r>
            <a:r>
              <a:rPr lang="zh-TW" altLang="en-US" sz="26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團隊合作能力</a:t>
            </a:r>
            <a:r>
              <a:rPr lang="zh-TW" altLang="en-US" sz="2600" b="1" dirty="0">
                <a:latin typeface="SimHei" panose="02010609060101010101" pitchFamily="49" charset="-122"/>
                <a:ea typeface="SimHei" panose="02010609060101010101" pitchFamily="49" charset="-122"/>
              </a:rPr>
              <a:t>，因為未來會與</a:t>
            </a:r>
            <a:r>
              <a:rPr lang="zh-TW" altLang="en-US" sz="26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許多不同</a:t>
            </a:r>
            <a:r>
              <a:rPr lang="zh-TW" altLang="en-US" sz="2600" b="1" dirty="0">
                <a:latin typeface="SimHei" panose="02010609060101010101" pitchFamily="49" charset="-122"/>
                <a:ea typeface="SimHei" panose="02010609060101010101" pitchFamily="49" charset="-122"/>
              </a:rPr>
              <a:t>類型的人工作</a:t>
            </a:r>
            <a:r>
              <a:rPr lang="zh-TW" altLang="en-US" sz="26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zh-TW" altLang="en-US" sz="2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050" name="Picture 2" descr="K:\10418學群簡報\圖\圖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54362">
            <a:off x="8007819" y="1614220"/>
            <a:ext cx="1091810" cy="7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:\10418學群簡報\圖\圖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138" y="478585"/>
            <a:ext cx="815052" cy="67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-28410" y="-81214"/>
            <a:ext cx="885181" cy="5799389"/>
            <a:chOff x="-28410" y="-81214"/>
            <a:chExt cx="885181" cy="5799389"/>
          </a:xfrm>
        </p:grpSpPr>
        <p:grpSp>
          <p:nvGrpSpPr>
            <p:cNvPr id="21" name="群組 20"/>
            <p:cNvGrpSpPr/>
            <p:nvPr/>
          </p:nvGrpSpPr>
          <p:grpSpPr>
            <a:xfrm>
              <a:off x="-28410" y="4"/>
              <a:ext cx="885181" cy="5718171"/>
              <a:chOff x="-7144" y="4"/>
              <a:chExt cx="885181" cy="5718171"/>
            </a:xfrm>
          </p:grpSpPr>
          <p:grpSp>
            <p:nvGrpSpPr>
              <p:cNvPr id="24" name="群組 23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27" name="矩形 26"/>
                <p:cNvSpPr/>
                <p:nvPr/>
              </p:nvSpPr>
              <p:spPr>
                <a:xfrm>
                  <a:off x="-91676" y="3291135"/>
                  <a:ext cx="9143998" cy="1314871"/>
                </a:xfrm>
                <a:prstGeom prst="rect">
                  <a:avLst/>
                </a:prstGeom>
                <a:solidFill>
                  <a:srgbClr val="FFCC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矩形 27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solidFill>
                  <a:srgbClr val="FF66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6" name="Text Box 2"/>
              <p:cNvSpPr txBox="1">
                <a:spLocks noChangeArrowheads="1"/>
              </p:cNvSpPr>
              <p:nvPr/>
            </p:nvSpPr>
            <p:spPr bwMode="auto">
              <a:xfrm>
                <a:off x="78028" y="554831"/>
                <a:ext cx="524005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管理學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719" t="520" r="36940" b="81457"/>
            <a:stretch/>
          </p:blipFill>
          <p:spPr>
            <a:xfrm>
              <a:off x="-24282" y="-81214"/>
              <a:ext cx="707850" cy="708053"/>
            </a:xfrm>
            <a:prstGeom prst="rect">
              <a:avLst/>
            </a:prstGeom>
          </p:spPr>
        </p:pic>
      </p:grpSp>
      <p:grpSp>
        <p:nvGrpSpPr>
          <p:cNvPr id="32" name="群組 31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33" name="圖片 32" descr="齟齒圖片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34" name="文字方塊 33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736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249 L 2.5E-6 0.0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/>
          <p:cNvGrpSpPr/>
          <p:nvPr/>
        </p:nvGrpSpPr>
        <p:grpSpPr>
          <a:xfrm>
            <a:off x="0" y="2"/>
            <a:ext cx="9153016" cy="5718172"/>
            <a:chOff x="0" y="2"/>
            <a:chExt cx="9153016" cy="5718172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5" t="19290" r="29714"/>
            <a:stretch/>
          </p:blipFill>
          <p:spPr>
            <a:xfrm rot="16200000" flipV="1">
              <a:off x="3943560" y="508719"/>
              <a:ext cx="1274911" cy="9144000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290" r="29714"/>
            <a:stretch/>
          </p:blipFill>
          <p:spPr>
            <a:xfrm rot="16200000" flipH="1">
              <a:off x="3737050" y="-3737048"/>
              <a:ext cx="1669899" cy="9144000"/>
            </a:xfrm>
            <a:prstGeom prst="rect">
              <a:avLst/>
            </a:prstGeom>
          </p:spPr>
        </p:pic>
      </p:grpSp>
      <p:sp>
        <p:nvSpPr>
          <p:cNvPr id="3" name="圓角矩形 2"/>
          <p:cNvSpPr/>
          <p:nvPr/>
        </p:nvSpPr>
        <p:spPr>
          <a:xfrm>
            <a:off x="1089991" y="284175"/>
            <a:ext cx="7802489" cy="9187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39" name="Picture 3" descr="K:\10418學群簡報\圖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49376"/>
            <a:ext cx="2246334" cy="3552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07704" y="1418927"/>
            <a:ext cx="568863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像工業工程管理、運輸管理這類科系是同時要學兩項專業嗎？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這樣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課業壓力會不會很大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？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089991" y="2882199"/>
            <a:ext cx="817713" cy="844063"/>
            <a:chOff x="1089991" y="2211015"/>
            <a:chExt cx="817713" cy="844063"/>
          </a:xfrm>
        </p:grpSpPr>
        <p:pic>
          <p:nvPicPr>
            <p:cNvPr id="14341" name="Picture 5" descr="K:\10418學群簡報\圖\圖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991" y="2241908"/>
              <a:ext cx="817713" cy="81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259632" y="2211015"/>
              <a:ext cx="576064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4400" b="1" dirty="0">
                  <a:latin typeface="SimHei" pitchFamily="2" charset="-122"/>
                  <a:ea typeface="SimHei" pitchFamily="2" charset="-122"/>
                </a:rPr>
                <a:t>A</a:t>
              </a:r>
              <a:endParaRPr lang="zh-TW" altLang="en-US" sz="44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907704" y="2913092"/>
            <a:ext cx="504056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工管</a:t>
            </a:r>
            <a:r>
              <a:rPr lang="zh-TW" altLang="en-US" sz="28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系隸屬於</a:t>
            </a:r>
            <a:r>
              <a:rPr lang="zh-TW" altLang="en-US" sz="28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工學院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，就會學到工程圖學、工廠實習與工程統計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等；</a:t>
            </a:r>
            <a:r>
              <a:rPr lang="zh-TW" altLang="en-US" sz="28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運輸</a:t>
            </a:r>
            <a:r>
              <a:rPr lang="zh-TW" altLang="en-US" sz="28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管理</a:t>
            </a:r>
            <a:r>
              <a:rPr lang="zh-TW" altLang="en-US" sz="28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系隸屬於</a:t>
            </a:r>
            <a:r>
              <a:rPr lang="zh-TW" altLang="en-US" sz="28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管學院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，就會學到會計、經濟、統計學等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 smtClean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050" name="Picture 2" descr="K:\10418學群簡報\圖\圖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54362">
            <a:off x="8007819" y="1614220"/>
            <a:ext cx="1091810" cy="7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:\10418學群簡報\圖\圖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991" y="1689687"/>
            <a:ext cx="817713" cy="8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123728" y="2574"/>
            <a:ext cx="48245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關鍵</a:t>
            </a:r>
            <a:r>
              <a:rPr lang="en-US" altLang="zh-TW" sz="72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3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問</a:t>
            </a:r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，老師我想問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2" name="Picture 2" descr="K:\10418學群簡報\圖\圖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138" y="478585"/>
            <a:ext cx="815052" cy="67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-28410" y="-81214"/>
            <a:ext cx="885181" cy="5799389"/>
            <a:chOff x="-28410" y="-81214"/>
            <a:chExt cx="885181" cy="5799389"/>
          </a:xfrm>
        </p:grpSpPr>
        <p:grpSp>
          <p:nvGrpSpPr>
            <p:cNvPr id="24" name="群組 23"/>
            <p:cNvGrpSpPr/>
            <p:nvPr/>
          </p:nvGrpSpPr>
          <p:grpSpPr>
            <a:xfrm>
              <a:off x="-28410" y="4"/>
              <a:ext cx="885181" cy="5718171"/>
              <a:chOff x="-7144" y="4"/>
              <a:chExt cx="885181" cy="5718171"/>
            </a:xfrm>
          </p:grpSpPr>
          <p:grpSp>
            <p:nvGrpSpPr>
              <p:cNvPr id="27" name="群組 26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34" name="矩形 33"/>
                <p:cNvSpPr/>
                <p:nvPr/>
              </p:nvSpPr>
              <p:spPr>
                <a:xfrm>
                  <a:off x="-91676" y="3291135"/>
                  <a:ext cx="9143998" cy="1314871"/>
                </a:xfrm>
                <a:prstGeom prst="rect">
                  <a:avLst/>
                </a:prstGeom>
                <a:solidFill>
                  <a:srgbClr val="FFCC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solidFill>
                  <a:srgbClr val="FF66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8" name="Text Box 2"/>
              <p:cNvSpPr txBox="1">
                <a:spLocks noChangeArrowheads="1"/>
              </p:cNvSpPr>
              <p:nvPr/>
            </p:nvSpPr>
            <p:spPr bwMode="auto">
              <a:xfrm>
                <a:off x="78028" y="554831"/>
                <a:ext cx="524005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管理學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719" t="520" r="36940" b="81457"/>
            <a:stretch/>
          </p:blipFill>
          <p:spPr>
            <a:xfrm>
              <a:off x="-24282" y="-81214"/>
              <a:ext cx="707850" cy="708053"/>
            </a:xfrm>
            <a:prstGeom prst="rect">
              <a:avLst/>
            </a:prstGeom>
          </p:spPr>
        </p:pic>
      </p:grpSp>
      <p:grpSp>
        <p:nvGrpSpPr>
          <p:cNvPr id="32" name="群組 31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33" name="圖片 32" descr="齟齒圖片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36" name="文字方塊 3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2242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249 L 2.5E-6 0.0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/>
          <p:cNvGrpSpPr/>
          <p:nvPr/>
        </p:nvGrpSpPr>
        <p:grpSpPr>
          <a:xfrm>
            <a:off x="0" y="2"/>
            <a:ext cx="9153016" cy="5718172"/>
            <a:chOff x="0" y="2"/>
            <a:chExt cx="9153016" cy="5718172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5" t="19290" r="29714"/>
            <a:stretch/>
          </p:blipFill>
          <p:spPr>
            <a:xfrm rot="16200000" flipV="1">
              <a:off x="3943560" y="508719"/>
              <a:ext cx="1274911" cy="9144000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290" r="29714"/>
            <a:stretch/>
          </p:blipFill>
          <p:spPr>
            <a:xfrm rot="16200000" flipH="1">
              <a:off x="3737050" y="-3737048"/>
              <a:ext cx="1669899" cy="9144000"/>
            </a:xfrm>
            <a:prstGeom prst="rect">
              <a:avLst/>
            </a:prstGeom>
          </p:spPr>
        </p:pic>
      </p:grpSp>
      <p:sp>
        <p:nvSpPr>
          <p:cNvPr id="3" name="圓角矩形 2"/>
          <p:cNvSpPr/>
          <p:nvPr/>
        </p:nvSpPr>
        <p:spPr>
          <a:xfrm>
            <a:off x="1089991" y="284175"/>
            <a:ext cx="7802489" cy="9187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39" name="Picture 3" descr="K:\10418學群簡報\圖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49376"/>
            <a:ext cx="2246334" cy="3552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28416" y="1490935"/>
            <a:ext cx="603698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資管系是學資訊還是管理，社會類組或沒有程式設計基礎的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同學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，讀資管系會不會很吃力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？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089991" y="2787079"/>
            <a:ext cx="817713" cy="844063"/>
            <a:chOff x="1089991" y="2211015"/>
            <a:chExt cx="817713" cy="844063"/>
          </a:xfrm>
        </p:grpSpPr>
        <p:pic>
          <p:nvPicPr>
            <p:cNvPr id="14341" name="Picture 5" descr="K:\10418學群簡報\圖\圖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991" y="2241908"/>
              <a:ext cx="817713" cy="81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259632" y="2211015"/>
              <a:ext cx="576064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4400" b="1" dirty="0">
                  <a:latin typeface="SimHei" pitchFamily="2" charset="-122"/>
                  <a:ea typeface="SimHei" pitchFamily="2" charset="-122"/>
                </a:rPr>
                <a:t>A</a:t>
              </a:r>
              <a:endParaRPr lang="zh-TW" altLang="en-US" sz="44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907704" y="2931095"/>
            <a:ext cx="496855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資訊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程式教學著重</a:t>
            </a:r>
            <a:r>
              <a:rPr lang="zh-TW" altLang="en-US" sz="28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應用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，程式設計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課程也會從</a:t>
            </a:r>
            <a:r>
              <a:rPr lang="zh-TW" altLang="en-US" sz="28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基礎教起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。只要具備</a:t>
            </a:r>
            <a:r>
              <a:rPr lang="zh-TW" altLang="en-US" sz="28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一般學科能力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、</a:t>
            </a:r>
            <a:r>
              <a:rPr lang="zh-TW" altLang="en-US" sz="28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邏輯</a:t>
            </a:r>
            <a:r>
              <a:rPr lang="zh-TW" altLang="en-US" sz="28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思考能力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，</a:t>
            </a:r>
            <a:r>
              <a:rPr lang="zh-TW" altLang="en-US" sz="28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社會組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的同學也可以就讀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050" name="Picture 2" descr="K:\10418學群簡報\圖\圖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54362">
            <a:off x="8007819" y="1614220"/>
            <a:ext cx="1091810" cy="7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:\10418學群簡報\圖\圖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991" y="1676791"/>
            <a:ext cx="817713" cy="82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123728" y="2574"/>
            <a:ext cx="48245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關鍵</a:t>
            </a:r>
            <a:r>
              <a:rPr lang="en-US" altLang="zh-TW" sz="72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3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問</a:t>
            </a:r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，老師我想問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2" name="Picture 2" descr="K:\10418學群簡報\圖\圖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138" y="478585"/>
            <a:ext cx="815052" cy="67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-28410" y="-81214"/>
            <a:ext cx="885181" cy="5799389"/>
            <a:chOff x="-28410" y="-81214"/>
            <a:chExt cx="885181" cy="5799389"/>
          </a:xfrm>
        </p:grpSpPr>
        <p:grpSp>
          <p:nvGrpSpPr>
            <p:cNvPr id="24" name="群組 23"/>
            <p:cNvGrpSpPr/>
            <p:nvPr/>
          </p:nvGrpSpPr>
          <p:grpSpPr>
            <a:xfrm>
              <a:off x="-28410" y="4"/>
              <a:ext cx="885181" cy="5718171"/>
              <a:chOff x="-7144" y="4"/>
              <a:chExt cx="885181" cy="5718171"/>
            </a:xfrm>
          </p:grpSpPr>
          <p:grpSp>
            <p:nvGrpSpPr>
              <p:cNvPr id="33" name="群組 32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35" name="矩形 34"/>
                <p:cNvSpPr/>
                <p:nvPr/>
              </p:nvSpPr>
              <p:spPr>
                <a:xfrm>
                  <a:off x="-91676" y="3291135"/>
                  <a:ext cx="9143998" cy="1314871"/>
                </a:xfrm>
                <a:prstGeom prst="rect">
                  <a:avLst/>
                </a:prstGeom>
                <a:solidFill>
                  <a:srgbClr val="FFCC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6" name="矩形 35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solidFill>
                  <a:srgbClr val="FF66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4" name="Text Box 2"/>
              <p:cNvSpPr txBox="1">
                <a:spLocks noChangeArrowheads="1"/>
              </p:cNvSpPr>
              <p:nvPr/>
            </p:nvSpPr>
            <p:spPr bwMode="auto">
              <a:xfrm>
                <a:off x="78028" y="554831"/>
                <a:ext cx="524005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管理學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719" t="520" r="36940" b="81457"/>
            <a:stretch/>
          </p:blipFill>
          <p:spPr>
            <a:xfrm>
              <a:off x="-24282" y="-81214"/>
              <a:ext cx="707850" cy="708053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31" name="圖片 30" descr="齟齒圖片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32" name="文字方塊 31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571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249 L 2.5E-6 0.0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23528" y="338807"/>
            <a:ext cx="4255112" cy="646331"/>
            <a:chOff x="395780" y="1565827"/>
            <a:chExt cx="4255112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4212224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41838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二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我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適合這個學群嗎？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323528" y="1037511"/>
            <a:ext cx="8432980" cy="4413865"/>
            <a:chOff x="323528" y="1037511"/>
            <a:chExt cx="8432980" cy="4413865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3959"/>
            <a:stretch/>
          </p:blipFill>
          <p:spPr bwMode="auto">
            <a:xfrm>
              <a:off x="323528" y="1037512"/>
              <a:ext cx="8432980" cy="4413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8460432" y="1037511"/>
              <a:ext cx="296076" cy="229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3" name="圖片 12" descr="齟齒圖片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38585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23528" y="338807"/>
            <a:ext cx="4255112" cy="646331"/>
            <a:chOff x="395780" y="1565827"/>
            <a:chExt cx="4255112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4212224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41838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二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我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適合這個學群嗎？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914" b="65"/>
          <a:stretch/>
        </p:blipFill>
        <p:spPr bwMode="auto">
          <a:xfrm>
            <a:off x="323528" y="1037512"/>
            <a:ext cx="8432980" cy="220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http://www.iszed.com/images/attachement/jpg/site861/20130506/4437e6a561e112f14fd8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77" b="45750"/>
          <a:stretch/>
        </p:blipFill>
        <p:spPr bwMode="auto">
          <a:xfrm>
            <a:off x="323528" y="3380509"/>
            <a:ext cx="8432980" cy="2064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0" name="群組 9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1" name="圖片 10" descr="齟齒圖片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088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40231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5928821</TotalTime>
  <Words>1156</Words>
  <Application>Microsoft Office PowerPoint</Application>
  <PresentationFormat>自訂</PresentationFormat>
  <Paragraphs>102</Paragraphs>
  <Slides>17</Slides>
  <Notes>15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Chungs</dc:creator>
  <cp:lastModifiedBy>Lulu</cp:lastModifiedBy>
  <cp:revision>1810</cp:revision>
  <dcterms:created xsi:type="dcterms:W3CDTF">2013-01-22T00:21:24Z</dcterms:created>
  <dcterms:modified xsi:type="dcterms:W3CDTF">2016-07-14T09:28:55Z</dcterms:modified>
</cp:coreProperties>
</file>