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activeX/activeX1.xml" ContentType="application/vnd.ms-office.activeX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801" r:id="rId2"/>
    <p:sldId id="802" r:id="rId3"/>
    <p:sldId id="781" r:id="rId4"/>
    <p:sldId id="803" r:id="rId5"/>
    <p:sldId id="804" r:id="rId6"/>
    <p:sldId id="805" r:id="rId7"/>
    <p:sldId id="806" r:id="rId8"/>
    <p:sldId id="794" r:id="rId9"/>
    <p:sldId id="798" r:id="rId10"/>
    <p:sldId id="795" r:id="rId11"/>
    <p:sldId id="796" r:id="rId12"/>
    <p:sldId id="807" r:id="rId13"/>
    <p:sldId id="808" r:id="rId14"/>
    <p:sldId id="809" r:id="rId15"/>
    <p:sldId id="797" r:id="rId16"/>
    <p:sldId id="799" r:id="rId17"/>
    <p:sldId id="810" r:id="rId18"/>
    <p:sldId id="800" r:id="rId19"/>
  </p:sldIdLst>
  <p:sldSz cx="9144000" cy="5718175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預設章節" id="{8A1517B4-0698-4B69-99A1-9E85DA15F2C9}">
          <p14:sldIdLst>
            <p14:sldId id="801"/>
            <p14:sldId id="802"/>
            <p14:sldId id="781"/>
            <p14:sldId id="803"/>
            <p14:sldId id="804"/>
            <p14:sldId id="805"/>
            <p14:sldId id="806"/>
            <p14:sldId id="794"/>
            <p14:sldId id="798"/>
            <p14:sldId id="795"/>
            <p14:sldId id="796"/>
            <p14:sldId id="807"/>
            <p14:sldId id="808"/>
            <p14:sldId id="809"/>
            <p14:sldId id="797"/>
            <p14:sldId id="799"/>
            <p14:sldId id="810"/>
            <p14:sldId id="800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E5FF"/>
    <a:srgbClr val="CC0066"/>
    <a:srgbClr val="FFCCFF"/>
    <a:srgbClr val="8368A4"/>
    <a:srgbClr val="632B8D"/>
    <a:srgbClr val="FF9900"/>
    <a:srgbClr val="1BB3AF"/>
    <a:srgbClr val="76C0D4"/>
    <a:srgbClr val="92D05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9570" autoAdjust="0"/>
    <p:restoredTop sz="91299" autoAdjust="0"/>
  </p:normalViewPr>
  <p:slideViewPr>
    <p:cSldViewPr>
      <p:cViewPr>
        <p:scale>
          <a:sx n="60" d="100"/>
          <a:sy n="60" d="100"/>
        </p:scale>
        <p:origin x="-3084" y="-1266"/>
      </p:cViewPr>
      <p:guideLst>
        <p:guide orient="horz" pos="180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activeX/activeX1.xml><?xml version="1.0" encoding="utf-8"?>
<ax:ocx xmlns:ax="http://schemas.microsoft.com/office/2006/activeX" xmlns:r="http://schemas.openxmlformats.org/officeDocument/2006/relationships" ax:classid="{6BF52A52-394A-11D3-B153-00C04F79FAA6}" ax:persistence="persistPropertyBag">
  <ax:ocxPr ax:name="URL" ax:value="15.法政學群-法律系(02'48).wmv"/>
  <ax:ocxPr ax:name="rate" ax:value="1"/>
  <ax:ocxPr ax:name="balance" ax:value="0"/>
  <ax:ocxPr ax:name="currentPosition" ax:value="0"/>
  <ax:ocxPr ax:name="defaultFrame" ax:value=""/>
  <ax:ocxPr ax:name="playCount" ax:value="1"/>
  <ax:ocxPr ax:name="autoStart" ax:value="-1"/>
  <ax:ocxPr ax:name="currentMarker" ax:value="0"/>
  <ax:ocxPr ax:name="invokeURLs" ax:value="-1"/>
  <ax:ocxPr ax:name="baseURL" ax:value=""/>
  <ax:ocxPr ax:name="volume" ax:value="50"/>
  <ax:ocxPr ax:name="mute" ax:value="0"/>
  <ax:ocxPr ax:name="uiMode" ax:value="full"/>
  <ax:ocxPr ax:name="stretchToFit" ax:value="-1"/>
  <ax:ocxPr ax:name="windowlessVideo" ax:value="0"/>
  <ax:ocxPr ax:name="enabled" ax:value="-1"/>
  <ax:ocxPr ax:name="enableContextMenu" ax:value="-1"/>
  <ax:ocxPr ax:name="fullScreen" ax:value="0"/>
  <ax:ocxPr ax:name="SAMIStyle" ax:value=""/>
  <ax:ocxPr ax:name="SAMILang" ax:value=""/>
  <ax:ocxPr ax:name="SAMIFilename" ax:value=""/>
  <ax:ocxPr ax:name="captioningID" ax:value=""/>
  <ax:ocxPr ax:name="enableErrorDialogs" ax:value="0"/>
  <ax:ocxPr ax:name="_cx" ax:value="19795"/>
  <ax:ocxPr ax:name="_cy" ax:value="11192"/>
</ax:ocx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A607E0-C03C-4212-8820-ACB9B004823A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685800"/>
            <a:ext cx="5483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38A005-F00B-44D6-9EFB-4795EF86D80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226659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主要有法律、政治、外交、行政管理、地政等學類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法政學群主要在探究人類社會中法律、政治制度相關的歷程，學習法律、政治運作的理論與知識，藉以訓練從事法案制定、司法訴訟、土地行政、外交官等專業</a:t>
            </a: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人員以及研究社會與政府間關係的人才。法政學群是個與人類群體生活有著密切關係的學科，因為國家要能夠給人民安定的生活，需要有人加入政府機關，為人民貢</a:t>
            </a: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獻己力，也必須制定規則與規範，以建立人民生活的秩序，而這些都有賴於法政人才的投入。</a:t>
            </a:r>
            <a:endParaRPr lang="en-US" altLang="zh-TW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zh-TW" alt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身為一位法政專業人員，必須兼具熱情的使命感與冷靜的判斷力，雖然法政學群內的各科系課程不盡相同，但都相當強調學生的邏輯思考與批判能力，以求未來</a:t>
            </a: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在就業時，能夠在政府機關、法庭、事務所等地，透過理性的判斷思考能力來發揮所學，達成工作要求。另外，也因工作常關乎著大眾的福祉，在這樣的責任之下，</a:t>
            </a: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也必須要有為人民服務、為正義服膺的精神與使命感。</a:t>
            </a:r>
            <a:endParaRPr lang="en-US" altLang="zh-TW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zh-TW" alt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未來進路除了考取公職進入政府機關外，也可利用學群裡學習到的組織管理能力、判斷思考能力以及專業知識進入產業界工作，擔任公司的法務人員、法務顧</a:t>
            </a: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問、市場調查人員、土地開發人員等職務，讓未來發展將更加多元化。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0127068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200" b="1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039174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目前各大學都已漸漸放寬修課限制，科系組別分界漸漸不明顯，所以跨系或跨科選修都很容易。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984010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896383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法律系每年畢業生很多，就業也愈來愈難，而就業後要在龐大輿論壓力下做出正確法律判斷，更是難上加難。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638701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念政治系未必要從政，多少還是要有對公共事務的熱忱。若改走幕僚一途，也不失是參與政治的另一個好選擇。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7090032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公行系是很實務的科系，大學四年所學即在培養成為一名好的公務員。雖然公務員是公行系的最佳出路，但並非唯一選擇，包括擔任企業人資，到非營利組織工作，仍至於在媒體當政治記者，都算學以致用。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7090032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776341"/>
            <a:ext cx="7772400" cy="1225701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240299"/>
            <a:ext cx="6400800" cy="146131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674457"/>
            <a:ext cx="7772400" cy="113569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423607"/>
            <a:ext cx="7772400" cy="12508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334241"/>
            <a:ext cx="4038600" cy="37737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334241"/>
            <a:ext cx="4038600" cy="37737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79972"/>
            <a:ext cx="4040188" cy="533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813403"/>
            <a:ext cx="4040188" cy="32945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279972"/>
            <a:ext cx="4041775" cy="533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813403"/>
            <a:ext cx="4041775" cy="32945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27668"/>
            <a:ext cx="3008313" cy="9689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27668"/>
            <a:ext cx="5111750" cy="48803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196581"/>
            <a:ext cx="3008313" cy="39113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002723"/>
            <a:ext cx="5486400" cy="47254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510930"/>
            <a:ext cx="5486400" cy="34309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475267"/>
            <a:ext cx="5486400" cy="671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28993"/>
            <a:ext cx="2057400" cy="487898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28993"/>
            <a:ext cx="6019800" cy="487898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28992"/>
            <a:ext cx="8229600" cy="953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334241"/>
            <a:ext cx="8229600" cy="37737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5299901"/>
            <a:ext cx="2133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5299901"/>
            <a:ext cx="2895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5299901"/>
            <a:ext cx="2133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10" Type="http://schemas.openxmlformats.org/officeDocument/2006/relationships/image" Target="../media/image9.png"/><Relationship Id="rId4" Type="http://schemas.openxmlformats.org/officeDocument/2006/relationships/image" Target="../media/image12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12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12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2.png"/><Relationship Id="rId4" Type="http://schemas.openxmlformats.org/officeDocument/2006/relationships/slide" Target="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4.png"/><Relationship Id="rId4" Type="http://schemas.openxmlformats.org/officeDocument/2006/relationships/slide" Target="slide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25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" Target="slide10.xml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hyperlink" Target="http://ioh.tw/talks/%e6%88%90%e5%a4%a7%e6%b3%95%e5%be%8b%e7%b3%bb-%e5%bc%b5%e7%8f%88%e6%a6%95-chia-jung-chang-tw-study-ncku-bde/" TargetMode="Externa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" Target="slide10.xml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hyperlink" Target="http://ioh.tw/talks/%e5%8c%97%e5%a4%a7%e5%85%ac%e8%a1%8c%e7%b3%bb-%e5%8a%89%e5%ad%9f%e5%ae%a3-meng-hsuan-liu-tw-study-ntpu-bde/" TargetMode="Externa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6.png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hyperlink" Target="15.&#27861;&#25919;&#23416;&#32676;-&#27861;&#24459;&#31995;(02'48).wmv" TargetMode="External"/><Relationship Id="rId5" Type="http://schemas.openxmlformats.org/officeDocument/2006/relationships/image" Target="../media/image35.jpeg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movieplus.tw/editor/image/20140924/20140924185104_9540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767" t="7232" b="1532"/>
          <a:stretch/>
        </p:blipFill>
        <p:spPr bwMode="auto">
          <a:xfrm>
            <a:off x="-10634" y="0"/>
            <a:ext cx="9191145" cy="57181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群組 12"/>
          <p:cNvGrpSpPr/>
          <p:nvPr/>
        </p:nvGrpSpPr>
        <p:grpSpPr>
          <a:xfrm>
            <a:off x="-10633" y="3795191"/>
            <a:ext cx="9165266" cy="1944216"/>
            <a:chOff x="0" y="3291135"/>
            <a:chExt cx="9144000" cy="1944216"/>
          </a:xfrm>
        </p:grpSpPr>
        <p:sp>
          <p:nvSpPr>
            <p:cNvPr id="14" name="矩形 13"/>
            <p:cNvSpPr/>
            <p:nvPr/>
          </p:nvSpPr>
          <p:spPr>
            <a:xfrm>
              <a:off x="0" y="3291135"/>
              <a:ext cx="9144000" cy="1944216"/>
            </a:xfrm>
            <a:prstGeom prst="rect">
              <a:avLst/>
            </a:prstGeom>
            <a:solidFill>
              <a:srgbClr val="66FF6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0" y="4464276"/>
              <a:ext cx="9144000" cy="771075"/>
            </a:xfrm>
            <a:prstGeom prst="rect">
              <a:avLst/>
            </a:prstGeom>
            <a:solidFill>
              <a:srgbClr val="00CC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323528" y="3867199"/>
            <a:ext cx="7704856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法政</a:t>
            </a:r>
            <a:r>
              <a:rPr lang="zh-TW" altLang="en-US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學</a:t>
            </a:r>
            <a:r>
              <a:rPr lang="zh-TW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群</a:t>
            </a:r>
            <a:endParaRPr lang="zh-TW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95536" y="4969966"/>
            <a:ext cx="8748464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2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培養跨領域專業，外語能力不可少（偏一類組</a:t>
            </a:r>
            <a:r>
              <a:rPr lang="zh-TW" altLang="en-US" sz="22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zh-TW" altLang="en-US" sz="2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" name="AutoShape 8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10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12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3312" t="30140" r="31699" b="57289"/>
          <a:stretch/>
        </p:blipFill>
        <p:spPr>
          <a:xfrm>
            <a:off x="147100" y="2580213"/>
            <a:ext cx="2028824" cy="143539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85017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http://img.taopic.com/uploads/allimg/130307/235085-13030GI1526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7541"/>
          <a:stretch/>
        </p:blipFill>
        <p:spPr bwMode="auto">
          <a:xfrm>
            <a:off x="0" y="-1"/>
            <a:ext cx="9144000" cy="57112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4273" b="59829"/>
          <a:stretch/>
        </p:blipFill>
        <p:spPr>
          <a:xfrm>
            <a:off x="107504" y="122783"/>
            <a:ext cx="1588864" cy="154711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74" y="353131"/>
            <a:ext cx="7721270" cy="502623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40441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3" name="矩形 32"/>
          <p:cNvSpPr/>
          <p:nvPr/>
        </p:nvSpPr>
        <p:spPr>
          <a:xfrm>
            <a:off x="509357" y="2283023"/>
            <a:ext cx="384661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探究人類社會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運作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中相關法律、政治制度的各個層面，包括了解法律、政治運作的過程及政治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理論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的建構，藉以訓練從事法案制定、社會改革的專業人員。</a:t>
            </a:r>
          </a:p>
        </p:txBody>
      </p:sp>
      <p:grpSp>
        <p:nvGrpSpPr>
          <p:cNvPr id="8" name="群組 7"/>
          <p:cNvGrpSpPr/>
          <p:nvPr/>
        </p:nvGrpSpPr>
        <p:grpSpPr>
          <a:xfrm>
            <a:off x="575800" y="1490935"/>
            <a:ext cx="2592044" cy="646331"/>
            <a:chOff x="395780" y="1565827"/>
            <a:chExt cx="2592044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259204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2520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一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群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簡介</a:t>
              </a:r>
              <a:endParaRPr lang="zh-TW" altLang="en-US" sz="28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225671" y="132904"/>
            <a:ext cx="8306769" cy="1214015"/>
            <a:chOff x="225671" y="132904"/>
            <a:chExt cx="8306769" cy="1214015"/>
          </a:xfrm>
        </p:grpSpPr>
        <p:sp>
          <p:nvSpPr>
            <p:cNvPr id="6" name="圓角矩形 5"/>
            <p:cNvSpPr/>
            <p:nvPr/>
          </p:nvSpPr>
          <p:spPr>
            <a:xfrm>
              <a:off x="971599" y="319817"/>
              <a:ext cx="7560841" cy="102710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24580" name="Picture 4" descr="H:\105高中生涯規劃\字35.png"/>
            <p:cNvPicPr>
              <a:picLocks noChangeAspect="1" noChangeArrowheads="1"/>
            </p:cNvPicPr>
            <p:nvPr/>
          </p:nvPicPr>
          <p:blipFill>
            <a:blip r:embed="rId4" cstate="print">
              <a:biLevel thresh="25000"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4139" y="460281"/>
              <a:ext cx="7000270" cy="606448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578" name="Picture 2" descr="H:\105高中生涯規劃\圖95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671" y="132904"/>
              <a:ext cx="818415" cy="831516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194" name="Picture 2" descr="http://hesjz.forestry.gov.cn/22563/files_97999/15308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6467" b="4463"/>
          <a:stretch/>
        </p:blipFill>
        <p:spPr bwMode="auto">
          <a:xfrm>
            <a:off x="4569475" y="1793958"/>
            <a:ext cx="3955219" cy="25868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pSp>
        <p:nvGrpSpPr>
          <p:cNvPr id="14" name="群組 1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5" name="圖片 14" descr="齟齒圖片4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086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4417126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8" descr="http://img.taopic.com/uploads/allimg/130307/235085-13030GI152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7541"/>
          <a:stretch/>
        </p:blipFill>
        <p:spPr bwMode="auto">
          <a:xfrm>
            <a:off x="0" y="-1"/>
            <a:ext cx="9144000" cy="57112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圓角矩形 2"/>
          <p:cNvSpPr/>
          <p:nvPr/>
        </p:nvSpPr>
        <p:spPr>
          <a:xfrm>
            <a:off x="1089991" y="338807"/>
            <a:ext cx="7802489" cy="86409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5" name="Picture 2" descr="K:\10418學群簡報\圖\圖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60437"/>
            <a:ext cx="792088" cy="65650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2123728" y="468871"/>
            <a:ext cx="482453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近年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趨勢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1187624" y="1374209"/>
            <a:ext cx="7704856" cy="4188381"/>
          </a:xfrm>
          <a:prstGeom prst="roundRect">
            <a:avLst>
              <a:gd name="adj" fmla="val 7528"/>
            </a:avLst>
          </a:prstGeom>
          <a:solidFill>
            <a:srgbClr val="FFFFFF">
              <a:alpha val="69804"/>
            </a:srgbClr>
          </a:solidFill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</a:pP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一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位法政專業人員，必須兼具熱情的</a:t>
            </a:r>
            <a:r>
              <a:rPr lang="zh-TW" altLang="en-US" sz="2600" b="1" dirty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使命感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與冷靜的</a:t>
            </a:r>
            <a:r>
              <a:rPr lang="zh-TW" altLang="en-US" sz="2600" b="1" dirty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判斷力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，法政學群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內的各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科系相當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強調學生的</a:t>
            </a:r>
            <a:r>
              <a:rPr lang="zh-TW" altLang="en-US" sz="2600" b="1" dirty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邏輯思考與批判能力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，透過</a:t>
            </a:r>
            <a:r>
              <a:rPr lang="zh-TW" altLang="en-US" sz="2600" b="1" dirty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理性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的判斷思考能力來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發揮所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學，達成工作要求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。</a:t>
            </a:r>
            <a:endParaRPr lang="en-US" altLang="zh-TW" sz="2600" b="1" dirty="0" smtClean="0">
              <a:latin typeface="SimHei" pitchFamily="2" charset="-122"/>
              <a:ea typeface="SimHei" pitchFamily="2" charset="-122"/>
            </a:endParaRPr>
          </a:p>
          <a:p>
            <a:pPr>
              <a:lnSpc>
                <a:spcPts val="3600"/>
              </a:lnSpc>
            </a:pP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未來除了</a:t>
            </a:r>
            <a:r>
              <a:rPr lang="zh-TW" altLang="en-US" sz="2600" b="1" dirty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考取公職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進入政府機關外，也可利用學群裡學習到的組織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管理能力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、判斷思考能力以及專業知識進入產業界工作，擔任公司的法務人員、法務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顧問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、市場調查人員、土地開發人員等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職務。</a:t>
            </a:r>
            <a:endParaRPr lang="en-US" altLang="zh-TW" sz="2600" b="1" dirty="0"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8" name="AutoShape 2" descr="data:image/jpeg;base64,/9j/4AAQSkZJRgABAQAAAQABAAD/2wCEAAkGBxITEhUTEhIWFRUXFRUVFRUYFRgYFRgXFxUYFxgXFRUYHSggGB0lHRUVITEhJSkrLi4uFx8zODMtNygtLisBCgoKDg0OGxAQGi0lHyUtNS0tLS0tLS0tLS0tLS0tLS0tLS0tLS0tLS0tLS0tKy0rLS0tLS0tLS0tLS0tLS0tLf/AABEIAL0BCwMBIgACEQEDEQH/xAAcAAABBQEBAQAAAAAAAAAAAAAFAQIDBAYABwj/xABJEAACAQIDBAcEBwUECQUBAAABAgMAEQQSIQUxQVEGEyJhcYGRBzKhsRRCUnLB0fAjM2KCkjSisuEVQ1Nzg5OzwtIXJESj8Rb/xAAYAQADAQEAAAAAAAAAAAAAAAAAAQIDBP/EACIRAQEAAgICAgMBAQAAAAAAAAABAhEDIRIxQVETImEyBP/aAAwDAQACEQMRAD8A9WfAkGynhpcenGq2bebjcTbibZrcf4aTZvSjCz2DHq3+zJYa/wAL7j6g91GJ8OpB04d9LqgKZSFzEi3K2vH8qaQdd2l+fBgp4cz4VMIgP13U0x8xSNCQf8XPhfkO7hfhSFbjgPG/2b8u493Cpig5U1kFqmmGQYQs5GgLEnXgBuJPfZtO4HjVhcAea7r7/wBcqgVe03j+VSZaz6UdNhsttQfDwB4jvpoWnBaeBSBqrUqikAp4FMOAp4FIBTxQHAU4CuApwFMnAU4CuAp1MEAp1q4CloDrUtdS0ydXUtdQHV1dXUAtdSV1ALXVXnxkae/Ii/eZR8zQyfpZgE97Fw+AkVj6LegxulvWYj6dYJ2yRNJM9icsUErHTU27IrQ4eXMqtZlzAHKwswuL2YcCOIoCeupt669MmexmxYJN6ZD9pNV81Oo+NU0weMwykwS54x9X30H8p1T4UdRgdQb07Lx48xofUVBheG6RqFXr0KE5hcAlQRbeN4vfvrUwujorAqykCxBBG7gRQHEYBHHaUN8D5Hd8KHt0dKnNh5SrfZJynwHBqqZUtRpZ4FG5h4VWYUGTbM0N1xMJOmjqLHdxB0PiCPCiOGx8coBRt99Do2m/Q09yjSso7TeNPtSAdpvGpAKzUQCnAUoFOAoBAKcBSgU8CmRAKcBSgUooDgKcBSXoZt7a7YaMyCB5VVWZyrIuRVF7nMQT5A7qYFhS15biPau97R4VRyLykn+kKPnVf/8As9rzfuoLA7urw0jfFiRQHrV6UmvJPovSCbeZwD/FFDb0ymm/+nO05v30qnn1uIdz6WamHp2L25hYv3mIhT70iD4E0Kn6e7OX/wCSrfcV2+IFqyeG9kL/AFsTGvcsRb4llotB7J8OPfxEx+6EX5hqNUOx3tTwi/uo5pfBQg9WN/hVGb2sD6mEa/8AFIB8ga0MHs12eu9JH+9Kw/wZaJ4fobs9N2EiP3lz/wCMmjxo3Hm+J9qWMPuRQJ97O5/xLUA6Y7Xm/dk/8LDZvmGr2PD7Ohj/AHcMafdRV+QrPdM+nUGAtHbrZ2FxGDYKODSN9UchYk+GtPxG2BWLbsw34vXwh/8AGnL0G2tL+8Lf8XElvkzVBjfabjTqjqGNzlCLkUeYLE+JrN/6YxUzMxxMxYnW8jW/pvYDuG6pvRybbPDeyfEb3lgXwDMfioonh/ZQo9/FE9yxAfEuflWN2H0hxqdqLEyBh70bMXQ/yPcegvXrHRTpQMUoWRckttw91u9L/KlMsd6qrhlrbKbO2FHgdr4eKN2YPA7Xa17kSAjQDTsCvRg1YzpIbbZwB5xSr6LJ+da4NVITg0t6iBp16ZKkmEF9QVPPcf8AOkCuOIbx0PqK0BF6rTYRbEgWPdu9KPD6HkEiYfWBXx3eu6pbX76leBhyOl/0DUT4W3Ar4af5GlqnsrklSp1B4EXHlfd5UG2jsVHGgykXItuv3cRRbtDk3wP5UwyA6ag23EVNAXsuJ1UhzmIO+97+dXxUWGG/xqyqUobgKeFpQtPAqiNC04ClAp1qAbXGmYqdY0aRyFVVLMTuAAuTXnkvtbw3WZVw8rJe2e6gkcwhPzIoD0JmoV0ke+FxA5wy/wCA0mx9uQYtOsga4BswIsynkwNM24LwSjnE4/umkFnoTh0GBwrBFBMERJCgEnILkkDU1oaBdCv7Bhf9yg9BR0VrE0tq6upaZOpa6uoDq6lrqAGdJNrDC4WXEEA5FuoO4sSFQHxYqK8BwGxcRjpGncmzsWMjb2JOpA/Q5V7J7S8GZsNFFfKj4mMSnd+zVXdteF8gHjahiIiLcC6gdkLrfkBWHLlZ1G/FjL3WHxPQwot1a543rOKpgm1FtdQdxH60r1zAytISCEX+HNdvO2g+NBOl3RHrVzILONRyI5Vz48ll1k3uE9xltrYTIBPF7psWtvHH4H5GjfRTHrIbK1nGqndryI4b9fEGhfR7E6PhZxZrHKCL3525nu7qCYoSYWcFbgXuGFyO7Nbhr8b8xWvjtPlp6dt2Yvj9mSkEazRseT5Nx79T6GtkrVjejm048Yi6gSIySW0vddCRz00vyPjWtRq0xv2xzkl6WlNLeolNOvVMxu9NkOh8KSkkOhrVKGTj901ZvVWTj901ZvQFXFQra40Pd+VDXHaP3aLYndQt/eP3azzisUOEj3+NWglJghp5mrGWlJ0LUIFdapctJajQMApaW1dagMR7URI8UEKEhZJWMlja6xxM9j3aX8hQPZOwMIYkYw3BYJu3MbcgeHGvQNv4DrYxYXZGzL5qyN/ddqznRnEG7Q5Wyhr37Ft/jc1hy726eGTVBNk7LfBbTWNTeOVSRa9shBIvyIZQPPvrZ7UW8bj+BvkalknjM/V5T1nVB81hbIHsFPHeb+VJjh2W+6flV43cZZybWOho/wDY4f8A3YHxNHKCdEP7HB90/wCNqNLW89MqWlFdS0yLXV1dQC11dXUBn+nKynCnqljZs6XEmqZb6mwIJ31n9mwuYBnVUbkt8o8L62/OtV0le0P8w+AJrNpimIChBa195HxH5Vyc97dfBOgzY2wIkcsEDOTdna5Ym5N+7ed3OthhsNcUCwjlLK+/nzrTYOUGs8NW9tMup0wHS/ooZZleGyvcXYaEd9RokkN4HQSFwwDADtEAkhkPC3DUWN9K321GVFMpF8ik2G8m2gHju868/wBvdNYY0kjwiF8QQQzZSBGWHPe5H2RoPK1O423xhY5SfswWwNo/R8WTGf2ayvk+4GOmvNOfGvcoJbgHmAfUV4l0e6NO0saEEAglieAGh89R+r17TCAAANwFq3+WGXpdQ0+9QIakvVM136TIu8HzX8RSjaFxYju0P4URNZHp50qw+Bjsyq8zg9XHoNL6u5+qt/U6DiRrUSD64gMCRyPzNTrilrw6PpvtCfMIWa5G6OJSq34DskjxJvTdkdOMdBJkxIZxxWRbPbiVe3zvU+cX+PJ7lLJcUPk3n7tR7ExqzRdahBVgLcweII4EVJJvP3fzpZFD8Fu8zVuquB3eZq1TnoqS1NIp9IaYR2rrU6vFPal0hmfGSYZZWEMYRDGpIVmyBmLW973rWNx2aWjeg9IenWDwysBIs0o0EUZzG/J2Gid99e40H2JKJoRjVnEKMQJYyyqA40YI7b9dw3kEV5ChBrTdFtqRJBicPOodGQyxA/7VdLDlmHH+HvovHjlNU8crj3HrG1dpYfDiKRmW0oZBIvaFk1AJW9x2m8Kb9NilQmKRXFj7rA8OIG6sN0m/smBuuV8tnUH6yx2uRztl791ZiJyl3DEEXNwbH1FF458Fvfde39EP7HD4P/1Go2Kz3QV74CA3ubPfx6xr1oRTk0VKKWkpRTItdXV1qA411LautQFfG4USIyHiN/I8DWBmw6xMyTRtIb2UZyFAAGlh3gm9vrV6Nas90qjC5HsNWyd5NiRYcdA3pWPLhubbcOeroAgwALrJlCkAgKpOUA2vf7R039550cgnCak2FZduksQJRCGddSoIJAvbtAbtazPSXbcsiEE5V5Dj4nlXHN7dd1RXpx03DqYMM3HtycBbgvM/lWV2MY7pGiZnLAsW4kHNdjx1sfQcTcdszDJJcEnMNVYfVPnvvqOG/uo3BgFifOGBYqVsQQAW0OoPHlv4g11YTTDLsdwmJzNEYhfVTpyJ1PgQx9b1tUNeYnDYrCZJWXPHa3WKCUH3vsnuNr+VHcN06ht2gQeXD13/AApb7GWO5NN1GamFBNg7Q61MwzEHcSLA94O4jhz0o0KuXbGzVXek23I8HhpMRJqFHZW9i7nRVB7zXzh9In2jjC0rXeRszHgqjcqjgoGgH461vvbxtFutw8F+ysbSkcCzEqPQIf6qznQyWN5w62v1eUjiLWvcVXLlqHx47b/o3hY4LIi7hcgFS1vtFb5rd9ql6fbNjfDGVVvIg6xCFJJy6kGw3EXGtWVSFI+sEY6zWxy3IuNSLC/Abt9F8Rs6LEQokmawUDey8O6165sHRl0xfQDaaxYn6OrdiaLrFB+2hB08VY38BW/k3n7teOdHNntDtqGAtm6mSVM3NOrYqfS1ewyHVvu1vPTDP/SXBbvM/Og/TvpOMBhusC5pHbJEvDNYks38IA9SBxoxgfd9fnXn/tPwfX4rCLwjz5hz6wqdB3dXb+buqvKYzdRMbldRlVk21jGaUSyLnA7IYrGB/Cl7CjWxtrbT2aynGh5cMxsxLZilyBmDHXTXs8edHtl4p42F1OQEA9kjf9lr6+lH9oypLFPAy3HVsGHflJsBbfuNY4ctvtvlxSDakHUag6g91fNvScscbiM3vfSJr/8ANb/88q+hdgQumGgST31hiVvvBAD8a+ctrT5sViHv708pHfeRtfjXTHMpQSa+BIq/A5DBl3gg+nGg+FO/xNEYm50zaPaWPWQoqsXCICxP+0cAsBffYAa1FBs+eZWEETyEWLBRewvr52vpvPCjnQvoVJiAJZgYoixO60kg3DKDuWw94+V99erYDBRwoI4kCINwHzJ3k95o2Ar2cSA4FV1DI8iup0IbOWsRw0Za1QqmjWN+e/v8aWbFW056DmTyHLxpbJcvS0yNbDv40+mR1dXXrqAWurr11AdQvbcNzC5UsschZgBc2MTx3A42z+l7XNFKZLIFBLGwAuTSs3Dl0+fOk8Rwm1rxnMkkilbEHPHKQpXxBzDXiooj0oQdU7LbKArFuYc2QLzv2j3Ad9Re1TbKy4xHjykwkWtqeyQ2pG83t4aW5k5sDY4EMcU37TqjEzR6G8vVLkiOmoTXyVb3vWNwlu22OdkUegvRBnUTYstHCdUQHK7jmx3otrWsbm/DS/qOyocJELQqqd4Bv5sbk+ZqrhMCzdqU3J+qNw7r0STBcrDyufU1rJpnbsReIMCrDMDoQdQfGvMOlfs+ETNicMLr7zJYEpxLC41XnxHfXpuFJ3NvGl+YqzTyxmUGOdxryfYe2iDlZbkaaEX7wAAAf1urUx7QjIvmt3G4NZrp5sYYWRZoxaKRrG25H3gdwOtqHwbTmyixPL3b7vKuK5Z4XVdfhhyTcQ+3uK8uHZQbrG+c20ALjJc/8z4c6ynRHYmIidMUEumoYcSp4jnuv5V9AvApzGQA3FrlRa3I6btTvqGHZcGUiJUUXv2AAL/y1057y6jlxumSwo67KUkKjmDofvUa2htOLBw9ZPMSLGyXBLEC9kFrk/AbzS4nYkKEyDs7ywGi6a37vCs7036E/SkMsFxMi3yEkq47N1Q65TZN24nlck48fHZbK3z5JZ0yPs4mfE7Vadt566VuNr9kLfkA4A8BXrXWhsxF7WtqCNxINAfZ70UOCgLyi00oGYXBKKDcKSNL3JJt3cqOk6N5/hW9mmG9rOAPZ9fmaE9LcNHlEx0cdhd2oNzbvtYmqm1uka4aLKpBlN8oO5dTqfyry3amLxQkWZpXmsxbK7MRqLMoB91Sulha16LjvHRY3V29DGOkYRRqBYm5ubA2O6/DnWrilLSFcuhUa2Oh1uL8dLa+NZLovhnkRJok62F9VuQJIzuKtzsbi4rXwY+HOY+sUSAhShNjcgEBb+9v4Vhx8dl7dHJyTXS1PfI2X3spy+NtPjXyyIrrya2lxx76+qa8d9qvRIwucZApMTm8qge5Ize9b7LE+R8RXVHK81xMSrIwQsVzEoWADFSbjMBpfnatd0CxOz0kz43MXBHVgpeEd7ZbknxFh8s4mCeZlRFYvwCgk99wPnXS4eSJssqFGHBhbzHMUfw9fL6NwG0oZlzQypIOasGt423VQ2xtdomUBdCGJY+72QWIuONhXgmGmdWLIxVhYhlJVteRGvCtP0f6VYuSeGGeYtEWKPcLciRSgzNa5ALA+VKw5dPbkgcE5iN53K3PnarKKBra58D8Lim7LnLwxOd7RoT4lRcet6tir8Yi2ojKLemlx+NqXrRzHqKlpaNEizjmPUfnTka4uKkqCM2zDkx+IDfNjQaWupueuz0gfasr7Q8Y8WHuhALHIGP1TkZ2YLudsqNYHcde8afNQTpbs3r4kBz2jlWXsC7DKGGZV+uRmvl1uLixNqV9HPbyfZvRKWwkykyE3AfV7tY5mJ0uMwa9rC4JuWAG92DsvqQI75iuZpH17Tub8ddwUc7BedS7CxzOCrBCRfNNGwKSG9zZScyakkjUXJGbQ0Yw6X1tpU4xdt9LuDjsNKuCqkbruv6a/KrCL3etXEJUtzp96jtbj5V2YUyUtv4FMRBJFILqw18tQfhXkOJwEkTNHkDBTYMcwJX6p0/htXs7kHThxqtiMKhYkqCdNfKss8PJrx5+Kyyk2sdQQR3jcQfIkVKDxqLPy51KtVEBXSGK8eUb3ZU9W3fOrkcqhur+tlvu3jdcHxqdkBIuL2Nx3Gx1oLtrGiKWJj9rKTyDaa91wD5UvW6r30KYo6DwPzFZLpTtf6NhpZdM1iqX+2xAHpv8q1mMOg8D8xXk/tRxwKRIpvmZm9LAf91F7qYwqytI2ZnbMTcsbNr86OYeVgAsuWxIyuPdvwDA+7fdWZgYg7vjatTgLMlmG/d+feKuAawhk+i4mOKUxhEOJCj3X6v3427iNdOK1VVSY4yw95AQOQBKW8smndah2Ex7xloye0YH15gqYpBbwYH+Y0dmZfo+Gy27JnibxBSRfg7VXwXy9B6L4/rsMjE3YDI545l0ufEWPnRDEwq6MjqGVgQwIuCDvBFeedCtvdTI0UhtE7GxN9JLgA9ykfIcK23STGdThMRKN6QyMPEIbfG1QHnXsajVziJQmgKorGxuDc29MpPiK9IxGFiYEPDGw4ho1I9CKy3sj2d1Ozka1jKzSnwJyp6oiHzrYyRUHt437TeoTGwxRRRxDqjnyIqAs7djNlAvbIf66z8WFsbgWPOjXTbovtHE4uaWPCSsueyEAaqgCKRc7jlv50JwOJzpfcw7LrxDDfpVQnvHRXEZ8Mh739CxZf7rLRgVjvZvic2HK8RkNuQy9UP+ga14NMkldTb116COrH+0d5lgDwTPCQ6ZihsStnUg/wAzx1rr0C6ZQZ8JKN/YY/0DrfnEPWlTeSnaWNO/H4jykYfI0w4rFHfjsT/zpP8Ayp2Cw0krhIkLsb2Ub9NTV/E9HsVGjSSQOqqLkm1t4HA99Z6UFl5+OMxJ/wCM/wCdOgw8zsFWfEMxNgOtb8TTsLC8jqkalmY2VRvJr0rY/RxcMgBs0rayPwA+yvd89/IA0aTo5siOBAobNIQM8pN2Y955fo60bSFlOtVxAL3q517cKcJOqnwp6oeJpkTsd9LisUqC7ED8aoj5WsO+q0URPveny+FqoHaWb/WKvLS59TUkWLsdZMwOnLw/XfS2ehG4FLlPOo45kO41YBFMgp5mCh94O+rWBxYcaHUVWwEoKWbgNb8udJhMGmbOCw7gRb5VjjvrS7oUY6fH0obtzACVO8m3qaJFRxO+q8jqGBZhYDTUbzx9Pma0vrtM99EmSyAXuQFF+J4Xrxb2vS2xEaDhGGA5Es35CvVOlqiXCyxoxLELZUYhyFdWIGU3sQCCOIvXzxtprSsugCnQcvHvvelub0eqgimv48aPbIx4v2juFhTdh9BsbiCCE6lDbty3W9/sx2zN6AHnR5OgSpIC2MUx6X/ZlXvxFszADvufCi54z5OY2+lGVFeZZAdAjoeHvZdfhVzaOJK4bDgG7iZ5GUHMwXqo49bczm9BV/FR4WFRmhVola7SdcQ+p1LAMCdTutUO3NnBcsuHUsNYzGmZzY2dZOJAKlQeFx30Y82N6Vlw5YzYLLirOTZrZQTvty0HPStPD0vOLw7YOWKRs6iINF+8A097MGBOmp8fGgKYbFm5GHk7hlt5a17ZhpYxDHErXyoiAdyqBVVmrbNhSGKOFR2Y1RB4KoA+VTRGPO5M4u1uzmHYIWxAB9aeY7nzoHi47Yhu8g+oH43rHm5Lx47kKDUMHUpcTvIACSWa50F+FfM2D2jeQys5BkJdzcG5YliWvxuTrX1AYQyaqWFrWBsNRrfWhf8AoiHhDGvgM3xIHyp8e/YjJey3Gg5lve6tYjdZGQgf/bIfI16Kj1nsbEsMmGKqAGlaI2AHvwyEf3lX0orhpCRXRCoiDS3quDS376CSs1VsYAUIO7S/3QRm+F6V5AKx/SPaGKYMsUMoBBGYgINRwLkUAU2X0Xgw754jIGsVJz8DbQ6dw9KK4mEPG8Tu2VkIax7WUjX1GnnQXZ+PxkrMSiImhUk6m4ubAd9xfdxongcO7MzS21TJob6XJ1t4/Cs9drDMJsLDYVxJEGzEZcxYm1yN19x09KOdYpUOw45bj50PxOEdCShvzU6gjl3+dXdlyLJGUAsRrbl60wmSaL7XqKlWaPgb0OxOGIO+kwa9rwpbGhOSYKuY7vmeVZyfGYlXLELKhNwtspUcgdx86g2vtbPKAD2B7vfzb8qt4LFgnI2/50WnD8NtXDObOOrbkwt8d1FFwiEXW3cdDQvF4MbmAK94qmmEli7UDG32Cbg+FLYaeI92tSgGhOztpZzqtm4g6a/q1E/pY5VUqaFHF31AA4aVjdkkhiCdxI399FMs4t7o59iR/SwFC8KCJmB35uRGp13HUVwf9G/HdaVssGoA0FBhtOa75Ha2Y2Ata19BYm261GIZLJfXQX3E+gGtABhVU/sy6qeDRztbwPVA+t6OKWz9T4/HfYnsvENI9pI1JsbMVjzX8V19KKPsqNmV2hjMi+7IVGcX+y1ieXKh2yZYozd31tp2JAP7wo5HjoyLg3HcD866+PHU/YcmW+sUf0Ed3kBf43pBsuLflB8dR423CntjhwHrTTibjeB3W/GtemXaLFCGJC7AADkpJ8FVQSx7gL1nZNtmQHJBNGL2BMEhc94AQqPO9H5WYnevrb8KSzEaso14cqRsws2o/ZYhr7yY59PAGO3yopCJRrFAxJFh1jCMDdv0Lc+HmKKr98+X+dSNOOFT0EGGw8xH7Rh4Ico9dT8RUOO2fI0wdcgXKoNyb3BPIciKtHE0xsXrUZ445TVAhFoLG1MJFVMVirAGhcm1aqZSQSLHSvTD9YBcxSwy6cklXMfJCx8L05XRdbsw36Bm0O4gIp01odj8c7QS9WCXyNlG+5tusdDWK6PNixJ1QwjzMTftOyogsBqW0A058KvDKFY9Nnx8Mf7yWJBY3zyqDwtvO7f8KZHt7Dn3GMnfFFLKP6kQj41S2X0dSIKxjjR7fu41SwPLrRGrEelFYmPWAXOlr61e06SxzZlzFXUcMwysfAXJHnY1XMQJBcEgcCQR56a1bxgYG+8VX6w1NqpEsKDMGGg4im4mAr2k8xUrCwro37NjSDoCJB3jf+dU5sMY3Ei+Y5ipMmRrqadjNpJGueVgijifkBvPlQa3iori9YzpPtbqx1SbyRnPIfY8+PpzqHaXtIQt1cCkC4BkbfbMAcq8NCdT6VlcbKbsh3o537yD2lPxI/lpbl9Hqz2LLJdzRmCLrYxbRlrNYeTVSOI+IovsvHhHsdAd/wCvSigb2dtax6ufwDfnRKWAr2k1U/rSqmL2esguPI1Bg8VJhzlYZk+VSF5dWDWFwd/HwNFRN/D8qqKiSDPGR4VejOg0HrVQqFGGTmvxoFLsKU4h5etUBipsFJ3KAePdWt6s8qhGGa+6s8+OZTVG1eDC2ABYn4fC5qdIanEJpuAxKOWC/VtfS2+/5U8OPHHqDZUhtTJUq9lFNMY5VpothmSk6uinVryFKFHIelGhsMWGpBhjyNEa6jQ2oiC1IYRVyQC2unfQ+bEqDYHMe78TSuoclp7xqASdw1NLGiHUWNVZ8XoRYG+hG/4CquzkCrbKR+vWs7yTfTScfXYtLEpGoFVzho/sr6Vyg1Vwc2frBxWQr5WBHz+FVLu6TcdRYjgjOgX0q5ho1Tsgb9fOoYFtU7SqPe0txq9RG6XEtlBbjawqGDDWS9+0dSamez25A38afMLimFRMSw76cJgTqKbkNL1dIHO16gnkC72t8/SpShPG3hTThBypW0wfF7UsCE0PMi/wrJY7ZhkYvNPJKdffyhQO5QAFHgK37bNU8KE7bwqKrXsFUZnPO2oX8T5VlZkuZR4jtwjDvmQkk3ChjcW5kC1Hv9MLOiTjRioWVeTDU/HUHkawu39omad3Hu3IQfwg6U3Y+LKva+j9k/8Ab8fma1k6RbuvT8DiAGAPDX01qZM7NmIsDWb2FOXdVJ3XF+6xt+VauK+4lreJHypgb2TjcRFpo6jgTr4Vr8M6TLe3iDvFY+CPQandzons4lGOU8AeFt4/XnU7MVfZrRnNEbd3A1Mu0hbVSDxq4s+gPdUTCMm5qtfRLhNNqVhTKpLqEbLXLOw5qfgR/nRih2W06W45gf6SfwqbDgleuvTUFK+gvVE7NXXqg207G2T+9/lVlXc8V/pP/lSNNrVXHiQoer97hrp4Gn5m+0fRfyrvM+p/Ci9iXVBcXFiSM3UFjvtnTU2+9aqkuJVffUpprmte/Ic/K9aQoOQ9KW1Y3jlbTlv0zMO24ibBj4ZW+dqsYXaMTNYEaHdqPnR+1KBS/F/R+X+B8uOQDifBWPyFBNnYxlxMhEUpSRbk9U9gy7uHEFvhWttSBarwu97Rc5rWgObHzE9jDyW5kKCe4XOnpUMgxLG/Uk637ciru3e6G3Vo8tdlrTVRsFw8GKFh+yQcu0x9bj5UQhjf6xv4X/GrgFOtRINoAlL1dS2rrUyMEdOyU61dQEcmgryf2z9IhHCMKh7cvv23rHfUn7xFv6uVenYqY2Y8t1fLO3tqvicTJNJvdiLcFUaKo8B8bnjSMNY319aSNsrBuRB9DepYYbuq82A9TatiNjwD/Vr5i/HvpguxLLKSWA0IFza5uN19+6tMmJI31i8ULM1uBPzrSkFRod/A6geFSpqMNjRlFza2mpo1spyXZjuKgDxzKePhWKwgsAbknmd9bfZLXRSe78KkD5fSq5kp0p0qmXNW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grpSp>
        <p:nvGrpSpPr>
          <p:cNvPr id="14" name="群組 13"/>
          <p:cNvGrpSpPr/>
          <p:nvPr/>
        </p:nvGrpSpPr>
        <p:grpSpPr>
          <a:xfrm>
            <a:off x="-28410" y="0"/>
            <a:ext cx="885181" cy="5718175"/>
            <a:chOff x="-28410" y="0"/>
            <a:chExt cx="885181" cy="5718175"/>
          </a:xfrm>
        </p:grpSpPr>
        <p:grpSp>
          <p:nvGrpSpPr>
            <p:cNvPr id="17" name="群組 16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20" name="群組 19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23" name="矩形 22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rgbClr val="66FF9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24" name="矩形 23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00CC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22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18158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法政學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18" name="圖片 1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43930" t="28212" r="30729" b="56360"/>
            <a:stretch/>
          </p:blipFill>
          <p:spPr>
            <a:xfrm>
              <a:off x="-23714" y="0"/>
              <a:ext cx="707850" cy="606056"/>
            </a:xfrm>
            <a:prstGeom prst="rect">
              <a:avLst/>
            </a:prstGeom>
          </p:spPr>
        </p:pic>
      </p:grpSp>
      <p:grpSp>
        <p:nvGrpSpPr>
          <p:cNvPr id="25" name="群組 24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6" name="圖片 25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7" name="文字方塊 26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086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845828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8" descr="http://img.taopic.com/uploads/allimg/130307/235085-13030GI152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7541"/>
          <a:stretch/>
        </p:blipFill>
        <p:spPr bwMode="auto">
          <a:xfrm>
            <a:off x="0" y="-1"/>
            <a:ext cx="9144000" cy="57112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6879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07704" y="1490935"/>
            <a:ext cx="6036982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我不擅長背誦，而且感覺法政學群內容嚴肅艱深，我這樣可以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選擇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法政學群嗎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4340" name="Picture 4" descr="K:\10418學群簡報\圖\圖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66010"/>
            <a:ext cx="816819" cy="8122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群組 8"/>
          <p:cNvGrpSpPr/>
          <p:nvPr/>
        </p:nvGrpSpPr>
        <p:grpSpPr>
          <a:xfrm>
            <a:off x="1089991" y="288219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31095"/>
            <a:ext cx="5040560" cy="1692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背誦的確要花時間，但你若具有</a:t>
            </a:r>
            <a:r>
              <a:rPr lang="zh-TW" altLang="en-US" sz="26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思考邏輯</a:t>
            </a:r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清晰、</a:t>
            </a:r>
            <a:r>
              <a:rPr lang="zh-TW" altLang="en-US" sz="26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關懷社會</a:t>
            </a:r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的心、</a:t>
            </a:r>
            <a:r>
              <a:rPr lang="zh-TW" altLang="en-US" sz="2600" b="1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高</a:t>
            </a:r>
            <a:r>
              <a:rPr lang="en-US" altLang="zh-TW" sz="2600" b="1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EQ </a:t>
            </a:r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及擅長</a:t>
            </a:r>
            <a:r>
              <a:rPr lang="zh-TW" altLang="en-US" sz="26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應對進退</a:t>
            </a:r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，則很適合就讀法政學群</a:t>
            </a:r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K:\10418學群簡報\圖\圖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群組 19"/>
          <p:cNvGrpSpPr/>
          <p:nvPr/>
        </p:nvGrpSpPr>
        <p:grpSpPr>
          <a:xfrm>
            <a:off x="-28410" y="0"/>
            <a:ext cx="885181" cy="5718175"/>
            <a:chOff x="-28410" y="0"/>
            <a:chExt cx="885181" cy="5718175"/>
          </a:xfrm>
        </p:grpSpPr>
        <p:grpSp>
          <p:nvGrpSpPr>
            <p:cNvPr id="21" name="群組 20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24" name="群組 23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27" name="矩形 26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rgbClr val="66FF9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28" name="矩形 27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00CC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26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18158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法政學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22" name="圖片 21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43930" t="28212" r="30729" b="56360"/>
            <a:stretch/>
          </p:blipFill>
          <p:spPr>
            <a:xfrm>
              <a:off x="-23714" y="0"/>
              <a:ext cx="707850" cy="606056"/>
            </a:xfrm>
            <a:prstGeom prst="rect">
              <a:avLst/>
            </a:prstGeom>
          </p:spPr>
        </p:pic>
      </p:grpSp>
      <p:grpSp>
        <p:nvGrpSpPr>
          <p:cNvPr id="30" name="群組 2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31" name="圖片 30" descr="齟齒圖片4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32" name="文字方塊 3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086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423493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8" descr="http://img.taopic.com/uploads/allimg/130307/235085-13030GI152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7541"/>
          <a:stretch/>
        </p:blipFill>
        <p:spPr bwMode="auto">
          <a:xfrm>
            <a:off x="0" y="-1"/>
            <a:ext cx="9144000" cy="57112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529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07704" y="1418927"/>
            <a:ext cx="5688632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法律系不同組別的差異很大嗎？如果我選擇了某個組別是否就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會限制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出路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1089991" y="288219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13092"/>
            <a:ext cx="504056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國內大學法律系以不分組居多，分組為</a:t>
            </a:r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法學組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、</a:t>
            </a:r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司法組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、</a:t>
            </a:r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財法</a:t>
            </a:r>
            <a:r>
              <a:rPr lang="zh-TW" altLang="en-US" sz="2800" b="1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組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則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有臺大、文化和臺北大學，而中正、輔仁、中原是獨立開設</a:t>
            </a:r>
            <a:r>
              <a:rPr lang="zh-TW" altLang="en-US" sz="2800" b="1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財法系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K:\10418學群簡報\圖\圖9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89687"/>
            <a:ext cx="817713" cy="8086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2" name="Picture 2" descr="K:\10418學群簡報\圖\圖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群組 19"/>
          <p:cNvGrpSpPr/>
          <p:nvPr/>
        </p:nvGrpSpPr>
        <p:grpSpPr>
          <a:xfrm>
            <a:off x="-28410" y="0"/>
            <a:ext cx="885181" cy="5718175"/>
            <a:chOff x="-28410" y="0"/>
            <a:chExt cx="885181" cy="5718175"/>
          </a:xfrm>
        </p:grpSpPr>
        <p:grpSp>
          <p:nvGrpSpPr>
            <p:cNvPr id="24" name="群組 23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27" name="群組 26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34" name="矩形 33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rgbClr val="66FF9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5" name="矩形 34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00CC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28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18158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法政學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26" name="圖片 25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43930" t="28212" r="30729" b="56360"/>
            <a:stretch/>
          </p:blipFill>
          <p:spPr>
            <a:xfrm>
              <a:off x="-23714" y="0"/>
              <a:ext cx="707850" cy="606056"/>
            </a:xfrm>
            <a:prstGeom prst="rect">
              <a:avLst/>
            </a:prstGeom>
          </p:spPr>
        </p:pic>
      </p:grpSp>
      <p:grpSp>
        <p:nvGrpSpPr>
          <p:cNvPr id="30" name="群組 2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31" name="圖片 30" descr="齟齒圖片4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32" name="文字方塊 3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086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4113297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8" descr="http://img.taopic.com/uploads/allimg/130307/235085-13030GI152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7541"/>
          <a:stretch/>
        </p:blipFill>
        <p:spPr bwMode="auto">
          <a:xfrm>
            <a:off x="0" y="-1"/>
            <a:ext cx="9144000" cy="57112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529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28416" y="1634951"/>
            <a:ext cx="603698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我希望未來當公務人員，那我應該念政治或公行相關科系嗎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1089991" y="278707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31095"/>
            <a:ext cx="4968552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政治系、公行系與外交系確實都有一定比例的同學報考公職，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因為</a:t>
            </a:r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高普考的行政類科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，考試科目大多在大學</a:t>
            </a:r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課堂上授課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過，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所以準備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考科起來相對容易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K:\10418學群簡報\圖\圖1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76791"/>
            <a:ext cx="817713" cy="8222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2" name="Picture 2" descr="K:\10418學群簡報\圖\圖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群組 19"/>
          <p:cNvGrpSpPr/>
          <p:nvPr/>
        </p:nvGrpSpPr>
        <p:grpSpPr>
          <a:xfrm>
            <a:off x="-28410" y="0"/>
            <a:ext cx="885181" cy="5718175"/>
            <a:chOff x="-28410" y="0"/>
            <a:chExt cx="885181" cy="5718175"/>
          </a:xfrm>
        </p:grpSpPr>
        <p:grpSp>
          <p:nvGrpSpPr>
            <p:cNvPr id="24" name="群組 23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33" name="群組 32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rgbClr val="66FF9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00CC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34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18158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法政學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26" name="圖片 25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43930" t="28212" r="30729" b="56360"/>
            <a:stretch/>
          </p:blipFill>
          <p:spPr>
            <a:xfrm>
              <a:off x="-23714" y="0"/>
              <a:ext cx="707850" cy="606056"/>
            </a:xfrm>
            <a:prstGeom prst="rect">
              <a:avLst/>
            </a:prstGeom>
          </p:spPr>
        </p:pic>
      </p:grpSp>
      <p:grpSp>
        <p:nvGrpSpPr>
          <p:cNvPr id="28" name="群組 27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9" name="圖片 28" descr="齟齒圖片4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30" name="文字方塊 29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086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175024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323528" y="338807"/>
            <a:ext cx="4255112" cy="646331"/>
            <a:chOff x="395780" y="1565827"/>
            <a:chExt cx="4255112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421222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41838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二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我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適合這個學群嗎？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grpSp>
        <p:nvGrpSpPr>
          <p:cNvPr id="3" name="群組 2"/>
          <p:cNvGrpSpPr/>
          <p:nvPr/>
        </p:nvGrpSpPr>
        <p:grpSpPr>
          <a:xfrm>
            <a:off x="323527" y="1037511"/>
            <a:ext cx="8440831" cy="4413864"/>
            <a:chOff x="323527" y="965503"/>
            <a:chExt cx="8440831" cy="4752672"/>
          </a:xfrm>
        </p:grpSpPr>
        <p:pic>
          <p:nvPicPr>
            <p:cNvPr id="9218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33785"/>
            <a:stretch/>
          </p:blipFill>
          <p:spPr bwMode="auto">
            <a:xfrm>
              <a:off x="323527" y="985138"/>
              <a:ext cx="8440831" cy="47330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矩形 11"/>
            <p:cNvSpPr/>
            <p:nvPr/>
          </p:nvSpPr>
          <p:spPr>
            <a:xfrm>
              <a:off x="8460432" y="965503"/>
              <a:ext cx="296076" cy="24713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3" name="圖片 12" descr="齟齒圖片4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086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080058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323528" y="338807"/>
            <a:ext cx="4255112" cy="646331"/>
            <a:chOff x="395780" y="1565827"/>
            <a:chExt cx="4255112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421222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41838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二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我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適合這個學群嗎？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68156" b="163"/>
          <a:stretch/>
        </p:blipFill>
        <p:spPr bwMode="auto">
          <a:xfrm>
            <a:off x="323527" y="1055747"/>
            <a:ext cx="8440831" cy="2379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 descr="http://investments.academic.ru/pictures/investments/img1948739_CHashi_vesov_verhovnogo_suda_ssha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6099" b="19419"/>
          <a:stretch/>
        </p:blipFill>
        <p:spPr bwMode="auto">
          <a:xfrm>
            <a:off x="323528" y="3507159"/>
            <a:ext cx="8440830" cy="18451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pSp>
        <p:nvGrpSpPr>
          <p:cNvPr id="10" name="群組 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1" name="圖片 10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086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2209519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38164"/>
            <a:ext cx="8438873" cy="2864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4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三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群新生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人數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395538" y="1202903"/>
            <a:ext cx="37444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b="1" dirty="0">
                <a:latin typeface="SimHei" pitchFamily="49" charset="-122"/>
                <a:ea typeface="SimHei" pitchFamily="49" charset="-122"/>
              </a:rPr>
              <a:t>※ </a:t>
            </a:r>
            <a:r>
              <a:rPr lang="zh-TW" altLang="en-US" sz="2400" b="1" dirty="0">
                <a:latin typeface="SimHei" pitchFamily="49" charset="-122"/>
                <a:ea typeface="SimHei" pitchFamily="49" charset="-122"/>
              </a:rPr>
              <a:t>新生人數小幅下降。</a:t>
            </a:r>
          </a:p>
        </p:txBody>
      </p:sp>
      <p:pic>
        <p:nvPicPr>
          <p:cNvPr id="4098" name="Picture 2" descr="H:\105高中生涯規劃\圖6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616" y="626839"/>
            <a:ext cx="4445836" cy="18001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群組 10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2" name="圖片 11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086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8972717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12291" name="Picture 3" descr="http://photo.chinayes.com/img2/2014/12/11/20141211110207617663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7987" b="43059"/>
          <a:stretch/>
        </p:blipFill>
        <p:spPr bwMode="auto">
          <a:xfrm>
            <a:off x="395537" y="503686"/>
            <a:ext cx="8422840" cy="113126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4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四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重點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科系介紹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1634951"/>
            <a:ext cx="8422840" cy="3766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群組 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1" name="圖片 10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087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5100028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8" descr="http://img.taopic.com/uploads/allimg/130307/235085-13030GI152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7541"/>
          <a:stretch/>
        </p:blipFill>
        <p:spPr bwMode="auto">
          <a:xfrm>
            <a:off x="0" y="-1"/>
            <a:ext cx="9144000" cy="57112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776864" cy="251703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SimHei" pitchFamily="2" charset="-122"/>
                <a:ea typeface="SimHei" pitchFamily="2" charset="-122"/>
              </a:rPr>
              <a:t>1</a:t>
            </a:r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法律系</a:t>
            </a:r>
            <a:r>
              <a:rPr lang="zh-TW" altLang="en-US" sz="26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</a:t>
            </a:r>
            <a:r>
              <a:rPr lang="zh-TW" altLang="en-US" sz="25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審檢辯都是出路，勤讀法條也要多碰實務</a:t>
            </a:r>
            <a:r>
              <a:rPr lang="zh-TW" altLang="en-US" sz="25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en-US" altLang="zh-TW" sz="2500" b="1" dirty="0" smtClean="0">
              <a:solidFill>
                <a:srgbClr val="CC0066"/>
              </a:solidFill>
              <a:latin typeface="SimHei" pitchFamily="2" charset="-122"/>
              <a:ea typeface="SimHei" pitchFamily="2" charset="-122"/>
            </a:endParaRPr>
          </a:p>
          <a:p>
            <a:pPr marL="971550" lvl="1" indent="-514350">
              <a:lnSpc>
                <a:spcPts val="37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法律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工作不可有個人好惡，要懂得為自己負責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lnSpc>
                <a:spcPts val="37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讀書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之餘要多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參與實務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，對準備國考與未來工作都有助益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5122" name="Picture 2" descr="http://www.dryoslawfirm.com/data/wrapper/index/im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254253"/>
            <a:ext cx="1780823" cy="13766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3248217"/>
            <a:ext cx="2134938" cy="2522475"/>
          </a:xfrm>
          <a:prstGeom prst="rect">
            <a:avLst/>
          </a:prstGeom>
        </p:spPr>
      </p:pic>
      <p:grpSp>
        <p:nvGrpSpPr>
          <p:cNvPr id="16" name="群組 15"/>
          <p:cNvGrpSpPr/>
          <p:nvPr/>
        </p:nvGrpSpPr>
        <p:grpSpPr>
          <a:xfrm>
            <a:off x="-28410" y="0"/>
            <a:ext cx="885181" cy="5718175"/>
            <a:chOff x="-28410" y="0"/>
            <a:chExt cx="885181" cy="5718175"/>
          </a:xfrm>
        </p:grpSpPr>
        <p:grpSp>
          <p:nvGrpSpPr>
            <p:cNvPr id="17" name="群組 16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21" name="群組 20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28" name="矩形 27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rgbClr val="66FF9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29" name="矩形 28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00CC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27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18158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法政學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18" name="圖片 17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43930" t="28212" r="30729" b="56360"/>
            <a:stretch/>
          </p:blipFill>
          <p:spPr>
            <a:xfrm>
              <a:off x="-23714" y="0"/>
              <a:ext cx="707850" cy="606056"/>
            </a:xfrm>
            <a:prstGeom prst="rect">
              <a:avLst/>
            </a:prstGeom>
          </p:spPr>
        </p:pic>
      </p:grpSp>
      <p:grpSp>
        <p:nvGrpSpPr>
          <p:cNvPr id="22" name="群組 21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3" name="圖片 22" descr="齟齒圖片4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4" name="文字方塊 23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087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480538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8" descr="http://img.taopic.com/uploads/allimg/130307/235085-13030GI152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7541"/>
          <a:stretch/>
        </p:blipFill>
        <p:spPr bwMode="auto">
          <a:xfrm>
            <a:off x="0" y="-1"/>
            <a:ext cx="9144000" cy="57112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664" y="2560723"/>
            <a:ext cx="4904832" cy="3131668"/>
          </a:xfrm>
          <a:prstGeom prst="rect">
            <a:avLst/>
          </a:prstGeom>
        </p:spPr>
      </p:pic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848872" cy="5232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SimHei" pitchFamily="2" charset="-122"/>
                <a:ea typeface="SimHei" pitchFamily="2" charset="-122"/>
              </a:rPr>
              <a:t>2</a:t>
            </a:r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政治系</a:t>
            </a:r>
            <a:r>
              <a:rPr lang="zh-TW" altLang="en-US" sz="23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（參與政治未必要走上檯面，擔任幕僚反而長久</a:t>
            </a:r>
            <a:r>
              <a:rPr lang="zh-TW" altLang="en-US" sz="23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zh-TW" altLang="en-US" sz="23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1115616" y="1965662"/>
            <a:ext cx="7776864" cy="30931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marL="971550" lvl="1" indent="-514350">
              <a:lnSpc>
                <a:spcPts val="36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盡可能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提早接觸議事等實務，有助熟悉政治操作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lnSpc>
                <a:spcPts val="36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身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為助理，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最好同時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能兼顧法案及選民服務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lnSpc>
                <a:spcPts val="36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多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練習分析議題和快速熟悉陌生議題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的能力。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6" name="群組 15"/>
          <p:cNvGrpSpPr/>
          <p:nvPr/>
        </p:nvGrpSpPr>
        <p:grpSpPr>
          <a:xfrm>
            <a:off x="-28410" y="0"/>
            <a:ext cx="885181" cy="5718175"/>
            <a:chOff x="-28410" y="0"/>
            <a:chExt cx="885181" cy="5718175"/>
          </a:xfrm>
        </p:grpSpPr>
        <p:grpSp>
          <p:nvGrpSpPr>
            <p:cNvPr id="19" name="群組 18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27" name="群組 26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29" name="矩形 28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rgbClr val="66FF9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0" name="矩形 29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00CC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28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18158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法政學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21" name="圖片 20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43930" t="28212" r="30729" b="56360"/>
            <a:stretch/>
          </p:blipFill>
          <p:spPr>
            <a:xfrm>
              <a:off x="-23714" y="0"/>
              <a:ext cx="707850" cy="606056"/>
            </a:xfrm>
            <a:prstGeom prst="rect">
              <a:avLst/>
            </a:prstGeom>
          </p:spPr>
        </p:pic>
      </p:grpSp>
      <p:grpSp>
        <p:nvGrpSpPr>
          <p:cNvPr id="22" name="群組 21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3" name="圖片 22" descr="齟齒圖片4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4" name="文字方塊 23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087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597093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8" descr="http://img.taopic.com/uploads/allimg/130307/235085-13030GI152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7541"/>
          <a:stretch/>
        </p:blipFill>
        <p:spPr bwMode="auto">
          <a:xfrm>
            <a:off x="0" y="-1"/>
            <a:ext cx="9144000" cy="57112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848872" cy="5232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3.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公行系</a:t>
            </a:r>
            <a:r>
              <a:rPr lang="zh-TW" altLang="en-US" sz="23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（想捧鐵飯碗要有使命感</a:t>
            </a:r>
            <a:r>
              <a:rPr lang="zh-TW" altLang="en-US" sz="23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zh-TW" altLang="en-US" sz="23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1115616" y="1965662"/>
            <a:ext cx="7776864" cy="263149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marL="971550" lvl="1" indent="-514350">
              <a:lnSpc>
                <a:spcPts val="36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大學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四年多鍛鍊外語與統計能力，拓展學習新知和提升決策能力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lnSpc>
                <a:spcPts val="36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多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參與社團，結交不同專長領域的朋友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lnSpc>
                <a:spcPts val="36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進入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公務體系後，可以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輪調工作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，多方歷練對公職生涯有幫助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6" name="群組 15"/>
          <p:cNvGrpSpPr/>
          <p:nvPr/>
        </p:nvGrpSpPr>
        <p:grpSpPr>
          <a:xfrm>
            <a:off x="-28410" y="0"/>
            <a:ext cx="885181" cy="5718175"/>
            <a:chOff x="-28410" y="0"/>
            <a:chExt cx="885181" cy="5718175"/>
          </a:xfrm>
        </p:grpSpPr>
        <p:grpSp>
          <p:nvGrpSpPr>
            <p:cNvPr id="19" name="群組 18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27" name="群組 26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29" name="矩形 28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rgbClr val="66FF9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0" name="矩形 29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00CC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28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18158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法政學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21" name="圖片 2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43930" t="28212" r="30729" b="56360"/>
            <a:stretch/>
          </p:blipFill>
          <p:spPr>
            <a:xfrm>
              <a:off x="-23714" y="0"/>
              <a:ext cx="707850" cy="606056"/>
            </a:xfrm>
            <a:prstGeom prst="rect">
              <a:avLst/>
            </a:prstGeom>
          </p:spPr>
        </p:pic>
      </p:grpSp>
      <p:grpSp>
        <p:nvGrpSpPr>
          <p:cNvPr id="22" name="群組 21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3" name="圖片 22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4" name="文字方塊 23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087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747924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圓角矩形 5"/>
          <p:cNvSpPr/>
          <p:nvPr/>
        </p:nvSpPr>
        <p:spPr>
          <a:xfrm>
            <a:off x="466787" y="2067000"/>
            <a:ext cx="8353685" cy="3312368"/>
          </a:xfrm>
          <a:prstGeom prst="roundRect">
            <a:avLst>
              <a:gd name="adj" fmla="val 4318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7030A0"/>
              </a:solidFill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五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學長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姐來帶路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3923929" y="414878"/>
            <a:ext cx="489654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>張珈榕</a:t>
            </a:r>
            <a:r>
              <a:rPr lang="en-US" altLang="zh-TW" sz="36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/>
            </a:r>
            <a:br>
              <a:rPr lang="en-US" altLang="zh-TW" sz="36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</a:br>
            <a:r>
              <a:rPr lang="zh-TW" altLang="en-US" sz="28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>瀛海高級中學</a:t>
            </a:r>
          </a:p>
          <a:p>
            <a:r>
              <a:rPr lang="zh-TW" altLang="en-US" sz="28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>成功大學法律系</a:t>
            </a:r>
          </a:p>
        </p:txBody>
      </p:sp>
      <p:sp>
        <p:nvSpPr>
          <p:cNvPr id="12" name="矩形 11"/>
          <p:cNvSpPr/>
          <p:nvPr/>
        </p:nvSpPr>
        <p:spPr>
          <a:xfrm>
            <a:off x="2001144" y="1543780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經驗分享</a:t>
            </a:r>
          </a:p>
        </p:txBody>
      </p:sp>
      <p:sp>
        <p:nvSpPr>
          <p:cNvPr id="3" name="橢圓 2"/>
          <p:cNvSpPr/>
          <p:nvPr/>
        </p:nvSpPr>
        <p:spPr>
          <a:xfrm>
            <a:off x="395537" y="1105314"/>
            <a:ext cx="1577007" cy="1577007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7030A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39552" y="2211015"/>
            <a:ext cx="82089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        成大法律系有兩大特色，第一是不分組，學生能自由選修感興趣的課和喜歡的老師；第二，學生必須修習第二外語、法學外語，並計入畢業學分中。進入成大法律系就意味著無止境的考試，直到考上國家考試的那一天，而典型的出路便是通過國考成為律師或法官，因此，許多學生在大三、大四時便會開始補習或是購買函授教材、參考書來準備。成大法律系在四年級沒有必修課，所以只要提前規劃，不用延畢就能出國當交換生的機會是有可能的。</a:t>
            </a:r>
          </a:p>
        </p:txBody>
      </p:sp>
      <p:grpSp>
        <p:nvGrpSpPr>
          <p:cNvPr id="14" name="群組 1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5" name="圖片 14" descr="齟齒圖片4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087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7572396" y="1216013"/>
            <a:ext cx="1091909" cy="619105"/>
            <a:chOff x="5364088" y="399325"/>
            <a:chExt cx="1091909" cy="619105"/>
          </a:xfrm>
        </p:grpSpPr>
        <p:pic>
          <p:nvPicPr>
            <p:cNvPr id="19" name="Picture 4" descr="http://ioh.tw/assets/ioh_logo.png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4088" y="399325"/>
              <a:ext cx="825473" cy="6191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6" descr="H:\105高中生涯規劃\圖14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3095" y="547671"/>
              <a:ext cx="422902" cy="464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圖片 20" descr="齟齒圖片4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00034" y="1216013"/>
            <a:ext cx="1357322" cy="135732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606541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8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6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圓角矩形 5"/>
          <p:cNvSpPr/>
          <p:nvPr/>
        </p:nvSpPr>
        <p:spPr>
          <a:xfrm>
            <a:off x="466787" y="2067000"/>
            <a:ext cx="8353685" cy="3312368"/>
          </a:xfrm>
          <a:prstGeom prst="roundRect">
            <a:avLst>
              <a:gd name="adj" fmla="val 4318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7030A0"/>
              </a:solidFill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五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學長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姐來帶路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3923929" y="414878"/>
            <a:ext cx="4896544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>劉孟宣</a:t>
            </a:r>
            <a:r>
              <a:rPr lang="en-US" altLang="zh-TW" sz="36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/>
            </a:r>
            <a:br>
              <a:rPr lang="en-US" altLang="zh-TW" sz="36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</a:br>
            <a:r>
              <a:rPr lang="zh-TW" altLang="en-US" sz="28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>高雄女子高級中學</a:t>
            </a:r>
            <a:endParaRPr lang="zh-TW" altLang="en-US" sz="2800" b="1" dirty="0">
              <a:solidFill>
                <a:srgbClr val="92D050"/>
              </a:solidFill>
              <a:latin typeface="SimHei" pitchFamily="2" charset="-122"/>
              <a:ea typeface="SimHei" pitchFamily="2" charset="-122"/>
            </a:endParaRPr>
          </a:p>
          <a:p>
            <a:r>
              <a:rPr lang="zh-TW" altLang="en-US" sz="28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>臺北大學公共行政暨政策學系</a:t>
            </a:r>
          </a:p>
        </p:txBody>
      </p:sp>
      <p:sp>
        <p:nvSpPr>
          <p:cNvPr id="12" name="矩形 11"/>
          <p:cNvSpPr/>
          <p:nvPr/>
        </p:nvSpPr>
        <p:spPr>
          <a:xfrm>
            <a:off x="2001144" y="1543780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經驗分享</a:t>
            </a:r>
          </a:p>
        </p:txBody>
      </p:sp>
      <p:sp>
        <p:nvSpPr>
          <p:cNvPr id="3" name="橢圓 2"/>
          <p:cNvSpPr/>
          <p:nvPr/>
        </p:nvSpPr>
        <p:spPr>
          <a:xfrm>
            <a:off x="395537" y="1105314"/>
            <a:ext cx="1577007" cy="1577007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7030A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39552" y="2211015"/>
            <a:ext cx="820891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       　一般人對於公共行政系的第一印象不外乎是「以後要當公務員？」但未來出路其實相當廣，舉凡理財金融、公關行銷、航空業，都可以選擇。本講座中分享北大公行系的課程相當豐富，主要分為政治學、法律、哲學和數學領域。另外，儘管它是社會科學院，也得學習數學，量化研究方法，並與高中統計學接軌，同學在填選志願前應特別注意。</a:t>
            </a:r>
          </a:p>
        </p:txBody>
      </p:sp>
      <p:grpSp>
        <p:nvGrpSpPr>
          <p:cNvPr id="14" name="群組 1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5" name="圖片 14" descr="齟齒圖片4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087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7215206" y="4716475"/>
            <a:ext cx="1091909" cy="619105"/>
            <a:chOff x="5364088" y="399325"/>
            <a:chExt cx="1091909" cy="619105"/>
          </a:xfrm>
        </p:grpSpPr>
        <p:pic>
          <p:nvPicPr>
            <p:cNvPr id="19" name="Picture 4" descr="http://ioh.tw/assets/ioh_logo.png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4088" y="399325"/>
              <a:ext cx="825473" cy="6191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6" descr="H:\105高中生涯規劃\圖14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3095" y="547671"/>
              <a:ext cx="422902" cy="464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圖片 20" descr="齟齒圖片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977" y="1144575"/>
            <a:ext cx="1432817" cy="142875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026245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8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群組 12"/>
          <p:cNvGrpSpPr/>
          <p:nvPr/>
        </p:nvGrpSpPr>
        <p:grpSpPr>
          <a:xfrm>
            <a:off x="-10633" y="1571959"/>
            <a:ext cx="9165266" cy="1944216"/>
            <a:chOff x="0" y="3291135"/>
            <a:chExt cx="9144000" cy="1944216"/>
          </a:xfrm>
        </p:grpSpPr>
        <p:sp>
          <p:nvSpPr>
            <p:cNvPr id="14" name="矩形 13"/>
            <p:cNvSpPr/>
            <p:nvPr/>
          </p:nvSpPr>
          <p:spPr>
            <a:xfrm>
              <a:off x="0" y="3291135"/>
              <a:ext cx="9144000" cy="1944216"/>
            </a:xfrm>
            <a:prstGeom prst="rect">
              <a:avLst/>
            </a:prstGeom>
            <a:solidFill>
              <a:srgbClr val="66FF6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0" y="4464276"/>
              <a:ext cx="9144000" cy="771075"/>
            </a:xfrm>
            <a:prstGeom prst="rect">
              <a:avLst/>
            </a:prstGeom>
            <a:solidFill>
              <a:srgbClr val="00CC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323528" y="1643967"/>
            <a:ext cx="7704856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法政</a:t>
            </a:r>
            <a:r>
              <a:rPr lang="zh-TW" altLang="en-US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學</a:t>
            </a:r>
            <a:r>
              <a:rPr lang="zh-TW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群</a:t>
            </a:r>
            <a:endParaRPr lang="zh-TW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" name="AutoShape 8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10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12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3312" t="30140" r="31699" b="57289"/>
          <a:stretch/>
        </p:blipFill>
        <p:spPr>
          <a:xfrm>
            <a:off x="147100" y="356981"/>
            <a:ext cx="2028824" cy="1435395"/>
          </a:xfrm>
          <a:prstGeom prst="rect">
            <a:avLst/>
          </a:prstGeom>
        </p:spPr>
      </p:pic>
      <p:grpSp>
        <p:nvGrpSpPr>
          <p:cNvPr id="12" name="群組 11"/>
          <p:cNvGrpSpPr/>
          <p:nvPr/>
        </p:nvGrpSpPr>
        <p:grpSpPr>
          <a:xfrm>
            <a:off x="2843808" y="3675846"/>
            <a:ext cx="3145181" cy="761058"/>
            <a:chOff x="493511" y="4803303"/>
            <a:chExt cx="3145181" cy="761058"/>
          </a:xfrm>
        </p:grpSpPr>
        <p:sp>
          <p:nvSpPr>
            <p:cNvPr id="16" name="矩形 15"/>
            <p:cNvSpPr/>
            <p:nvPr/>
          </p:nvSpPr>
          <p:spPr>
            <a:xfrm>
              <a:off x="1137757" y="4859796"/>
              <a:ext cx="2500935" cy="6480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>
                  <a:latin typeface="SimHei" pitchFamily="49" charset="-122"/>
                  <a:ea typeface="SimHei" pitchFamily="49" charset="-122"/>
                </a:rPr>
                <a:t> 15.</a:t>
              </a:r>
              <a:r>
                <a:rPr lang="zh-TW" altLang="en-US" dirty="0">
                  <a:latin typeface="SimHei" pitchFamily="49" charset="-122"/>
                  <a:ea typeface="SimHei" pitchFamily="49" charset="-122"/>
                </a:rPr>
                <a:t>法政學群</a:t>
              </a:r>
              <a:r>
                <a:rPr lang="en-US" altLang="zh-TW" dirty="0">
                  <a:latin typeface="SimHei" pitchFamily="49" charset="-122"/>
                  <a:ea typeface="SimHei" pitchFamily="49" charset="-122"/>
                </a:rPr>
                <a:t>-</a:t>
              </a:r>
              <a:r>
                <a:rPr lang="zh-TW" altLang="en-US" dirty="0" smtClean="0">
                  <a:latin typeface="SimHei" pitchFamily="49" charset="-122"/>
                  <a:ea typeface="SimHei" pitchFamily="49" charset="-122"/>
                </a:rPr>
                <a:t>法律系</a:t>
              </a:r>
              <a:endParaRPr kumimoji="0" lang="en-US" altLang="zh-TW" dirty="0">
                <a:latin typeface="SimHei" pitchFamily="49" charset="-122"/>
                <a:ea typeface="SimHei" pitchFamily="49" charset="-122"/>
              </a:endParaRPr>
            </a:p>
          </p:txBody>
        </p:sp>
        <p:pic>
          <p:nvPicPr>
            <p:cNvPr id="17" name="Picture 2" descr="http://img.app-island.com/article/63/65/icon.png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511" y="4803303"/>
              <a:ext cx="728810" cy="76105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1486323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 descr="圖片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sp>
        <p:nvSpPr>
          <p:cNvPr id="17" name="文字方塊 6"/>
          <p:cNvSpPr txBox="1">
            <a:spLocks noChangeArrowheads="1"/>
          </p:cNvSpPr>
          <p:nvPr/>
        </p:nvSpPr>
        <p:spPr bwMode="auto">
          <a:xfrm>
            <a:off x="1857356" y="4859351"/>
            <a:ext cx="55356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algn="ctr" eaLnBrk="1" hangingPunct="1"/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法政學群</a:t>
            </a:r>
            <a:r>
              <a:rPr kumimoji="0" lang="en-US" altLang="zh-TW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法律系</a:t>
            </a:r>
            <a:endParaRPr kumimoji="0" lang="en-US" altLang="zh-TW" sz="3200" b="1" dirty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8" name="文字方塊 9"/>
          <p:cNvSpPr txBox="1">
            <a:spLocks noChangeArrowheads="1"/>
          </p:cNvSpPr>
          <p:nvPr/>
        </p:nvSpPr>
        <p:spPr bwMode="auto">
          <a:xfrm>
            <a:off x="714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影片來源：</a:t>
            </a:r>
            <a: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/>
            </a:r>
            <a:b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</a:br>
            <a:r>
              <a:rPr kumimoji="0" lang="en-US" altLang="zh-TW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YOUTUBE</a:t>
            </a:r>
            <a:endParaRPr kumimoji="0" lang="en-US" altLang="zh-TW" sz="1200" b="1" dirty="0">
              <a:solidFill>
                <a:schemeClr val="tx1">
                  <a:lumMod val="85000"/>
                  <a:lumOff val="15000"/>
                </a:schemeClr>
              </a:solidFill>
              <a:latin typeface="SimHei" pitchFamily="49" charset="-122"/>
              <a:ea typeface="SimHei" pitchFamily="49" charset="-122"/>
            </a:endParaRPr>
          </a:p>
        </p:txBody>
      </p:sp>
      <p:sp>
        <p:nvSpPr>
          <p:cNvPr id="19" name="文字方塊 9"/>
          <p:cNvSpPr txBox="1">
            <a:spLocks noChangeArrowheads="1"/>
          </p:cNvSpPr>
          <p:nvPr/>
        </p:nvSpPr>
        <p:spPr bwMode="auto">
          <a:xfrm>
            <a:off x="79661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02’48</a:t>
            </a:r>
            <a:endParaRPr kumimoji="0" lang="en-US" altLang="zh-TW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SimHei" pitchFamily="49" charset="-122"/>
              <a:cs typeface="Arial" pitchFamily="34" charset="0"/>
            </a:endParaRPr>
          </a:p>
        </p:txBody>
      </p:sp>
      <p:pic>
        <p:nvPicPr>
          <p:cNvPr id="20" name="圖片 12" descr="圖片6-4.png">
            <a:hlinkClick r:id="rId6" action="ppaction://hlinkfile"/>
          </p:cNvPr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15338" y="3930657"/>
            <a:ext cx="708025" cy="792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圖片 20" descr="090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281718" y="3282095"/>
            <a:ext cx="648000" cy="648000"/>
          </a:xfrm>
          <a:prstGeom prst="rect">
            <a:avLst/>
          </a:prstGeom>
        </p:spPr>
      </p:pic>
    </p:spTree>
    <p:controls>
      <p:control spid="1027" name="WindowsMediaPlayer1" r:id="rId2" imgW="7125695" imgH="4029637"/>
    </p:controls>
    <p:extLst>
      <p:ext uri="{BB962C8B-B14F-4D97-AF65-F5344CB8AC3E}">
        <p14:creationId xmlns="" xmlns:p14="http://schemas.microsoft.com/office/powerpoint/2010/main" val="8172746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5928844</TotalTime>
  <Words>1247</Words>
  <Application>Microsoft Office PowerPoint</Application>
  <PresentationFormat>自訂</PresentationFormat>
  <Paragraphs>103</Paragraphs>
  <Slides>18</Slides>
  <Notes>15</Notes>
  <HiddenSlides>1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18</vt:i4>
      </vt:variant>
    </vt:vector>
  </HeadingPairs>
  <TitlesOfParts>
    <vt:vector size="19" baseType="lpstr">
      <vt:lpstr>Office 佈景主題</vt:lpstr>
      <vt:lpstr>投影片 1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  <vt:lpstr>投影片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Chungs</dc:creator>
  <cp:lastModifiedBy>Lulu</cp:lastModifiedBy>
  <cp:revision>1819</cp:revision>
  <dcterms:created xsi:type="dcterms:W3CDTF">2013-01-22T00:21:24Z</dcterms:created>
  <dcterms:modified xsi:type="dcterms:W3CDTF">2016-07-14T09:27:45Z</dcterms:modified>
</cp:coreProperties>
</file>