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795" r:id="rId2"/>
    <p:sldId id="796" r:id="rId3"/>
    <p:sldId id="780" r:id="rId4"/>
    <p:sldId id="797" r:id="rId5"/>
    <p:sldId id="798" r:id="rId6"/>
    <p:sldId id="799" r:id="rId7"/>
    <p:sldId id="800" r:id="rId8"/>
    <p:sldId id="788" r:id="rId9"/>
    <p:sldId id="792" r:id="rId10"/>
    <p:sldId id="789" r:id="rId11"/>
    <p:sldId id="790" r:id="rId12"/>
    <p:sldId id="801" r:id="rId13"/>
    <p:sldId id="802" r:id="rId14"/>
    <p:sldId id="791" r:id="rId15"/>
    <p:sldId id="793" r:id="rId16"/>
    <p:sldId id="803" r:id="rId17"/>
    <p:sldId id="794" r:id="rId18"/>
  </p:sldIdLst>
  <p:sldSz cx="9144000" cy="5718175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預設章節" id="{8A1517B4-0698-4B69-99A1-9E85DA15F2C9}">
          <p14:sldIdLst>
            <p14:sldId id="795"/>
            <p14:sldId id="796"/>
            <p14:sldId id="780"/>
            <p14:sldId id="797"/>
            <p14:sldId id="798"/>
            <p14:sldId id="799"/>
            <p14:sldId id="800"/>
            <p14:sldId id="788"/>
            <p14:sldId id="792"/>
            <p14:sldId id="789"/>
            <p14:sldId id="790"/>
            <p14:sldId id="801"/>
            <p14:sldId id="802"/>
            <p14:sldId id="791"/>
            <p14:sldId id="793"/>
            <p14:sldId id="803"/>
            <p14:sldId id="79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E5FF"/>
    <a:srgbClr val="CC0066"/>
    <a:srgbClr val="FFCCFF"/>
    <a:srgbClr val="8368A4"/>
    <a:srgbClr val="632B8D"/>
    <a:srgbClr val="FF9900"/>
    <a:srgbClr val="1BB3AF"/>
    <a:srgbClr val="76C0D4"/>
    <a:srgbClr val="92D05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03" autoAdjust="0"/>
    <p:restoredTop sz="91299" autoAdjust="0"/>
  </p:normalViewPr>
  <p:slideViewPr>
    <p:cSldViewPr>
      <p:cViewPr>
        <p:scale>
          <a:sx n="68" d="100"/>
          <a:sy n="68" d="100"/>
        </p:scale>
        <p:origin x="-2220" y="-642"/>
      </p:cViewPr>
      <p:guideLst>
        <p:guide orient="horz" pos="180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14.教育學群-教育系(02'41).wm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-1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0003"/>
  <ax:ocxPr ax:name="_cy" ax:value="11589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607E0-C03C-4212-8820-ACB9B004823A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685800"/>
            <a:ext cx="5483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8A005-F00B-44D6-9EFB-4795EF86D80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226659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主要有教育、公民教育、幼兒教育、特殊教育、社會科教育、社會教育等學類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少子化趨勢下，特教系是師培體系中，取得正式教職機會最高的科系，但特教老師工作勞心又勞力，需要願意幫助特別的孩子學習成長，才能樂在工作。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63870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幼教人員是孩子人生的第一個老師，雖然雜事多薪資不高，卻意義非凡，除了要具備相關專業知能，愛心、觀察力、危機應變能力都不可或缺。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709003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「師者，所以傳道、受業、解惑也。」每個人在求學階段過程中，總是會遇到幾個特別想感謝的老師，而教育學群便是培育中小學教師的搖籃。教師擁有工作穩</a:t>
            </a:r>
          </a:p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定、薪資福利條件較好等性質，是個令人稱羨的職業，但隨著少子化的趨勢，從幼兒園、國小、國中、高中職一直到大學，都面臨減班、減招的問題，因此教師職缺</a:t>
            </a:r>
          </a:p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也就持續縮減，呈現僧多粥少的狀況。</a:t>
            </a:r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TW" alt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近年來，隨著知識產業的發展，不只是學校需要老師，許多企業也需要教育訓練人員，甚至是職場上在職進修需求也跟著提升中。此外，補教業同樣需要擁有教</a:t>
            </a:r>
          </a:p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育長才的人投入，畢竟教學的能力還是相當重要，只不過會從學校教育轉向成人進修教育。</a:t>
            </a:r>
          </a:p>
          <a:p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未來學生的就業選擇，跨領域課程將成為教育學群科系的第一步改變，例如：開設多媒體、企劃、出版、傳播等相關課程，將未來道路擴展至更多產業，不再局</a:t>
            </a:r>
          </a:p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限於教師，未來也可走得更加寬廣。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012706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200" b="1" dirty="0" smtClean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039174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984010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896383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776341"/>
            <a:ext cx="7772400" cy="122570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40299"/>
            <a:ext cx="6400800" cy="146131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28993"/>
            <a:ext cx="2057400" cy="487898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28993"/>
            <a:ext cx="6019800" cy="487898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674457"/>
            <a:ext cx="7772400" cy="113569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423607"/>
            <a:ext cx="7772400" cy="12508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334241"/>
            <a:ext cx="4038600" cy="37737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334241"/>
            <a:ext cx="4038600" cy="37737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79972"/>
            <a:ext cx="4040188" cy="5334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813403"/>
            <a:ext cx="4040188" cy="32945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279972"/>
            <a:ext cx="4041775" cy="5334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813403"/>
            <a:ext cx="4041775" cy="32945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27668"/>
            <a:ext cx="3008313" cy="9689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27668"/>
            <a:ext cx="5111750" cy="48803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196581"/>
            <a:ext cx="3008313" cy="39113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002723"/>
            <a:ext cx="5486400" cy="47254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510930"/>
            <a:ext cx="5486400" cy="34309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475267"/>
            <a:ext cx="5486400" cy="671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28992"/>
            <a:ext cx="8229600" cy="953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334241"/>
            <a:ext cx="8229600" cy="3773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5299901"/>
            <a:ext cx="2133600" cy="304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5299901"/>
            <a:ext cx="2895600" cy="304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5299901"/>
            <a:ext cx="2133600" cy="304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3.png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5.png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" Target="slide10.xm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oh.tw/talks/%e6%9a%a8%e5%8d%97%e5%a4%a7%e5%ad%b8%e5%9c%8b%e6%af%94%e7%b3%bb-%e5%94%90%e5%9c%93%e5%aa%9b-yuan-yuan-tang-tw-study-ncnu-bde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" Target="slide10.xm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oh.tw/talks/study-in-taiwan-%e6%9c%b1%e7%be%8e%e7%8f%8d-macy-chu-tw-study-ncnu-bde-hk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8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hyperlink" Target="14.&#25945;&#32946;&#23416;&#32676;-&#25945;&#32946;&#31995;(02'41).wmv" TargetMode="External"/><Relationship Id="rId5" Type="http://schemas.openxmlformats.org/officeDocument/2006/relationships/image" Target="../media/image37.jpe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slide" Target="slide10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147100" y="78216"/>
            <a:ext cx="9179385" cy="4509063"/>
            <a:chOff x="147100" y="78216"/>
            <a:chExt cx="9179385" cy="4509063"/>
          </a:xfrm>
        </p:grpSpPr>
        <p:pic>
          <p:nvPicPr>
            <p:cNvPr id="4100" name="Picture 4" descr="http://img.epochtimes.com.tw/upload/images/2014/03/14/83435_medium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3050" b="13669"/>
            <a:stretch/>
          </p:blipFill>
          <p:spPr bwMode="auto">
            <a:xfrm>
              <a:off x="147100" y="78216"/>
              <a:ext cx="6153092" cy="450906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https://pbs.twimg.com/profile_images/1898928052/teach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083942" y="113927"/>
              <a:ext cx="3242543" cy="389728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群組 12"/>
          <p:cNvGrpSpPr/>
          <p:nvPr/>
        </p:nvGrpSpPr>
        <p:grpSpPr>
          <a:xfrm>
            <a:off x="-10633" y="3795191"/>
            <a:ext cx="9165266" cy="1944216"/>
            <a:chOff x="0" y="3291135"/>
            <a:chExt cx="9144000" cy="1944216"/>
          </a:xfrm>
        </p:grpSpPr>
        <p:sp>
          <p:nvSpPr>
            <p:cNvPr id="14" name="矩形 13"/>
            <p:cNvSpPr/>
            <p:nvPr/>
          </p:nvSpPr>
          <p:spPr>
            <a:xfrm>
              <a:off x="0" y="3291135"/>
              <a:ext cx="9144000" cy="1944216"/>
            </a:xfrm>
            <a:prstGeom prst="rect">
              <a:avLst/>
            </a:prstGeom>
            <a:solidFill>
              <a:srgbClr val="66FF66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4464276"/>
              <a:ext cx="9144000" cy="771075"/>
            </a:xfrm>
            <a:prstGeom prst="rect">
              <a:avLst/>
            </a:prstGeom>
            <a:solidFill>
              <a:srgbClr val="00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23528" y="3867199"/>
            <a:ext cx="770485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2" charset="-122"/>
                <a:ea typeface="SimHei" pitchFamily="2" charset="-122"/>
              </a:rPr>
              <a:t>教育</a:t>
            </a:r>
            <a:r>
              <a:rPr lang="zh-TW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2" charset="-122"/>
                <a:ea typeface="SimHei" pitchFamily="2" charset="-122"/>
              </a:rPr>
              <a:t>學</a:t>
            </a:r>
            <a:r>
              <a:rPr lang="zh-TW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2" charset="-122"/>
                <a:ea typeface="SimHei" pitchFamily="2" charset="-122"/>
              </a:rPr>
              <a:t>群</a:t>
            </a:r>
            <a:endParaRPr lang="zh-TW" alt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95536" y="4969966"/>
            <a:ext cx="874846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2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少子化趨勢，喜好教學，傳承使命感（偏一類組，亦有二、三類</a:t>
            </a:r>
          </a:p>
          <a:p>
            <a:r>
              <a:rPr lang="zh-TW" altLang="en-US" sz="22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組教育人員</a:t>
            </a:r>
            <a:r>
              <a:rPr lang="zh-TW" altLang="en-US" sz="22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）</a:t>
            </a:r>
            <a:endParaRPr lang="zh-TW" altLang="en-US" sz="2200" b="1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" name="AutoShape 8" descr="http://img05.tooopen.com/images/20140925/sy_718007152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AutoShape 10" descr="http://img05.tooopen.com/images/20140925/sy_7180071526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2" descr="http://img05.tooopen.com/images/20140925/sy_7180071526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12" t="60365" r="31699" b="27039"/>
          <a:stretch/>
        </p:blipFill>
        <p:spPr>
          <a:xfrm>
            <a:off x="-11352" y="2643063"/>
            <a:ext cx="2028824" cy="14382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445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238164"/>
            <a:ext cx="8438873" cy="2871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群組 7"/>
          <p:cNvGrpSpPr/>
          <p:nvPr/>
        </p:nvGrpSpPr>
        <p:grpSpPr>
          <a:xfrm>
            <a:off x="395537" y="385713"/>
            <a:ext cx="3420136" cy="646331"/>
            <a:chOff x="395780" y="1565827"/>
            <a:chExt cx="3420136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3420136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4" action="ppaction://hlinksldjump"/>
            </p:cNvPr>
            <p:cNvSpPr/>
            <p:nvPr/>
          </p:nvSpPr>
          <p:spPr>
            <a:xfrm>
              <a:off x="467030" y="1565827"/>
              <a:ext cx="33488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三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學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群新生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人數</a:t>
              </a:r>
              <a:endParaRPr lang="zh-TW" altLang="en-US" sz="20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95538" y="1202903"/>
            <a:ext cx="37444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SimHei" pitchFamily="49" charset="-122"/>
                <a:ea typeface="SimHei" pitchFamily="49" charset="-122"/>
              </a:rPr>
              <a:t>※ </a:t>
            </a:r>
            <a:r>
              <a:rPr lang="zh-TW" altLang="en-US" sz="2400" b="1" dirty="0">
                <a:latin typeface="SimHei" pitchFamily="49" charset="-122"/>
                <a:ea typeface="SimHei" pitchFamily="49" charset="-122"/>
              </a:rPr>
              <a:t>新生人數微幅下降，</a:t>
            </a:r>
            <a:r>
              <a:rPr lang="zh-TW" altLang="en-US" sz="2400" b="1" dirty="0" smtClean="0">
                <a:latin typeface="SimHei" pitchFamily="49" charset="-122"/>
                <a:ea typeface="SimHei" pitchFamily="49" charset="-122"/>
              </a:rPr>
              <a:t>自   </a:t>
            </a:r>
            <a:r>
              <a:rPr lang="en-US" altLang="zh-TW" sz="2400" b="1" dirty="0" smtClean="0">
                <a:latin typeface="SimHei" pitchFamily="49" charset="-122"/>
                <a:ea typeface="SimHei" pitchFamily="49" charset="-122"/>
              </a:rPr>
              <a:t/>
            </a:r>
            <a:br>
              <a:rPr lang="en-US" altLang="zh-TW" sz="2400" b="1" dirty="0" smtClean="0">
                <a:latin typeface="SimHei" pitchFamily="49" charset="-122"/>
                <a:ea typeface="SimHei" pitchFamily="49" charset="-122"/>
              </a:rPr>
            </a:br>
            <a:r>
              <a:rPr lang="en-US" altLang="zh-TW" sz="2400" b="1" dirty="0" smtClean="0">
                <a:latin typeface="SimHei" pitchFamily="49" charset="-122"/>
                <a:ea typeface="SimHei" pitchFamily="49" charset="-122"/>
              </a:rPr>
              <a:t>   </a:t>
            </a:r>
            <a:r>
              <a:rPr lang="zh-TW" altLang="en-US" sz="2400" b="1" dirty="0" smtClean="0">
                <a:latin typeface="SimHei" pitchFamily="49" charset="-122"/>
                <a:ea typeface="SimHei" pitchFamily="49" charset="-122"/>
              </a:rPr>
              <a:t>民國</a:t>
            </a:r>
            <a:r>
              <a:rPr lang="en-US" altLang="zh-TW" sz="2400" b="1" dirty="0" smtClean="0">
                <a:latin typeface="SimHei" pitchFamily="49" charset="-122"/>
                <a:ea typeface="SimHei" pitchFamily="49" charset="-122"/>
              </a:rPr>
              <a:t>101</a:t>
            </a:r>
            <a:r>
              <a:rPr lang="zh-TW" altLang="en-US" sz="2400" b="1" dirty="0">
                <a:latin typeface="SimHei" pitchFamily="49" charset="-122"/>
                <a:ea typeface="SimHei" pitchFamily="49" charset="-122"/>
              </a:rPr>
              <a:t>年起已漸回穩。</a:t>
            </a:r>
          </a:p>
        </p:txBody>
      </p:sp>
      <p:pic>
        <p:nvPicPr>
          <p:cNvPr id="4098" name="Picture 2" descr="H:\105高中生涯規劃\圖6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616" y="626839"/>
            <a:ext cx="4445836" cy="1800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群組 10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2" name="圖片 11" descr="齟齒圖片4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3" name="文字方塊 12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085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761713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6150" name="Picture 6" descr="http://img02.tooopen.com/downs/images/2010/8/27/sy_201008272136201880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232" b="69758"/>
          <a:stretch/>
        </p:blipFill>
        <p:spPr bwMode="auto">
          <a:xfrm>
            <a:off x="395537" y="503686"/>
            <a:ext cx="8422840" cy="12032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群組 7"/>
          <p:cNvGrpSpPr/>
          <p:nvPr/>
        </p:nvGrpSpPr>
        <p:grpSpPr>
          <a:xfrm>
            <a:off x="395537" y="385713"/>
            <a:ext cx="3420136" cy="646331"/>
            <a:chOff x="395780" y="1565827"/>
            <a:chExt cx="3420136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3420136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4" action="ppaction://hlinksldjump"/>
            </p:cNvPr>
            <p:cNvSpPr/>
            <p:nvPr/>
          </p:nvSpPr>
          <p:spPr>
            <a:xfrm>
              <a:off x="467030" y="1565827"/>
              <a:ext cx="33488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四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重點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科系介紹</a:t>
              </a:r>
              <a:endParaRPr lang="zh-TW" altLang="en-US" sz="20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706959"/>
            <a:ext cx="8422840" cy="3731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群組 9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1" name="圖片 10" descr="齟齒圖片4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2" name="文字方塊 11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085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891468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http://img.taopic.com/uploads/allimg/130307/235085-13030GI152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541"/>
          <a:stretch/>
        </p:blipFill>
        <p:spPr bwMode="auto">
          <a:xfrm>
            <a:off x="0" y="-1"/>
            <a:ext cx="9144000" cy="5711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1089991" y="284175"/>
            <a:ext cx="7802489" cy="918728"/>
            <a:chOff x="1089991" y="284175"/>
            <a:chExt cx="7802489" cy="918728"/>
          </a:xfrm>
        </p:grpSpPr>
        <p:sp>
          <p:nvSpPr>
            <p:cNvPr id="14" name="圓角矩形 13"/>
            <p:cNvSpPr/>
            <p:nvPr/>
          </p:nvSpPr>
          <p:spPr>
            <a:xfrm>
              <a:off x="1089991" y="284175"/>
              <a:ext cx="7802489" cy="91872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2051720" y="443557"/>
              <a:ext cx="32403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latin typeface="SimHei" pitchFamily="2" charset="-122"/>
                  <a:ea typeface="SimHei" pitchFamily="2" charset="-122"/>
                </a:rPr>
                <a:t>科系小叮嚀</a:t>
              </a:r>
              <a:endParaRPr lang="zh-TW" altLang="en-US" sz="36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12" name="Picture 2" descr="K:\10418學群簡報\圖\圖6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088" y="411442"/>
              <a:ext cx="816632" cy="66419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115616" y="1393855"/>
            <a:ext cx="7776864" cy="31264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zh-TW" sz="2800" b="1" dirty="0">
                <a:latin typeface="SimHei" pitchFamily="2" charset="-122"/>
                <a:ea typeface="SimHei" pitchFamily="2" charset="-122"/>
              </a:rPr>
              <a:t>1</a:t>
            </a:r>
            <a:r>
              <a:rPr lang="en-US" altLang="zh-TW" sz="2800" b="1" dirty="0" smtClean="0">
                <a:latin typeface="SimHei" pitchFamily="2" charset="-122"/>
                <a:ea typeface="SimHei" pitchFamily="2" charset="-122"/>
              </a:rPr>
              <a:t>.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特教系</a:t>
            </a:r>
            <a:r>
              <a:rPr lang="zh-TW" altLang="en-US" sz="2600" b="1" dirty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（精通十八般武藝</a:t>
            </a:r>
            <a:r>
              <a:rPr lang="zh-TW" altLang="en-US" sz="2600" b="1" dirty="0" smtClean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）</a:t>
            </a:r>
            <a:endParaRPr lang="en-US" altLang="zh-TW" sz="2600" b="1" dirty="0" smtClean="0">
              <a:solidFill>
                <a:srgbClr val="CC0066"/>
              </a:solidFill>
              <a:latin typeface="SimHei" pitchFamily="2" charset="-122"/>
              <a:ea typeface="SimHei" pitchFamily="2" charset="-122"/>
            </a:endParaRPr>
          </a:p>
          <a:p>
            <a:pPr marL="971550" lvl="1" indent="-514350">
              <a:lnSpc>
                <a:spcPts val="3700"/>
              </a:lnSpc>
              <a:spcBef>
                <a:spcPts val="600"/>
              </a:spcBef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特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教老師要喜歡學習，對問題保持高度彈性，但對個案要有原則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 smtClean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lnSpc>
                <a:spcPts val="3700"/>
              </a:lnSpc>
              <a:spcBef>
                <a:spcPts val="600"/>
              </a:spcBef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特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教老師要面臨教學、生活照顧雙重壓力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 smtClean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lnSpc>
                <a:spcPts val="3700"/>
              </a:lnSpc>
              <a:spcBef>
                <a:spcPts val="600"/>
              </a:spcBef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擔任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特教行政職需熟悉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行政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作業，具規劃協調溝通能力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zh-TW" altLang="en-US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6148" name="Picture 4" descr="http://www.heephong.org/webprod/cht/whatsnews/file/4517/1-12-2011-TPC01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274" y="4011215"/>
            <a:ext cx="2318533" cy="1546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spe-edu.net/uploads/allimg/110518/0TU52503-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536"/>
          <a:stretch/>
        </p:blipFill>
        <p:spPr bwMode="auto">
          <a:xfrm>
            <a:off x="4633170" y="4011216"/>
            <a:ext cx="2099070" cy="1546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群組 18"/>
          <p:cNvGrpSpPr/>
          <p:nvPr/>
        </p:nvGrpSpPr>
        <p:grpSpPr>
          <a:xfrm>
            <a:off x="-28410" y="4"/>
            <a:ext cx="885181" cy="5718171"/>
            <a:chOff x="-28410" y="4"/>
            <a:chExt cx="885181" cy="5718171"/>
          </a:xfrm>
        </p:grpSpPr>
        <p:grpSp>
          <p:nvGrpSpPr>
            <p:cNvPr id="22" name="群組 21"/>
            <p:cNvGrpSpPr/>
            <p:nvPr/>
          </p:nvGrpSpPr>
          <p:grpSpPr>
            <a:xfrm>
              <a:off x="-28410" y="4"/>
              <a:ext cx="885181" cy="5718171"/>
              <a:chOff x="-7144" y="4"/>
              <a:chExt cx="885181" cy="5718171"/>
            </a:xfrm>
          </p:grpSpPr>
          <p:grpSp>
            <p:nvGrpSpPr>
              <p:cNvPr id="24" name="群組 23"/>
              <p:cNvGrpSpPr/>
              <p:nvPr/>
            </p:nvGrpSpPr>
            <p:grpSpPr>
              <a:xfrm>
                <a:off x="-7144" y="4"/>
                <a:ext cx="885181" cy="5718171"/>
                <a:chOff x="-91676" y="3291135"/>
                <a:chExt cx="11359398" cy="1944214"/>
              </a:xfrm>
              <a:solidFill>
                <a:srgbClr val="800000"/>
              </a:solidFill>
            </p:grpSpPr>
            <p:sp>
              <p:nvSpPr>
                <p:cNvPr id="26" name="矩形 25"/>
                <p:cNvSpPr/>
                <p:nvPr/>
              </p:nvSpPr>
              <p:spPr>
                <a:xfrm>
                  <a:off x="-91676" y="3291135"/>
                  <a:ext cx="9143998" cy="1314871"/>
                </a:xfrm>
                <a:prstGeom prst="rect">
                  <a:avLst/>
                </a:prstGeom>
                <a:solidFill>
                  <a:srgbClr val="66FF9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>
                  <a:off x="8981729" y="3291135"/>
                  <a:ext cx="2285993" cy="1944214"/>
                </a:xfrm>
                <a:prstGeom prst="rect">
                  <a:avLst/>
                </a:prstGeom>
                <a:solidFill>
                  <a:srgbClr val="00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25" name="Text Box 2"/>
              <p:cNvSpPr txBox="1">
                <a:spLocks noChangeArrowheads="1"/>
              </p:cNvSpPr>
              <p:nvPr/>
            </p:nvSpPr>
            <p:spPr bwMode="auto">
              <a:xfrm>
                <a:off x="78028" y="554831"/>
                <a:ext cx="524005" cy="18158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2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教育學</a:t>
                </a:r>
                <a:r>
                  <a:rPr lang="zh-TW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群</a:t>
                </a:r>
                <a:endPara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p:grpSp>
        <p:pic>
          <p:nvPicPr>
            <p:cNvPr id="23" name="圖片 2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3930" t="59611" r="30729" b="27127"/>
            <a:stretch/>
          </p:blipFill>
          <p:spPr>
            <a:xfrm>
              <a:off x="-24282" y="42595"/>
              <a:ext cx="707850" cy="520995"/>
            </a:xfrm>
            <a:prstGeom prst="rect">
              <a:avLst/>
            </a:prstGeom>
          </p:spPr>
        </p:pic>
      </p:grpSp>
      <p:grpSp>
        <p:nvGrpSpPr>
          <p:cNvPr id="17" name="群組 16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8" name="圖片 17" descr="齟齒圖片4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21" name="文字方塊 20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085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26740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" descr="http://img.taopic.com/uploads/allimg/130307/235085-13030GI152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541"/>
          <a:stretch/>
        </p:blipFill>
        <p:spPr bwMode="auto">
          <a:xfrm>
            <a:off x="0" y="-1"/>
            <a:ext cx="9144000" cy="5711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1089991" y="284175"/>
            <a:ext cx="7802489" cy="918728"/>
            <a:chOff x="1089991" y="284175"/>
            <a:chExt cx="7802489" cy="918728"/>
          </a:xfrm>
        </p:grpSpPr>
        <p:sp>
          <p:nvSpPr>
            <p:cNvPr id="14" name="圓角矩形 13"/>
            <p:cNvSpPr/>
            <p:nvPr/>
          </p:nvSpPr>
          <p:spPr>
            <a:xfrm>
              <a:off x="1089991" y="284175"/>
              <a:ext cx="7802489" cy="91872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2051720" y="443557"/>
              <a:ext cx="32403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latin typeface="SimHei" pitchFamily="2" charset="-122"/>
                  <a:ea typeface="SimHei" pitchFamily="2" charset="-122"/>
                </a:rPr>
                <a:t>科系小叮嚀</a:t>
              </a:r>
              <a:endParaRPr lang="zh-TW" altLang="en-US" sz="36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12" name="Picture 2" descr="K:\10418學群簡報\圖\圖6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088" y="411442"/>
              <a:ext cx="816632" cy="66419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115616" y="1393855"/>
            <a:ext cx="7848872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zh-TW" sz="2800" b="1" dirty="0">
                <a:latin typeface="SimHei" pitchFamily="2" charset="-122"/>
                <a:ea typeface="SimHei" pitchFamily="2" charset="-122"/>
              </a:rPr>
              <a:t>2</a:t>
            </a:r>
            <a:r>
              <a:rPr lang="en-US" altLang="zh-TW" sz="2800" b="1" dirty="0" smtClean="0">
                <a:latin typeface="SimHei" pitchFamily="2" charset="-122"/>
                <a:ea typeface="SimHei" pitchFamily="2" charset="-122"/>
              </a:rPr>
              <a:t>.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幼兒教育系</a:t>
            </a:r>
            <a:r>
              <a:rPr lang="zh-TW" altLang="en-US" sz="2400" b="1" dirty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（孩子的啟蒙老師，要有專業知能與愛心</a:t>
            </a:r>
            <a:r>
              <a:rPr lang="zh-TW" altLang="en-US" sz="2400" b="1" dirty="0" smtClean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）</a:t>
            </a:r>
            <a:endParaRPr lang="zh-TW" altLang="en-US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115616" y="1994991"/>
            <a:ext cx="7776864" cy="24776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971550" lvl="1" indent="-514350">
              <a:lnSpc>
                <a:spcPts val="3600"/>
              </a:lnSpc>
              <a:spcBef>
                <a:spcPts val="600"/>
              </a:spcBef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孩童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意外難防，觀察力與應變能力不可少。夌不只是孩子的教學者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，也是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照顧者，教育與保育知識都要懂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 smtClean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lnSpc>
                <a:spcPts val="3600"/>
              </a:lnSpc>
              <a:spcBef>
                <a:spcPts val="600"/>
              </a:spcBef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與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家長互動也是工作項目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之一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，要懂得溝通技巧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zh-TW" altLang="en-US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7170" name="Picture 2" descr="http://i3.qhimg.com/t011d64e2c735d7fbe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86811"/>
            <a:ext cx="2376264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cw1.tw/CP/images/article/P142925408286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3997923"/>
            <a:ext cx="2075400" cy="1573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群組 16"/>
          <p:cNvGrpSpPr/>
          <p:nvPr/>
        </p:nvGrpSpPr>
        <p:grpSpPr>
          <a:xfrm>
            <a:off x="-28410" y="4"/>
            <a:ext cx="885181" cy="5718171"/>
            <a:chOff x="-28410" y="4"/>
            <a:chExt cx="885181" cy="5718171"/>
          </a:xfrm>
        </p:grpSpPr>
        <p:grpSp>
          <p:nvGrpSpPr>
            <p:cNvPr id="22" name="群組 21"/>
            <p:cNvGrpSpPr/>
            <p:nvPr/>
          </p:nvGrpSpPr>
          <p:grpSpPr>
            <a:xfrm>
              <a:off x="-28410" y="4"/>
              <a:ext cx="885181" cy="5718171"/>
              <a:chOff x="-7144" y="4"/>
              <a:chExt cx="885181" cy="5718171"/>
            </a:xfrm>
          </p:grpSpPr>
          <p:grpSp>
            <p:nvGrpSpPr>
              <p:cNvPr id="24" name="群組 23"/>
              <p:cNvGrpSpPr/>
              <p:nvPr/>
            </p:nvGrpSpPr>
            <p:grpSpPr>
              <a:xfrm>
                <a:off x="-7144" y="4"/>
                <a:ext cx="885181" cy="5718171"/>
                <a:chOff x="-91676" y="3291135"/>
                <a:chExt cx="11359398" cy="1944214"/>
              </a:xfrm>
              <a:solidFill>
                <a:srgbClr val="800000"/>
              </a:solidFill>
            </p:grpSpPr>
            <p:sp>
              <p:nvSpPr>
                <p:cNvPr id="26" name="矩形 25"/>
                <p:cNvSpPr/>
                <p:nvPr/>
              </p:nvSpPr>
              <p:spPr>
                <a:xfrm>
                  <a:off x="-91676" y="3291135"/>
                  <a:ext cx="9143998" cy="1314871"/>
                </a:xfrm>
                <a:prstGeom prst="rect">
                  <a:avLst/>
                </a:prstGeom>
                <a:solidFill>
                  <a:srgbClr val="66FF9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2" name="矩形 31"/>
                <p:cNvSpPr/>
                <p:nvPr/>
              </p:nvSpPr>
              <p:spPr>
                <a:xfrm>
                  <a:off x="8981729" y="3291135"/>
                  <a:ext cx="2285993" cy="1944214"/>
                </a:xfrm>
                <a:prstGeom prst="rect">
                  <a:avLst/>
                </a:prstGeom>
                <a:solidFill>
                  <a:srgbClr val="00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25" name="Text Box 2"/>
              <p:cNvSpPr txBox="1">
                <a:spLocks noChangeArrowheads="1"/>
              </p:cNvSpPr>
              <p:nvPr/>
            </p:nvSpPr>
            <p:spPr bwMode="auto">
              <a:xfrm>
                <a:off x="78028" y="554831"/>
                <a:ext cx="524005" cy="18158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2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教育學</a:t>
                </a:r>
                <a:r>
                  <a:rPr lang="zh-TW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群</a:t>
                </a:r>
                <a:endPara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p:grpSp>
        <p:pic>
          <p:nvPicPr>
            <p:cNvPr id="23" name="圖片 2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3930" t="59611" r="30729" b="27127"/>
            <a:stretch/>
          </p:blipFill>
          <p:spPr>
            <a:xfrm>
              <a:off x="-24282" y="42595"/>
              <a:ext cx="707850" cy="520995"/>
            </a:xfrm>
            <a:prstGeom prst="rect">
              <a:avLst/>
            </a:prstGeom>
          </p:spPr>
        </p:pic>
      </p:grpSp>
      <p:grpSp>
        <p:nvGrpSpPr>
          <p:cNvPr id="21" name="群組 20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27" name="圖片 26" descr="齟齒圖片4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28" name="文字方塊 27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085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26132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圓角矩形 5"/>
          <p:cNvSpPr/>
          <p:nvPr/>
        </p:nvSpPr>
        <p:spPr>
          <a:xfrm>
            <a:off x="466787" y="2067000"/>
            <a:ext cx="8353685" cy="3312368"/>
          </a:xfrm>
          <a:prstGeom prst="roundRect">
            <a:avLst>
              <a:gd name="adj" fmla="val 431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395537" y="385713"/>
            <a:ext cx="3420136" cy="646331"/>
            <a:chOff x="395780" y="1565827"/>
            <a:chExt cx="3420136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3420136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3" action="ppaction://hlinksldjump"/>
            </p:cNvPr>
            <p:cNvSpPr/>
            <p:nvPr/>
          </p:nvSpPr>
          <p:spPr>
            <a:xfrm>
              <a:off x="467030" y="1565827"/>
              <a:ext cx="33488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五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學長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姐來帶路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3923929" y="338807"/>
            <a:ext cx="4896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rgbClr val="92D050"/>
                </a:solidFill>
                <a:latin typeface="SimHei" pitchFamily="2" charset="-122"/>
                <a:ea typeface="SimHei" pitchFamily="2" charset="-122"/>
              </a:rPr>
              <a:t>唐圓媛</a:t>
            </a:r>
            <a:r>
              <a:rPr lang="en-US" altLang="zh-TW" sz="3600" b="1" dirty="0" smtClean="0">
                <a:solidFill>
                  <a:srgbClr val="92D050"/>
                </a:solidFill>
                <a:latin typeface="SimHei" pitchFamily="2" charset="-122"/>
                <a:ea typeface="SimHei" pitchFamily="2" charset="-122"/>
              </a:rPr>
              <a:t/>
            </a:r>
            <a:br>
              <a:rPr lang="en-US" altLang="zh-TW" sz="3600" b="1" dirty="0" smtClean="0">
                <a:solidFill>
                  <a:srgbClr val="92D050"/>
                </a:solidFill>
                <a:latin typeface="SimHei" pitchFamily="2" charset="-122"/>
                <a:ea typeface="SimHei" pitchFamily="2" charset="-122"/>
              </a:rPr>
            </a:br>
            <a:r>
              <a:rPr lang="zh-TW" altLang="en-US" sz="2400" b="1" dirty="0">
                <a:solidFill>
                  <a:srgbClr val="92D050"/>
                </a:solidFill>
                <a:latin typeface="SimHei" pitchFamily="2" charset="-122"/>
                <a:ea typeface="SimHei" pitchFamily="2" charset="-122"/>
              </a:rPr>
              <a:t>豐原高中</a:t>
            </a:r>
          </a:p>
          <a:p>
            <a:r>
              <a:rPr lang="zh-TW" altLang="en-US" sz="2400" b="1" dirty="0">
                <a:solidFill>
                  <a:srgbClr val="92D050"/>
                </a:solidFill>
                <a:latin typeface="SimHei" pitchFamily="2" charset="-122"/>
                <a:ea typeface="SimHei" pitchFamily="2" charset="-122"/>
              </a:rPr>
              <a:t>暨南國際大學國際文教</a:t>
            </a:r>
            <a:r>
              <a:rPr lang="zh-TW" altLang="en-US" sz="2400" b="1" dirty="0" smtClean="0">
                <a:solidFill>
                  <a:srgbClr val="92D050"/>
                </a:solidFill>
                <a:latin typeface="SimHei" pitchFamily="2" charset="-122"/>
                <a:ea typeface="SimHei" pitchFamily="2" charset="-122"/>
              </a:rPr>
              <a:t>與</a:t>
            </a:r>
          </a:p>
          <a:p>
            <a:r>
              <a:rPr lang="zh-TW" altLang="en-US" sz="2400" b="1" dirty="0" smtClean="0">
                <a:solidFill>
                  <a:srgbClr val="92D050"/>
                </a:solidFill>
                <a:latin typeface="SimHei" pitchFamily="2" charset="-122"/>
                <a:ea typeface="SimHei" pitchFamily="2" charset="-122"/>
              </a:rPr>
              <a:t>比較教育學系</a:t>
            </a:r>
          </a:p>
        </p:txBody>
      </p:sp>
      <p:sp>
        <p:nvSpPr>
          <p:cNvPr id="12" name="矩形 11"/>
          <p:cNvSpPr/>
          <p:nvPr/>
        </p:nvSpPr>
        <p:spPr>
          <a:xfrm>
            <a:off x="2001144" y="1543780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經驗分享</a:t>
            </a:r>
          </a:p>
        </p:txBody>
      </p:sp>
      <p:sp>
        <p:nvSpPr>
          <p:cNvPr id="3" name="橢圓 2"/>
          <p:cNvSpPr/>
          <p:nvPr/>
        </p:nvSpPr>
        <p:spPr>
          <a:xfrm>
            <a:off x="395537" y="1105314"/>
            <a:ext cx="1577007" cy="157700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9552" y="2211015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        國際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文教與比較教育學系，簡稱國比系，是全臺唯一的科系。學生們同時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具備教育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以及專業外語能力，在外語教學上，更聘有專業外師，特別是系上開設的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法語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課不僅限定本系學生修習，更堅持小班教學，除了教法文，還會教品酒等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法國文化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，目的是要讓學生能更深入了解法國文化。此外，學生們也必須在畢業前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通過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和外國語言學系相同的畢業門檻。</a:t>
            </a:r>
            <a:endParaRPr lang="zh-TW" altLang="en-US" sz="2400" b="1" dirty="0" smtClean="0">
              <a:solidFill>
                <a:schemeClr val="bg1"/>
              </a:solidFill>
              <a:latin typeface="SimHei" pitchFamily="2" charset="-122"/>
              <a:ea typeface="SimHei" pitchFamily="2" charset="-122"/>
            </a:endParaRPr>
          </a:p>
        </p:txBody>
      </p:sp>
      <p:pic>
        <p:nvPicPr>
          <p:cNvPr id="4098" name="Picture 2" descr="H:\105高中生涯規劃\圖8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60" y="1208017"/>
            <a:ext cx="1566863" cy="1371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群組 13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5" name="圖片 14" descr="齟齒圖片4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6" name="文字方塊 15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085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7236296" y="4832270"/>
            <a:ext cx="1091909" cy="619105"/>
            <a:chOff x="5364088" y="399325"/>
            <a:chExt cx="1091909" cy="619105"/>
          </a:xfrm>
        </p:grpSpPr>
        <p:pic>
          <p:nvPicPr>
            <p:cNvPr id="19" name="Picture 4" descr="http://ioh.tw/assets/ioh_logo.pn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99325"/>
              <a:ext cx="825473" cy="619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6" descr="H:\105高中生涯規劃\圖14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3095" y="547671"/>
              <a:ext cx="422902" cy="464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1376751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24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圓角矩形 5"/>
          <p:cNvSpPr/>
          <p:nvPr/>
        </p:nvSpPr>
        <p:spPr>
          <a:xfrm>
            <a:off x="466787" y="2067000"/>
            <a:ext cx="8353685" cy="3312368"/>
          </a:xfrm>
          <a:prstGeom prst="roundRect">
            <a:avLst>
              <a:gd name="adj" fmla="val 431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395537" y="385713"/>
            <a:ext cx="3420136" cy="646331"/>
            <a:chOff x="395780" y="1565827"/>
            <a:chExt cx="3420136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3420136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3" action="ppaction://hlinksldjump"/>
            </p:cNvPr>
            <p:cNvSpPr/>
            <p:nvPr/>
          </p:nvSpPr>
          <p:spPr>
            <a:xfrm>
              <a:off x="467030" y="1565827"/>
              <a:ext cx="33488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五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學長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姐來帶路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3923929" y="338807"/>
            <a:ext cx="48965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rgbClr val="92D050"/>
                </a:solidFill>
                <a:latin typeface="SimHei" pitchFamily="2" charset="-122"/>
                <a:ea typeface="SimHei" pitchFamily="2" charset="-122"/>
              </a:rPr>
              <a:t>朱美珍</a:t>
            </a:r>
            <a:r>
              <a:rPr lang="en-US" altLang="zh-TW" sz="3600" b="1" dirty="0" smtClean="0">
                <a:solidFill>
                  <a:srgbClr val="92D050"/>
                </a:solidFill>
                <a:latin typeface="SimHei" pitchFamily="2" charset="-122"/>
                <a:ea typeface="SimHei" pitchFamily="2" charset="-122"/>
              </a:rPr>
              <a:t/>
            </a:r>
            <a:br>
              <a:rPr lang="en-US" altLang="zh-TW" sz="3600" b="1" dirty="0" smtClean="0">
                <a:solidFill>
                  <a:srgbClr val="92D050"/>
                </a:solidFill>
                <a:latin typeface="SimHei" pitchFamily="2" charset="-122"/>
                <a:ea typeface="SimHei" pitchFamily="2" charset="-122"/>
              </a:rPr>
            </a:br>
            <a:r>
              <a:rPr lang="zh-TW" altLang="en-US" sz="2400" b="1" dirty="0">
                <a:solidFill>
                  <a:srgbClr val="92D050"/>
                </a:solidFill>
                <a:latin typeface="SimHei" pitchFamily="2" charset="-122"/>
                <a:ea typeface="SimHei" pitchFamily="2" charset="-122"/>
              </a:rPr>
              <a:t>香港崇真書院</a:t>
            </a:r>
          </a:p>
          <a:p>
            <a:r>
              <a:rPr lang="zh-TW" altLang="en-US" sz="2400" b="1" dirty="0">
                <a:solidFill>
                  <a:srgbClr val="92D050"/>
                </a:solidFill>
                <a:latin typeface="SimHei" pitchFamily="2" charset="-122"/>
                <a:ea typeface="SimHei" pitchFamily="2" charset="-122"/>
              </a:rPr>
              <a:t>暨南國際大學教育政策與行政學系</a:t>
            </a:r>
            <a:endParaRPr lang="zh-TW" altLang="en-US" sz="2400" b="1" dirty="0" smtClean="0">
              <a:solidFill>
                <a:srgbClr val="92D050"/>
              </a:solidFill>
              <a:latin typeface="SimHei" pitchFamily="2" charset="-122"/>
              <a:ea typeface="SimHei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01144" y="1543780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經驗分享</a:t>
            </a:r>
          </a:p>
        </p:txBody>
      </p:sp>
      <p:sp>
        <p:nvSpPr>
          <p:cNvPr id="3" name="橢圓 2"/>
          <p:cNvSpPr/>
          <p:nvPr/>
        </p:nvSpPr>
        <p:spPr>
          <a:xfrm>
            <a:off x="395537" y="1105314"/>
            <a:ext cx="1577007" cy="157700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  <p:pic>
        <p:nvPicPr>
          <p:cNvPr id="5122" name="Picture 2" descr="H:\105高中生涯規劃\圖9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6" y="1202903"/>
            <a:ext cx="2139950" cy="1773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539552" y="2211015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        美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珍表示有些暨大學生認為教政系是校內最輕鬆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的系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，但其實教政系需要背的科目非常的多。系上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課程的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特色就是「什麼都要學」，課程內容涵蓋法律、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統計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、教育心理學等各種領域的課程，所以教政系很輕鬆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這件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事其實是見仁見智。另一個特色則是「營隊非常多、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凝聚力非常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高」，而透過參與營隊，美珍也有了機會將課堂上所學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的知識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運用在生活上。</a:t>
            </a:r>
            <a:endParaRPr lang="zh-TW" altLang="en-US" sz="2400" b="1" dirty="0" smtClean="0">
              <a:solidFill>
                <a:schemeClr val="bg1"/>
              </a:solidFill>
              <a:latin typeface="SimHei" pitchFamily="2" charset="-122"/>
              <a:ea typeface="SimHei" pitchFamily="2" charset="-122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5" name="圖片 14" descr="齟齒圖片4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6" name="文字方塊 15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085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7236296" y="4832270"/>
            <a:ext cx="1091909" cy="619105"/>
            <a:chOff x="5364088" y="399325"/>
            <a:chExt cx="1091909" cy="619105"/>
          </a:xfrm>
        </p:grpSpPr>
        <p:pic>
          <p:nvPicPr>
            <p:cNvPr id="19" name="Picture 4" descr="http://ioh.tw/assets/ioh_logo.pn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99325"/>
              <a:ext cx="825473" cy="619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6" descr="H:\105高中生涯規劃\圖14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3095" y="547671"/>
              <a:ext cx="422902" cy="464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008075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28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>
            <a:off x="61375" y="1393790"/>
            <a:ext cx="9165266" cy="1944216"/>
            <a:chOff x="0" y="3291135"/>
            <a:chExt cx="9144000" cy="1944216"/>
          </a:xfrm>
        </p:grpSpPr>
        <p:sp>
          <p:nvSpPr>
            <p:cNvPr id="14" name="矩形 13"/>
            <p:cNvSpPr/>
            <p:nvPr/>
          </p:nvSpPr>
          <p:spPr>
            <a:xfrm>
              <a:off x="0" y="3291135"/>
              <a:ext cx="9144000" cy="1944216"/>
            </a:xfrm>
            <a:prstGeom prst="rect">
              <a:avLst/>
            </a:prstGeom>
            <a:solidFill>
              <a:srgbClr val="66FF66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4464276"/>
              <a:ext cx="9144000" cy="771075"/>
            </a:xfrm>
            <a:prstGeom prst="rect">
              <a:avLst/>
            </a:prstGeom>
            <a:solidFill>
              <a:srgbClr val="00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95536" y="1465798"/>
            <a:ext cx="770485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2" charset="-122"/>
                <a:ea typeface="SimHei" pitchFamily="2" charset="-122"/>
              </a:rPr>
              <a:t>教育</a:t>
            </a:r>
            <a:r>
              <a:rPr lang="zh-TW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2" charset="-122"/>
                <a:ea typeface="SimHei" pitchFamily="2" charset="-122"/>
              </a:rPr>
              <a:t>學</a:t>
            </a:r>
            <a:r>
              <a:rPr lang="zh-TW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2" charset="-122"/>
                <a:ea typeface="SimHei" pitchFamily="2" charset="-122"/>
              </a:rPr>
              <a:t>群</a:t>
            </a:r>
            <a:endParaRPr lang="zh-TW" alt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" name="AutoShape 8" descr="http://img05.tooopen.com/images/20140925/sy_718007152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AutoShape 10" descr="http://img05.tooopen.com/images/20140925/sy_7180071526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2" descr="http://img05.tooopen.com/images/20140925/sy_7180071526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12" t="60365" r="31699" b="27039"/>
          <a:stretch/>
        </p:blipFill>
        <p:spPr>
          <a:xfrm>
            <a:off x="60656" y="241662"/>
            <a:ext cx="2028824" cy="1438274"/>
          </a:xfrm>
          <a:prstGeom prst="rect">
            <a:avLst/>
          </a:prstGeom>
        </p:spPr>
      </p:pic>
      <p:grpSp>
        <p:nvGrpSpPr>
          <p:cNvPr id="16" name="群組 15"/>
          <p:cNvGrpSpPr/>
          <p:nvPr/>
        </p:nvGrpSpPr>
        <p:grpSpPr>
          <a:xfrm>
            <a:off x="2843808" y="3579167"/>
            <a:ext cx="3145181" cy="761058"/>
            <a:chOff x="493511" y="4803303"/>
            <a:chExt cx="3145181" cy="761058"/>
          </a:xfrm>
        </p:grpSpPr>
        <p:sp>
          <p:nvSpPr>
            <p:cNvPr id="17" name="矩形 16"/>
            <p:cNvSpPr/>
            <p:nvPr/>
          </p:nvSpPr>
          <p:spPr>
            <a:xfrm>
              <a:off x="1137757" y="4859796"/>
              <a:ext cx="2500935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>
                  <a:latin typeface="SimHei" pitchFamily="49" charset="-122"/>
                  <a:ea typeface="SimHei" pitchFamily="49" charset="-122"/>
                </a:rPr>
                <a:t> 14.</a:t>
              </a:r>
              <a:r>
                <a:rPr lang="zh-TW" altLang="en-US" dirty="0">
                  <a:latin typeface="SimHei" pitchFamily="49" charset="-122"/>
                  <a:ea typeface="SimHei" pitchFamily="49" charset="-122"/>
                </a:rPr>
                <a:t>教育學群</a:t>
              </a:r>
              <a:r>
                <a:rPr lang="en-US" altLang="zh-TW" dirty="0">
                  <a:latin typeface="SimHei" pitchFamily="49" charset="-122"/>
                  <a:ea typeface="SimHei" pitchFamily="49" charset="-122"/>
                </a:rPr>
                <a:t>-</a:t>
              </a:r>
              <a:r>
                <a:rPr lang="zh-TW" altLang="en-US" dirty="0" smtClean="0">
                  <a:latin typeface="SimHei" pitchFamily="49" charset="-122"/>
                  <a:ea typeface="SimHei" pitchFamily="49" charset="-122"/>
                </a:rPr>
                <a:t>教育系</a:t>
              </a:r>
              <a:endParaRPr kumimoji="0" lang="en-US" altLang="zh-TW" dirty="0">
                <a:latin typeface="SimHei" pitchFamily="49" charset="-122"/>
                <a:ea typeface="SimHei" pitchFamily="49" charset="-122"/>
              </a:endParaRPr>
            </a:p>
          </p:txBody>
        </p:sp>
        <p:pic>
          <p:nvPicPr>
            <p:cNvPr id="18" name="Picture 2" descr="http://img.app-island.com/article/63/65/icon.pn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511" y="4803303"/>
              <a:ext cx="728810" cy="76105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3659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 descr="圖片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587"/>
            <a:ext cx="9144000" cy="5715000"/>
          </a:xfrm>
          <a:prstGeom prst="rect">
            <a:avLst/>
          </a:prstGeom>
        </p:spPr>
      </p:pic>
      <p:sp>
        <p:nvSpPr>
          <p:cNvPr id="17" name="文字方塊 6"/>
          <p:cNvSpPr txBox="1">
            <a:spLocks noChangeArrowheads="1"/>
          </p:cNvSpPr>
          <p:nvPr/>
        </p:nvSpPr>
        <p:spPr bwMode="auto">
          <a:xfrm>
            <a:off x="1857356" y="4859351"/>
            <a:ext cx="55356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zh-TW" altLang="en-US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教育學群</a:t>
            </a:r>
            <a:r>
              <a:rPr kumimoji="0" lang="en-US" altLang="zh-TW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kumimoji="0" lang="zh-TW" altLang="en-US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教育系</a:t>
            </a:r>
            <a:endParaRPr kumimoji="0" lang="en-US" altLang="zh-TW" sz="32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文字方塊 9"/>
          <p:cNvSpPr txBox="1">
            <a:spLocks noChangeArrowheads="1"/>
          </p:cNvSpPr>
          <p:nvPr/>
        </p:nvSpPr>
        <p:spPr bwMode="auto">
          <a:xfrm>
            <a:off x="71406" y="4897752"/>
            <a:ext cx="1106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  <a:t>影片來源：</a:t>
            </a:r>
            <a:r>
              <a:rPr kumimoji="0" lang="en-US" altLang="zh-TW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  <a:t/>
            </a:r>
            <a:br>
              <a:rPr kumimoji="0" lang="en-US" altLang="zh-TW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</a:br>
            <a:r>
              <a:rPr kumimoji="0" lang="en-US" altLang="zh-TW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  <a:t>YOUTUBE</a:t>
            </a:r>
            <a:endParaRPr kumimoji="0" lang="en-US" altLang="zh-TW" sz="1200" b="1" dirty="0">
              <a:solidFill>
                <a:schemeClr val="tx1">
                  <a:lumMod val="85000"/>
                  <a:lumOff val="15000"/>
                </a:schemeClr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9" name="文字方塊 9"/>
          <p:cNvSpPr txBox="1">
            <a:spLocks noChangeArrowheads="1"/>
          </p:cNvSpPr>
          <p:nvPr/>
        </p:nvSpPr>
        <p:spPr bwMode="auto">
          <a:xfrm>
            <a:off x="7966106" y="4897752"/>
            <a:ext cx="1106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SimHei" pitchFamily="49" charset="-122"/>
                <a:cs typeface="Arial" pitchFamily="34" charset="0"/>
              </a:rPr>
              <a:t>02’41</a:t>
            </a:r>
            <a:endParaRPr kumimoji="0" lang="en-US" altLang="zh-TW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pic>
        <p:nvPicPr>
          <p:cNvPr id="20" name="圖片 12" descr="圖片6-4.png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15338" y="3930657"/>
            <a:ext cx="708025" cy="79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圖片 20" descr="090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81718" y="3282095"/>
            <a:ext cx="648000" cy="648000"/>
          </a:xfrm>
          <a:prstGeom prst="rect">
            <a:avLst/>
          </a:prstGeom>
        </p:spPr>
      </p:pic>
    </p:spTree>
    <p:controls>
      <p:control spid="1027" name="WindowsMediaPlayer1" r:id="rId2" imgW="7201905" imgH="4172532"/>
    </p:controls>
    <p:extLst>
      <p:ext uri="{BB962C8B-B14F-4D97-AF65-F5344CB8AC3E}">
        <p14:creationId xmlns="" xmlns:p14="http://schemas.microsoft.com/office/powerpoint/2010/main" val="2722245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img.taopic.com/uploads/allimg/130307/235085-13030GI1526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541"/>
          <a:stretch/>
        </p:blipFill>
        <p:spPr bwMode="auto">
          <a:xfrm>
            <a:off x="0" y="-1"/>
            <a:ext cx="9144000" cy="5711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4273" b="59829"/>
          <a:stretch/>
        </p:blipFill>
        <p:spPr>
          <a:xfrm>
            <a:off x="107504" y="122783"/>
            <a:ext cx="1588864" cy="154711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86879"/>
            <a:ext cx="7234755" cy="426700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22783"/>
            <a:ext cx="3758562" cy="21011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2783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225671" y="132904"/>
            <a:ext cx="8738817" cy="1214015"/>
            <a:chOff x="225671" y="132904"/>
            <a:chExt cx="8738817" cy="1214015"/>
          </a:xfrm>
        </p:grpSpPr>
        <p:sp>
          <p:nvSpPr>
            <p:cNvPr id="6" name="圓角矩形 5"/>
            <p:cNvSpPr/>
            <p:nvPr/>
          </p:nvSpPr>
          <p:spPr>
            <a:xfrm>
              <a:off x="971599" y="319817"/>
              <a:ext cx="7992889" cy="1027102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3555" name="Picture 3" descr="H:\105高中生涯規劃\字34.png"/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138" y="460280"/>
              <a:ext cx="7720350" cy="773255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54" name="Picture 2" descr="H:\105高中生涯規劃\圖9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71" y="132904"/>
              <a:ext cx="818416" cy="8315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矩形 32"/>
          <p:cNvSpPr/>
          <p:nvPr/>
        </p:nvSpPr>
        <p:spPr>
          <a:xfrm>
            <a:off x="509357" y="2155408"/>
            <a:ext cx="37746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目的在培養中小學及學前教育師資，除各學科領域專業知識之外，</a:t>
            </a:r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也教導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未來的教育工作者所應具備的專業素養。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575800" y="1490935"/>
            <a:ext cx="2592044" cy="646331"/>
            <a:chOff x="395780" y="1565827"/>
            <a:chExt cx="2592044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2592044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5" action="ppaction://hlinksldjump"/>
            </p:cNvPr>
            <p:cNvSpPr/>
            <p:nvPr/>
          </p:nvSpPr>
          <p:spPr>
            <a:xfrm>
              <a:off x="467030" y="1565827"/>
              <a:ext cx="252079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一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學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群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簡介</a:t>
              </a:r>
              <a:endParaRPr lang="zh-TW" altLang="en-US" sz="28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endParaRPr>
            </a:p>
          </p:txBody>
        </p:sp>
      </p:grpSp>
      <p:pic>
        <p:nvPicPr>
          <p:cNvPr id="1026" name="Picture 2" descr="http://pic.pedaily.cn/201501/201517131858422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90"/>
          <a:stretch/>
        </p:blipFill>
        <p:spPr bwMode="auto">
          <a:xfrm>
            <a:off x="4427984" y="2218645"/>
            <a:ext cx="4176464" cy="2516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14" name="群組 13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5" name="圖片 14" descr="齟齒圖片4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6" name="文字方塊 15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084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20146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" descr="http://img.taopic.com/uploads/allimg/130307/235085-13030GI152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541"/>
          <a:stretch/>
        </p:blipFill>
        <p:spPr bwMode="auto">
          <a:xfrm>
            <a:off x="0" y="-1"/>
            <a:ext cx="9144000" cy="5711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1089991" y="338807"/>
            <a:ext cx="7802489" cy="86409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Picture 2" descr="K:\10418學群簡報\圖\圖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60437"/>
            <a:ext cx="792088" cy="6565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123728" y="468871"/>
            <a:ext cx="48245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b="1" dirty="0">
                <a:latin typeface="SimHei" pitchFamily="2" charset="-122"/>
                <a:ea typeface="SimHei" pitchFamily="2" charset="-122"/>
              </a:rPr>
              <a:t>近年</a:t>
            </a:r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趨勢</a:t>
            </a:r>
            <a:endParaRPr lang="zh-TW" altLang="en-US" sz="36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187624" y="1374209"/>
            <a:ext cx="7704856" cy="33239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隨著</a:t>
            </a:r>
            <a:r>
              <a:rPr lang="zh-TW" altLang="en-US" sz="2600" b="1" dirty="0">
                <a:solidFill>
                  <a:srgbClr val="FF0000"/>
                </a:solidFill>
                <a:latin typeface="SimHei" pitchFamily="2" charset="-122"/>
                <a:ea typeface="SimHei" pitchFamily="2" charset="-122"/>
              </a:rPr>
              <a:t>少子化的趨勢</a:t>
            </a:r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，從</a:t>
            </a:r>
            <a:r>
              <a:rPr lang="zh-TW" altLang="en-US" sz="2600" b="1" dirty="0" smtClean="0">
                <a:latin typeface="SimHei" pitchFamily="2" charset="-122"/>
                <a:ea typeface="SimHei" pitchFamily="2" charset="-122"/>
              </a:rPr>
              <a:t>幼兒園</a:t>
            </a:r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、國小、國中、高中職一直到大學，都面臨減班、減招的問題，因此教師職</a:t>
            </a:r>
            <a:r>
              <a:rPr lang="zh-TW" altLang="en-US" sz="2600" b="1" dirty="0" smtClean="0">
                <a:latin typeface="SimHei" pitchFamily="2" charset="-122"/>
                <a:ea typeface="SimHei" pitchFamily="2" charset="-122"/>
              </a:rPr>
              <a:t>缺也</a:t>
            </a:r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就持續縮減，呈現僧多粥少的狀況。</a:t>
            </a:r>
          </a:p>
          <a:p>
            <a:pPr>
              <a:lnSpc>
                <a:spcPts val="3600"/>
              </a:lnSpc>
            </a:pPr>
            <a:r>
              <a:rPr lang="zh-TW" altLang="en-US" sz="2600" b="1" dirty="0">
                <a:solidFill>
                  <a:srgbClr val="FF0000"/>
                </a:solidFill>
                <a:latin typeface="SimHei" pitchFamily="2" charset="-122"/>
                <a:ea typeface="SimHei" pitchFamily="2" charset="-122"/>
              </a:rPr>
              <a:t>跨領域課程</a:t>
            </a:r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將成為教育學群科系的第一步改變，例如</a:t>
            </a:r>
            <a:r>
              <a:rPr lang="zh-TW" altLang="en-US" sz="2600" b="1" dirty="0" smtClean="0">
                <a:latin typeface="SimHei" pitchFamily="2" charset="-122"/>
                <a:ea typeface="SimHei" pitchFamily="2" charset="-122"/>
              </a:rPr>
              <a:t>：開設</a:t>
            </a:r>
            <a:r>
              <a:rPr lang="zh-TW" altLang="en-US" sz="2600" b="1" dirty="0">
                <a:solidFill>
                  <a:srgbClr val="FF0000"/>
                </a:solidFill>
                <a:latin typeface="SimHei" pitchFamily="2" charset="-122"/>
                <a:ea typeface="SimHei" pitchFamily="2" charset="-122"/>
              </a:rPr>
              <a:t>多媒體</a:t>
            </a:r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、</a:t>
            </a:r>
            <a:r>
              <a:rPr lang="zh-TW" altLang="en-US" sz="2600" b="1" dirty="0">
                <a:solidFill>
                  <a:srgbClr val="FF0000"/>
                </a:solidFill>
                <a:latin typeface="SimHei" pitchFamily="2" charset="-122"/>
                <a:ea typeface="SimHei" pitchFamily="2" charset="-122"/>
              </a:rPr>
              <a:t>企劃</a:t>
            </a:r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、</a:t>
            </a:r>
            <a:r>
              <a:rPr lang="zh-TW" altLang="en-US" sz="2600" b="1" dirty="0">
                <a:solidFill>
                  <a:srgbClr val="FF0000"/>
                </a:solidFill>
                <a:latin typeface="SimHei" pitchFamily="2" charset="-122"/>
                <a:ea typeface="SimHei" pitchFamily="2" charset="-122"/>
              </a:rPr>
              <a:t>出版</a:t>
            </a:r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、</a:t>
            </a:r>
            <a:r>
              <a:rPr lang="zh-TW" altLang="en-US" sz="2600" b="1" dirty="0">
                <a:solidFill>
                  <a:srgbClr val="FF0000"/>
                </a:solidFill>
                <a:latin typeface="SimHei" pitchFamily="2" charset="-122"/>
                <a:ea typeface="SimHei" pitchFamily="2" charset="-122"/>
              </a:rPr>
              <a:t>傳播</a:t>
            </a:r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等相關課程，將未來道路擴展至更多產業，不再</a:t>
            </a:r>
            <a:r>
              <a:rPr lang="zh-TW" altLang="en-US" sz="2600" b="1" dirty="0" smtClean="0">
                <a:latin typeface="SimHei" pitchFamily="2" charset="-122"/>
                <a:ea typeface="SimHei" pitchFamily="2" charset="-122"/>
              </a:rPr>
              <a:t>局限</a:t>
            </a:r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於教師，未來也可走得更加寬廣</a:t>
            </a:r>
            <a:r>
              <a:rPr lang="zh-TW" altLang="en-US" sz="2600" b="1" dirty="0" smtClean="0">
                <a:latin typeface="SimHei" pitchFamily="2" charset="-122"/>
                <a:ea typeface="SimHei" pitchFamily="2" charset="-122"/>
              </a:rPr>
              <a:t>。</a:t>
            </a:r>
            <a:endParaRPr lang="en-US" altLang="zh-TW" sz="2600" b="1" dirty="0">
              <a:latin typeface="SimHei" pitchFamily="2" charset="-122"/>
              <a:ea typeface="SimHei" pitchFamily="2" charset="-122"/>
            </a:endParaRPr>
          </a:p>
        </p:txBody>
      </p:sp>
      <p:sp>
        <p:nvSpPr>
          <p:cNvPr id="8" name="AutoShape 2" descr="data:image/jpeg;base64,/9j/4AAQSkZJRgABAQAAAQABAAD/2wCEAAkGBxITEhUTEhIWFRUXFRUVFRUYFRgYFRgXFxUYFxgXFRUYHSggGB0lHRUVITEhJSkrLi4uFx8zODMtNygtLisBCgoKDg0OGxAQGi0lHyUtNS0tLS0tLS0tLS0tLS0tLS0tLS0tLS0tLS0tLS0tKy0rLS0tLS0tLS0tLS0tLS0tLf/AABEIAL0BCwMBIgACEQEDEQH/xAAcAAABBQEBAQAAAAAAAAAAAAAFAQIDBAYABwj/xABJEAACAQIDBAcEBwUECQUBAAABAgMAEQQSIQUxQVEGEyJhcYGRBzKhsRRCUnLB0fAjM2KCkjSisuEVQ1Nzg5OzwtIXJESj8Rb/xAAYAQADAQEAAAAAAAAAAAAAAAAAAQIDBP/EACIRAQEAAgICAgMBAQAAAAAAAAABAhEDIRIxQVETImEyBP/aAAwDAQACEQMRAD8A9WfAkGynhpcenGq2bebjcTbibZrcf4aTZvSjCz2DHq3+zJYa/wAL7j6g91GJ8OpB04d9LqgKZSFzEi3K2vH8qaQdd2l+fBgp4cz4VMIgP13U0x8xSNCQf8XPhfkO7hfhSFbjgPG/2b8u493Cpig5U1kFqmmGQYQs5GgLEnXgBuJPfZtO4HjVhcAea7r7/wBcqgVe03j+VSZaz6UdNhsttQfDwB4jvpoWnBaeBSBqrUqikAp4FMOAp4FIBTxQHAU4CuApwFMnAU4CuAp1MEAp1q4CloDrUtdS0ydXUtdQHV1dXUAtdSV1ALXVXnxkae/Ii/eZR8zQyfpZgE97Fw+AkVj6LegxulvWYj6dYJ2yRNJM9icsUErHTU27IrQ4eXMqtZlzAHKwswuL2YcCOIoCeupt669MmexmxYJN6ZD9pNV81Oo+NU0weMwykwS54x9X30H8p1T4UdRgdQb07Lx48xofUVBheG6RqFXr0KE5hcAlQRbeN4vfvrUwujorAqykCxBBG7gRQHEYBHHaUN8D5Hd8KHt0dKnNh5SrfZJynwHBqqZUtRpZ4FG5h4VWYUGTbM0N1xMJOmjqLHdxB0PiCPCiOGx8coBRt99Do2m/Q09yjSso7TeNPtSAdpvGpAKzUQCnAUoFOAoBAKcBSgU8CmRAKcBSgUooDgKcBSXoZt7a7YaMyCB5VVWZyrIuRVF7nMQT5A7qYFhS15biPau97R4VRyLykn+kKPnVf/8As9rzfuoLA7urw0jfFiRQHrV6UmvJPovSCbeZwD/FFDb0ymm/+nO05v30qnn1uIdz6WamHp2L25hYv3mIhT70iD4E0Kn6e7OX/wCSrfcV2+IFqyeG9kL/AFsTGvcsRb4llotB7J8OPfxEx+6EX5hqNUOx3tTwi/uo5pfBQg9WN/hVGb2sD6mEa/8AFIB8ga0MHs12eu9JH+9Kw/wZaJ4fobs9N2EiP3lz/wCMmjxo3Hm+J9qWMPuRQJ97O5/xLUA6Y7Xm/dk/8LDZvmGr2PD7Ohj/AHcMafdRV+QrPdM+nUGAtHbrZ2FxGDYKODSN9UchYk+GtPxG2BWLbsw34vXwh/8AGnL0G2tL+8Lf8XElvkzVBjfabjTqjqGNzlCLkUeYLE+JrN/6YxUzMxxMxYnW8jW/pvYDuG6pvRybbPDeyfEb3lgXwDMfioonh/ZQo9/FE9yxAfEuflWN2H0hxqdqLEyBh70bMXQ/yPcegvXrHRTpQMUoWRckttw91u9L/KlMsd6qrhlrbKbO2FHgdr4eKN2YPA7Xa17kSAjQDTsCvRg1YzpIbbZwB5xSr6LJ+da4NVITg0t6iBp16ZKkmEF9QVPPcf8AOkCuOIbx0PqK0BF6rTYRbEgWPdu9KPD6HkEiYfWBXx3eu6pbX76leBhyOl/0DUT4W3Ar4af5GlqnsrklSp1B4EXHlfd5UG2jsVHGgykXItuv3cRRbtDk3wP5UwyA6ag23EVNAXsuJ1UhzmIO+97+dXxUWGG/xqyqUobgKeFpQtPAqiNC04ClAp1qAbXGmYqdY0aRyFVVLMTuAAuTXnkvtbw3WZVw8rJe2e6gkcwhPzIoD0JmoV0ke+FxA5wy/wCA0mx9uQYtOsga4BswIsynkwNM24LwSjnE4/umkFnoTh0GBwrBFBMERJCgEnILkkDU1oaBdCv7Bhf9yg9BR0VrE0tq6upaZOpa6uoDq6lrqAGdJNrDC4WXEEA5FuoO4sSFQHxYqK8BwGxcRjpGncmzsWMjb2JOpA/Q5V7J7S8GZsNFFfKj4mMSnd+zVXdteF8gHjahiIiLcC6gdkLrfkBWHLlZ1G/FjL3WHxPQwot1a543rOKpgm1FtdQdxH60r1zAytISCEX+HNdvO2g+NBOl3RHrVzILONRyI5Vz48ll1k3uE9xltrYTIBPF7psWtvHH4H5GjfRTHrIbK1nGqndryI4b9fEGhfR7E6PhZxZrHKCL3525nu7qCYoSYWcFbgXuGFyO7Nbhr8b8xWvjtPlp6dt2Yvj9mSkEazRseT5Nx79T6GtkrVjejm048Yi6gSIySW0vddCRz00vyPjWtRq0xv2xzkl6WlNLeolNOvVMxu9NkOh8KSkkOhrVKGTj901ZvVWTj901ZvQFXFQra40Pd+VDXHaP3aLYndQt/eP3azzisUOEj3+NWglJghp5mrGWlJ0LUIFdapctJajQMApaW1dagMR7URI8UEKEhZJWMlja6xxM9j3aX8hQPZOwMIYkYw3BYJu3MbcgeHGvQNv4DrYxYXZGzL5qyN/ddqznRnEG7Q5Wyhr37Ft/jc1hy726eGTVBNk7LfBbTWNTeOVSRa9shBIvyIZQPPvrZ7UW8bj+BvkalknjM/V5T1nVB81hbIHsFPHeb+VJjh2W+6flV43cZZybWOho/wDY4f8A3YHxNHKCdEP7HB90/wCNqNLW89MqWlFdS0yLXV1dQC11dXUBn+nKynCnqljZs6XEmqZb6mwIJ31n9mwuYBnVUbkt8o8L62/OtV0le0P8w+AJrNpimIChBa195HxH5Vyc97dfBOgzY2wIkcsEDOTdna5Ym5N+7ed3OthhsNcUCwjlLK+/nzrTYOUGs8NW9tMup0wHS/ooZZleGyvcXYaEd9RokkN4HQSFwwDADtEAkhkPC3DUWN9K321GVFMpF8ik2G8m2gHju868/wBvdNYY0kjwiF8QQQzZSBGWHPe5H2RoPK1O423xhY5SfswWwNo/R8WTGf2ayvk+4GOmvNOfGvcoJbgHmAfUV4l0e6NO0saEEAglieAGh89R+r17TCAAANwFq3+WGXpdQ0+9QIakvVM136TIu8HzX8RSjaFxYju0P4URNZHp50qw+Bjsyq8zg9XHoNL6u5+qt/U6DiRrUSD64gMCRyPzNTrilrw6PpvtCfMIWa5G6OJSq34DskjxJvTdkdOMdBJkxIZxxWRbPbiVe3zvU+cX+PJ7lLJcUPk3n7tR7ExqzRdahBVgLcweII4EVJJvP3fzpZFD8Fu8zVuquB3eZq1TnoqS1NIp9IaYR2rrU6vFPal0hmfGSYZZWEMYRDGpIVmyBmLW973rWNx2aWjeg9IenWDwysBIs0o0EUZzG/J2Gid99e40H2JKJoRjVnEKMQJYyyqA40YI7b9dw3kEV5ChBrTdFtqRJBicPOodGQyxA/7VdLDlmHH+HvovHjlNU8crj3HrG1dpYfDiKRmW0oZBIvaFk1AJW9x2m8Kb9NilQmKRXFj7rA8OIG6sN0m/smBuuV8tnUH6yx2uRztl791ZiJyl3DEEXNwbH1FF458Fvfde39EP7HD4P/1Go2Kz3QV74CA3ubPfx6xr1oRTk0VKKWkpRTItdXV1qA411LautQFfG4USIyHiN/I8DWBmw6xMyTRtIb2UZyFAAGlh3gm9vrV6Nas90qjC5HsNWyd5NiRYcdA3pWPLhubbcOeroAgwALrJlCkAgKpOUA2vf7R039550cgnCak2FZduksQJRCGddSoIJAvbtAbtazPSXbcsiEE5V5Dj4nlXHN7dd1RXpx03DqYMM3HtycBbgvM/lWV2MY7pGiZnLAsW4kHNdjx1sfQcTcdszDJJcEnMNVYfVPnvvqOG/uo3BgFifOGBYqVsQQAW0OoPHlv4g11YTTDLsdwmJzNEYhfVTpyJ1PgQx9b1tUNeYnDYrCZJWXPHa3WKCUH3vsnuNr+VHcN06ht2gQeXD13/AApb7GWO5NN1GamFBNg7Q61MwzEHcSLA94O4jhz0o0KuXbGzVXek23I8HhpMRJqFHZW9i7nRVB7zXzh9In2jjC0rXeRszHgqjcqjgoGgH461vvbxtFutw8F+ysbSkcCzEqPQIf6qznQyWN5w62v1eUjiLWvcVXLlqHx47b/o3hY4LIi7hcgFS1vtFb5rd9ql6fbNjfDGVVvIg6xCFJJy6kGw3EXGtWVSFI+sEY6zWxy3IuNSLC/Abt9F8Rs6LEQokmawUDey8O6165sHRl0xfQDaaxYn6OrdiaLrFB+2hB08VY38BW/k3n7teOdHNntDtqGAtm6mSVM3NOrYqfS1ewyHVvu1vPTDP/SXBbvM/Og/TvpOMBhusC5pHbJEvDNYks38IA9SBxoxgfd9fnXn/tPwfX4rCLwjz5hz6wqdB3dXb+buqvKYzdRMbldRlVk21jGaUSyLnA7IYrGB/Cl7CjWxtrbT2aynGh5cMxsxLZilyBmDHXTXs8edHtl4p42F1OQEA9kjf9lr6+lH9oypLFPAy3HVsGHflJsBbfuNY4ctvtvlxSDakHUag6g91fNvScscbiM3vfSJr/8ANb/88q+hdgQumGgST31hiVvvBAD8a+ctrT5sViHv708pHfeRtfjXTHMpQSa+BIq/A5DBl3gg+nGg+FO/xNEYm50zaPaWPWQoqsXCICxP+0cAsBffYAa1FBs+eZWEETyEWLBRewvr52vpvPCjnQvoVJiAJZgYoixO60kg3DKDuWw94+V99erYDBRwoI4kCINwHzJ3k95o2Ar2cSA4FV1DI8iup0IbOWsRw0Za1QqmjWN+e/v8aWbFW056DmTyHLxpbJcvS0yNbDv40+mR1dXXrqAWurr11AdQvbcNzC5UsschZgBc2MTx3A42z+l7XNFKZLIFBLGwAuTSs3Dl0+fOk8Rwm1rxnMkkilbEHPHKQpXxBzDXiooj0oQdU7LbKArFuYc2QLzv2j3Ad9Re1TbKy4xHjykwkWtqeyQ2pG83t4aW5k5sDY4EMcU37TqjEzR6G8vVLkiOmoTXyVb3vWNwlu22OdkUegvRBnUTYstHCdUQHK7jmx3otrWsbm/DS/qOyocJELQqqd4Bv5sbk+ZqrhMCzdqU3J+qNw7r0STBcrDyufU1rJpnbsReIMCrDMDoQdQfGvMOlfs+ETNicMLr7zJYEpxLC41XnxHfXpuFJ3NvGl+YqzTyxmUGOdxryfYe2iDlZbkaaEX7wAAAf1urUx7QjIvmt3G4NZrp5sYYWRZoxaKRrG25H3gdwOtqHwbTmyixPL3b7vKuK5Z4XVdfhhyTcQ+3uK8uHZQbrG+c20ALjJc/8z4c6ynRHYmIidMUEumoYcSp4jnuv5V9AvApzGQA3FrlRa3I6btTvqGHZcGUiJUUXv2AAL/y1057y6jlxumSwo67KUkKjmDofvUa2htOLBw9ZPMSLGyXBLEC9kFrk/AbzS4nYkKEyDs7ywGi6a37vCs7036E/SkMsFxMi3yEkq47N1Q65TZN24nlck48fHZbK3z5JZ0yPs4mfE7Vadt566VuNr9kLfkA4A8BXrXWhsxF7WtqCNxINAfZ70UOCgLyi00oGYXBKKDcKSNL3JJt3cqOk6N5/hW9mmG9rOAPZ9fmaE9LcNHlEx0cdhd2oNzbvtYmqm1uka4aLKpBlN8oO5dTqfyry3amLxQkWZpXmsxbK7MRqLMoB91Sulha16LjvHRY3V29DGOkYRRqBYm5ubA2O6/DnWrilLSFcuhUa2Oh1uL8dLa+NZLovhnkRJok62F9VuQJIzuKtzsbi4rXwY+HOY+sUSAhShNjcgEBb+9v4Vhx8dl7dHJyTXS1PfI2X3spy+NtPjXyyIrrya2lxx76+qa8d9qvRIwucZApMTm8qge5Ize9b7LE+R8RXVHK81xMSrIwQsVzEoWADFSbjMBpfnatd0CxOz0kz43MXBHVgpeEd7ZbknxFh8s4mCeZlRFYvwCgk99wPnXS4eSJssqFGHBhbzHMUfw9fL6NwG0oZlzQypIOasGt423VQ2xtdomUBdCGJY+72QWIuONhXgmGmdWLIxVhYhlJVteRGvCtP0f6VYuSeGGeYtEWKPcLciRSgzNa5ALA+VKw5dPbkgcE5iN53K3PnarKKBra58D8Lim7LnLwxOd7RoT4lRcet6tir8Yi2ojKLemlx+NqXrRzHqKlpaNEizjmPUfnTka4uKkqCM2zDkx+IDfNjQaWupueuz0gfasr7Q8Y8WHuhALHIGP1TkZ2YLudsqNYHcde8afNQTpbs3r4kBz2jlWXsC7DKGGZV+uRmvl1uLixNqV9HPbyfZvRKWwkykyE3AfV7tY5mJ0uMwa9rC4JuWAG92DsvqQI75iuZpH17Tub8ddwUc7BedS7CxzOCrBCRfNNGwKSG9zZScyakkjUXJGbQ0Yw6X1tpU4xdt9LuDjsNKuCqkbruv6a/KrCL3etXEJUtzp96jtbj5V2YUyUtv4FMRBJFILqw18tQfhXkOJwEkTNHkDBTYMcwJX6p0/htXs7kHThxqtiMKhYkqCdNfKss8PJrx5+Kyyk2sdQQR3jcQfIkVKDxqLPy51KtVEBXSGK8eUb3ZU9W3fOrkcqhur+tlvu3jdcHxqdkBIuL2Nx3Gx1oLtrGiKWJj9rKTyDaa91wD5UvW6r30KYo6DwPzFZLpTtf6NhpZdM1iqX+2xAHpv8q1mMOg8D8xXk/tRxwKRIpvmZm9LAf91F7qYwqytI2ZnbMTcsbNr86OYeVgAsuWxIyuPdvwDA+7fdWZgYg7vjatTgLMlmG/d+feKuAawhk+i4mOKUxhEOJCj3X6v3427iNdOK1VVSY4yw95AQOQBKW8smndah2Ex7xloye0YH15gqYpBbwYH+Y0dmZfo+Gy27JnibxBSRfg7VXwXy9B6L4/rsMjE3YDI545l0ufEWPnRDEwq6MjqGVgQwIuCDvBFeedCtvdTI0UhtE7GxN9JLgA9ykfIcK23STGdThMRKN6QyMPEIbfG1QHnXsajVziJQmgKorGxuDc29MpPiK9IxGFiYEPDGw4ho1I9CKy3sj2d1Ozka1jKzSnwJyp6oiHzrYyRUHt437TeoTGwxRRRxDqjnyIqAs7djNlAvbIf66z8WFsbgWPOjXTbovtHE4uaWPCSsueyEAaqgCKRc7jlv50JwOJzpfcw7LrxDDfpVQnvHRXEZ8Mh739CxZf7rLRgVjvZvic2HK8RkNuQy9UP+ga14NMkldTb116COrH+0d5lgDwTPCQ6ZihsStnUg/wAzx1rr0C6ZQZ8JKN/YY/0DrfnEPWlTeSnaWNO/H4jykYfI0w4rFHfjsT/zpP8Ayp2Cw0krhIkLsb2Ub9NTV/E9HsVGjSSQOqqLkm1t4HA99Z6UFl5+OMxJ/wCM/wCdOgw8zsFWfEMxNgOtb8TTsLC8jqkalmY2VRvJr0rY/RxcMgBs0rayPwA+yvd89/IA0aTo5siOBAobNIQM8pN2Y955fo60bSFlOtVxAL3q517cKcJOqnwp6oeJpkTsd9LisUqC7ED8aoj5WsO+q0URPveny+FqoHaWb/WKvLS59TUkWLsdZMwOnLw/XfS2ehG4FLlPOo45kO41YBFMgp5mCh94O+rWBxYcaHUVWwEoKWbgNb8udJhMGmbOCw7gRb5VjjvrS7oUY6fH0obtzACVO8m3qaJFRxO+q8jqGBZhYDTUbzx9Pma0vrtM99EmSyAXuQFF+J4Xrxb2vS2xEaDhGGA5Es35CvVOlqiXCyxoxLELZUYhyFdWIGU3sQCCOIvXzxtprSsugCnQcvHvvelub0eqgimv48aPbIx4v2juFhTdh9BsbiCCE6lDbty3W9/sx2zN6AHnR5OgSpIC2MUx6X/ZlXvxFszADvufCi54z5OY2+lGVFeZZAdAjoeHvZdfhVzaOJK4bDgG7iZ5GUHMwXqo49bczm9BV/FR4WFRmhVola7SdcQ+p1LAMCdTutUO3NnBcsuHUsNYzGmZzY2dZOJAKlQeFx30Y82N6Vlw5YzYLLirOTZrZQTvty0HPStPD0vOLw7YOWKRs6iINF+8A097MGBOmp8fGgKYbFm5GHk7hlt5a17ZhpYxDHErXyoiAdyqBVVmrbNhSGKOFR2Y1RB4KoA+VTRGPO5M4u1uzmHYIWxAB9aeY7nzoHi47Yhu8g+oH43rHm5Lx47kKDUMHUpcTvIACSWa50F+FfM2D2jeQys5BkJdzcG5YliWvxuTrX1AYQyaqWFrWBsNRrfWhf8AoiHhDGvgM3xIHyp8e/YjJey3Gg5lve6tYjdZGQgf/bIfI16Kj1nsbEsMmGKqAGlaI2AHvwyEf3lX0orhpCRXRCoiDS3quDS376CSs1VsYAUIO7S/3QRm+F6V5AKx/SPaGKYMsUMoBBGYgINRwLkUAU2X0Xgw754jIGsVJz8DbQ6dw9KK4mEPG8Tu2VkIax7WUjX1GnnQXZ+PxkrMSiImhUk6m4ubAd9xfdxongcO7MzS21TJob6XJ1t4/Cs9drDMJsLDYVxJEGzEZcxYm1yN19x09KOdYpUOw45bj50PxOEdCShvzU6gjl3+dXdlyLJGUAsRrbl60wmSaL7XqKlWaPgb0OxOGIO+kwa9rwpbGhOSYKuY7vmeVZyfGYlXLELKhNwtspUcgdx86g2vtbPKAD2B7vfzb8qt4LFgnI2/50WnD8NtXDObOOrbkwt8d1FFwiEXW3cdDQvF4MbmAK94qmmEli7UDG32Cbg+FLYaeI92tSgGhOztpZzqtm4g6a/q1E/pY5VUqaFHF31AA4aVjdkkhiCdxI399FMs4t7o59iR/SwFC8KCJmB35uRGp13HUVwf9G/HdaVssGoA0FBhtOa75Ha2Y2Ata19BYm261GIZLJfXQX3E+gGtABhVU/sy6qeDRztbwPVA+t6OKWz9T4/HfYnsvENI9pI1JsbMVjzX8V19KKPsqNmV2hjMi+7IVGcX+y1ieXKh2yZYozd31tp2JAP7wo5HjoyLg3HcD866+PHU/YcmW+sUf0Ed3kBf43pBsuLflB8dR423CntjhwHrTTibjeB3W/GtemXaLFCGJC7AADkpJ8FVQSx7gL1nZNtmQHJBNGL2BMEhc94AQqPO9H5WYnevrb8KSzEaso14cqRsws2o/ZYhr7yY59PAGO3yopCJRrFAxJFh1jCMDdv0Lc+HmKKr98+X+dSNOOFT0EGGw8xH7Rh4Ico9dT8RUOO2fI0wdcgXKoNyb3BPIciKtHE0xsXrUZ445TVAhFoLG1MJFVMVirAGhcm1aqZSQSLHSvTD9YBcxSwy6cklXMfJCx8L05XRdbsw36Bm0O4gIp01odj8c7QS9WCXyNlG+5tusdDWK6PNixJ1QwjzMTftOyogsBqW0A058KvDKFY9Nnx8Mf7yWJBY3zyqDwtvO7f8KZHt7Dn3GMnfFFLKP6kQj41S2X0dSIKxjjR7fu41SwPLrRGrEelFYmPWAXOlr61e06SxzZlzFXUcMwysfAXJHnY1XMQJBcEgcCQR56a1bxgYG+8VX6w1NqpEsKDMGGg4im4mAr2k8xUrCwro37NjSDoCJB3jf+dU5sMY3Ei+Y5ipMmRrqadjNpJGueVgijifkBvPlQa3iori9YzpPtbqx1SbyRnPIfY8+PpzqHaXtIQt1cCkC4BkbfbMAcq8NCdT6VlcbKbsh3o537yD2lPxI/lpbl9Hqz2LLJdzRmCLrYxbRlrNYeTVSOI+IovsvHhHsdAd/wCvSigb2dtax6ufwDfnRKWAr2k1U/rSqmL2esguPI1Bg8VJhzlYZk+VSF5dWDWFwd/HwNFRN/D8qqKiSDPGR4VejOg0HrVQqFGGTmvxoFLsKU4h5etUBipsFJ3KAePdWt6s8qhGGa+6s8+OZTVG1eDC2ABYn4fC5qdIanEJpuAxKOWC/VtfS2+/5U8OPHHqDZUhtTJUq9lFNMY5VpothmSk6uinVryFKFHIelGhsMWGpBhjyNEa6jQ2oiC1IYRVyQC2unfQ+bEqDYHMe78TSuoclp7xqASdw1NLGiHUWNVZ8XoRYG+hG/4CquzkCrbKR+vWs7yTfTScfXYtLEpGoFVzho/sr6Vyg1Vwc2frBxWQr5WBHz+FVLu6TcdRYjgjOgX0q5ho1Tsgb9fOoYFtU7SqPe0txq9RG6XEtlBbjawqGDDWS9+0dSamez25A38afMLimFRMSw76cJgTqKbkNL1dIHO16gnkC72t8/SpShPG3hTThBypW0wfF7UsCE0PMi/wrJY7ZhkYvNPJKdffyhQO5QAFHgK37bNU8KE7bwqKrXsFUZnPO2oX8T5VlZkuZR4jtwjDvmQkk3ChjcW5kC1Hv9MLOiTjRioWVeTDU/HUHkawu39omad3Hu3IQfwg6U3Y+LKva+j9k/8Ab8fma1k6RbuvT8DiAGAPDX01qZM7NmIsDWb2FOXdVJ3XF+6xt+VauK+4lreJHypgb2TjcRFpo6jgTr4Vr8M6TLe3iDvFY+CPQandzons4lGOU8AeFt4/XnU7MVfZrRnNEbd3A1Mu0hbVSDxq4s+gPdUTCMm5qtfRLhNNqVhTKpLqEbLXLOw5qfgR/nRih2W06W45gf6SfwqbDgleuvTUFK+gvVE7NXXqg207G2T+9/lVlXc8V/pP/lSNNrVXHiQoer97hrp4Gn5m+0fRfyrvM+p/Ci9iXVBcXFiSM3UFjvtnTU2+9aqkuJVffUpprmte/Ic/K9aQoOQ9KW1Y3jlbTlv0zMO24ibBj4ZW+dqsYXaMTNYEaHdqPnR+1KBS/F/R+X+B8uOQDifBWPyFBNnYxlxMhEUpSRbk9U9gy7uHEFvhWttSBarwu97Rc5rWgObHzE9jDyW5kKCe4XOnpUMgxLG/Uk637ciru3e6G3Vo8tdlrTVRsFw8GKFh+yQcu0x9bj5UQhjf6xv4X/GrgFOtRINoAlL1dS2rrUyMEdOyU61dQEcmgryf2z9IhHCMKh7cvv23rHfUn7xFv6uVenYqY2Y8t1fLO3tqvicTJNJvdiLcFUaKo8B8bnjSMNY319aSNsrBuRB9DepYYbuq82A9TatiNjwD/Vr5i/HvpguxLLKSWA0IFza5uN19+6tMmJI31i8ULM1uBPzrSkFRod/A6geFSpqMNjRlFza2mpo1spyXZjuKgDxzKePhWKwgsAbknmd9bfZLXRSe78KkD5fSq5kp0p0qmXNW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14" name="群組 13"/>
          <p:cNvGrpSpPr/>
          <p:nvPr/>
        </p:nvGrpSpPr>
        <p:grpSpPr>
          <a:xfrm>
            <a:off x="-28410" y="4"/>
            <a:ext cx="885181" cy="5718171"/>
            <a:chOff x="-28410" y="4"/>
            <a:chExt cx="885181" cy="5718171"/>
          </a:xfrm>
        </p:grpSpPr>
        <p:grpSp>
          <p:nvGrpSpPr>
            <p:cNvPr id="17" name="群組 16"/>
            <p:cNvGrpSpPr/>
            <p:nvPr/>
          </p:nvGrpSpPr>
          <p:grpSpPr>
            <a:xfrm>
              <a:off x="-28410" y="4"/>
              <a:ext cx="885181" cy="5718171"/>
              <a:chOff x="-7144" y="4"/>
              <a:chExt cx="885181" cy="5718171"/>
            </a:xfrm>
          </p:grpSpPr>
          <p:grpSp>
            <p:nvGrpSpPr>
              <p:cNvPr id="20" name="群組 19"/>
              <p:cNvGrpSpPr/>
              <p:nvPr/>
            </p:nvGrpSpPr>
            <p:grpSpPr>
              <a:xfrm>
                <a:off x="-7144" y="4"/>
                <a:ext cx="885181" cy="5718171"/>
                <a:chOff x="-91676" y="3291135"/>
                <a:chExt cx="11359398" cy="1944214"/>
              </a:xfrm>
              <a:solidFill>
                <a:srgbClr val="800000"/>
              </a:solidFill>
            </p:grpSpPr>
            <p:sp>
              <p:nvSpPr>
                <p:cNvPr id="23" name="矩形 22"/>
                <p:cNvSpPr/>
                <p:nvPr/>
              </p:nvSpPr>
              <p:spPr>
                <a:xfrm>
                  <a:off x="-91676" y="3291135"/>
                  <a:ext cx="9143998" cy="1314871"/>
                </a:xfrm>
                <a:prstGeom prst="rect">
                  <a:avLst/>
                </a:prstGeom>
                <a:solidFill>
                  <a:srgbClr val="66FF9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4" name="矩形 23"/>
                <p:cNvSpPr/>
                <p:nvPr/>
              </p:nvSpPr>
              <p:spPr>
                <a:xfrm>
                  <a:off x="8981729" y="3291135"/>
                  <a:ext cx="2285993" cy="1944214"/>
                </a:xfrm>
                <a:prstGeom prst="rect">
                  <a:avLst/>
                </a:prstGeom>
                <a:solidFill>
                  <a:srgbClr val="00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22" name="Text Box 2"/>
              <p:cNvSpPr txBox="1">
                <a:spLocks noChangeArrowheads="1"/>
              </p:cNvSpPr>
              <p:nvPr/>
            </p:nvSpPr>
            <p:spPr bwMode="auto">
              <a:xfrm>
                <a:off x="78028" y="554831"/>
                <a:ext cx="524005" cy="18158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2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教育學</a:t>
                </a:r>
                <a:r>
                  <a:rPr lang="zh-TW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群</a:t>
                </a:r>
                <a:endPara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p:grpSp>
        <p:pic>
          <p:nvPicPr>
            <p:cNvPr id="18" name="圖片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3930" t="59611" r="30729" b="27127"/>
            <a:stretch/>
          </p:blipFill>
          <p:spPr>
            <a:xfrm>
              <a:off x="-24282" y="42595"/>
              <a:ext cx="707850" cy="520995"/>
            </a:xfrm>
            <a:prstGeom prst="rect">
              <a:avLst/>
            </a:prstGeom>
          </p:spPr>
        </p:pic>
      </p:grpSp>
      <p:grpSp>
        <p:nvGrpSpPr>
          <p:cNvPr id="25" name="群組 24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26" name="圖片 25" descr="齟齒圖片4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27" name="文字方塊 26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084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04814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8" descr="http://img.taopic.com/uploads/allimg/130307/235085-13030GI152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541"/>
          <a:stretch/>
        </p:blipFill>
        <p:spPr bwMode="auto">
          <a:xfrm>
            <a:off x="0" y="-1"/>
            <a:ext cx="9144000" cy="5711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1089991" y="284175"/>
            <a:ext cx="7802489" cy="91872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123728" y="2574"/>
            <a:ext cx="482453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關鍵</a:t>
            </a:r>
            <a:r>
              <a:rPr lang="en-US" altLang="zh-TW" sz="7200" b="1" dirty="0" smtClean="0">
                <a:solidFill>
                  <a:srgbClr val="00B0F0"/>
                </a:solidFill>
                <a:latin typeface="SimHei" pitchFamily="2" charset="-122"/>
                <a:ea typeface="SimHei" pitchFamily="2" charset="-122"/>
              </a:rPr>
              <a:t>3</a:t>
            </a:r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問</a:t>
            </a:r>
            <a:r>
              <a:rPr lang="zh-TW" altLang="en-US" sz="3600" b="1" dirty="0">
                <a:latin typeface="SimHei" pitchFamily="2" charset="-122"/>
                <a:ea typeface="SimHei" pitchFamily="2" charset="-122"/>
              </a:rPr>
              <a:t>，老師我想問</a:t>
            </a:r>
            <a:endParaRPr lang="zh-TW" altLang="en-US" sz="36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14339" name="Picture 3" descr="K:\10418學群簡報\圖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49376"/>
            <a:ext cx="2246334" cy="35687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907704" y="1634951"/>
            <a:ext cx="60369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現在非師範體系畢業也能當老師，那讀師範及教育大學有什麼</a:t>
            </a:r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優勢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嗎</a:t>
            </a:r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？</a:t>
            </a:r>
            <a:endParaRPr lang="zh-TW" altLang="en-US" sz="28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14340" name="Picture 4" descr="K:\10418學群簡報\圖\圖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91" y="1666010"/>
            <a:ext cx="816819" cy="8122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群組 8"/>
          <p:cNvGrpSpPr/>
          <p:nvPr/>
        </p:nvGrpSpPr>
        <p:grpSpPr>
          <a:xfrm>
            <a:off x="1089991" y="2882199"/>
            <a:ext cx="817713" cy="844063"/>
            <a:chOff x="1089991" y="2211015"/>
            <a:chExt cx="817713" cy="844063"/>
          </a:xfrm>
        </p:grpSpPr>
        <p:pic>
          <p:nvPicPr>
            <p:cNvPr id="14341" name="Picture 5" descr="K:\10418學群簡報\圖\圖1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991" y="2241908"/>
              <a:ext cx="817713" cy="81317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1259632" y="2211015"/>
              <a:ext cx="576064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TW" sz="4400" b="1" dirty="0">
                  <a:latin typeface="SimHei" pitchFamily="2" charset="-122"/>
                  <a:ea typeface="SimHei" pitchFamily="2" charset="-122"/>
                </a:rPr>
                <a:t>A</a:t>
              </a:r>
              <a:endParaRPr lang="zh-TW" altLang="en-US" sz="44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</p:grp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907704" y="2931095"/>
            <a:ext cx="504056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600" b="1" dirty="0">
                <a:latin typeface="SimHei" panose="02010609060101010101" pitchFamily="49" charset="-122"/>
                <a:ea typeface="SimHei" panose="02010609060101010101" pitchFamily="49" charset="-122"/>
              </a:rPr>
              <a:t>師範及教育大學更重視</a:t>
            </a:r>
            <a:r>
              <a:rPr lang="zh-TW" altLang="en-US" sz="26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教育基礎理念</a:t>
            </a:r>
            <a:r>
              <a:rPr lang="zh-TW" altLang="en-US" sz="2600" b="1" dirty="0">
                <a:latin typeface="SimHei" panose="02010609060101010101" pitchFamily="49" charset="-122"/>
                <a:ea typeface="SimHei" panose="02010609060101010101" pitchFamily="49" charset="-122"/>
              </a:rPr>
              <a:t>，課程</a:t>
            </a:r>
            <a:r>
              <a:rPr lang="zh-TW" altLang="en-US" sz="26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完整度</a:t>
            </a:r>
            <a:r>
              <a:rPr lang="zh-TW" altLang="en-US" sz="2600" b="1" dirty="0">
                <a:latin typeface="SimHei" panose="02010609060101010101" pitchFamily="49" charset="-122"/>
                <a:ea typeface="SimHei" panose="02010609060101010101" pitchFamily="49" charset="-122"/>
              </a:rPr>
              <a:t>較高，屬於培</a:t>
            </a:r>
          </a:p>
          <a:p>
            <a:r>
              <a:rPr lang="zh-TW" altLang="en-US" sz="2600" b="1" dirty="0">
                <a:latin typeface="SimHei" panose="02010609060101010101" pitchFamily="49" charset="-122"/>
                <a:ea typeface="SimHei" panose="02010609060101010101" pitchFamily="49" charset="-122"/>
              </a:rPr>
              <a:t>育老師裡較完整的體系，例如：學長姐的</a:t>
            </a:r>
            <a:r>
              <a:rPr lang="zh-TW" altLang="en-US" sz="26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經驗分享</a:t>
            </a:r>
            <a:r>
              <a:rPr lang="zh-TW" altLang="en-US" sz="2600" b="1" dirty="0">
                <a:latin typeface="SimHei" panose="02010609060101010101" pitchFamily="49" charset="-122"/>
                <a:ea typeface="SimHei" panose="02010609060101010101" pitchFamily="49" charset="-122"/>
              </a:rPr>
              <a:t>，以及彼此的</a:t>
            </a:r>
          </a:p>
          <a:p>
            <a:r>
              <a:rPr lang="zh-TW" altLang="en-US" sz="26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教師甄試</a:t>
            </a:r>
            <a:r>
              <a:rPr lang="zh-TW" altLang="en-US" sz="2600" b="1" dirty="0">
                <a:latin typeface="SimHei" panose="02010609060101010101" pitchFamily="49" charset="-122"/>
                <a:ea typeface="SimHei" panose="02010609060101010101" pitchFamily="49" charset="-122"/>
              </a:rPr>
              <a:t>讀書會</a:t>
            </a:r>
            <a:r>
              <a:rPr lang="zh-TW" altLang="en-US" sz="26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zh-TW" altLang="en-US" sz="26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050" name="Picture 2" descr="K:\10418學群簡報\圖\圖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4362">
            <a:off x="8007819" y="1614220"/>
            <a:ext cx="1091810" cy="72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K:\10418學群簡報\圖\圖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38" y="478585"/>
            <a:ext cx="815052" cy="675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群組 28"/>
          <p:cNvGrpSpPr/>
          <p:nvPr/>
        </p:nvGrpSpPr>
        <p:grpSpPr>
          <a:xfrm>
            <a:off x="-28410" y="4"/>
            <a:ext cx="885181" cy="5718171"/>
            <a:chOff x="-28410" y="4"/>
            <a:chExt cx="885181" cy="5718171"/>
          </a:xfrm>
        </p:grpSpPr>
        <p:grpSp>
          <p:nvGrpSpPr>
            <p:cNvPr id="30" name="群組 29"/>
            <p:cNvGrpSpPr/>
            <p:nvPr/>
          </p:nvGrpSpPr>
          <p:grpSpPr>
            <a:xfrm>
              <a:off x="-28410" y="4"/>
              <a:ext cx="885181" cy="5718171"/>
              <a:chOff x="-7144" y="4"/>
              <a:chExt cx="885181" cy="5718171"/>
            </a:xfrm>
          </p:grpSpPr>
          <p:grpSp>
            <p:nvGrpSpPr>
              <p:cNvPr id="32" name="群組 31"/>
              <p:cNvGrpSpPr/>
              <p:nvPr/>
            </p:nvGrpSpPr>
            <p:grpSpPr>
              <a:xfrm>
                <a:off x="-7144" y="4"/>
                <a:ext cx="885181" cy="5718171"/>
                <a:chOff x="-91676" y="3291135"/>
                <a:chExt cx="11359398" cy="1944214"/>
              </a:xfrm>
              <a:solidFill>
                <a:srgbClr val="800000"/>
              </a:solidFill>
            </p:grpSpPr>
            <p:sp>
              <p:nvSpPr>
                <p:cNvPr id="34" name="矩形 33"/>
                <p:cNvSpPr/>
                <p:nvPr/>
              </p:nvSpPr>
              <p:spPr>
                <a:xfrm>
                  <a:off x="-91676" y="3291135"/>
                  <a:ext cx="9143998" cy="1314871"/>
                </a:xfrm>
                <a:prstGeom prst="rect">
                  <a:avLst/>
                </a:prstGeom>
                <a:solidFill>
                  <a:srgbClr val="66FF9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5" name="矩形 34"/>
                <p:cNvSpPr/>
                <p:nvPr/>
              </p:nvSpPr>
              <p:spPr>
                <a:xfrm>
                  <a:off x="8981729" y="3291135"/>
                  <a:ext cx="2285993" cy="1944214"/>
                </a:xfrm>
                <a:prstGeom prst="rect">
                  <a:avLst/>
                </a:prstGeom>
                <a:solidFill>
                  <a:srgbClr val="00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33" name="Text Box 2"/>
              <p:cNvSpPr txBox="1">
                <a:spLocks noChangeArrowheads="1"/>
              </p:cNvSpPr>
              <p:nvPr/>
            </p:nvSpPr>
            <p:spPr bwMode="auto">
              <a:xfrm>
                <a:off x="78028" y="554831"/>
                <a:ext cx="524005" cy="18158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2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教育學</a:t>
                </a:r>
                <a:r>
                  <a:rPr lang="zh-TW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群</a:t>
                </a:r>
                <a:endPara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p:grpSp>
        <p:pic>
          <p:nvPicPr>
            <p:cNvPr id="31" name="圖片 3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3930" t="59611" r="30729" b="27127"/>
            <a:stretch/>
          </p:blipFill>
          <p:spPr>
            <a:xfrm>
              <a:off x="-24282" y="42595"/>
              <a:ext cx="707850" cy="520995"/>
            </a:xfrm>
            <a:prstGeom prst="rect">
              <a:avLst/>
            </a:prstGeom>
          </p:spPr>
        </p:pic>
      </p:grpSp>
      <p:grpSp>
        <p:nvGrpSpPr>
          <p:cNvPr id="21" name="群組 20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22" name="圖片 21" descr="齟齒圖片4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24" name="文字方塊 23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084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01224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1249 L 2.5E-6 0.050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8" descr="http://img.taopic.com/uploads/allimg/130307/235085-13030GI152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541"/>
          <a:stretch/>
        </p:blipFill>
        <p:spPr bwMode="auto">
          <a:xfrm>
            <a:off x="0" y="-1"/>
            <a:ext cx="9144000" cy="5711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1089991" y="284175"/>
            <a:ext cx="7802489" cy="91872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339" name="Picture 3" descr="K:\10418學群簡報\圖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49376"/>
            <a:ext cx="2246334" cy="35529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907704" y="1688956"/>
            <a:ext cx="568863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流浪教師這麼多，未來就業是不是很困難呢</a:t>
            </a:r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？</a:t>
            </a:r>
            <a:endParaRPr lang="zh-TW" altLang="en-US" sz="28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1089991" y="2882199"/>
            <a:ext cx="817713" cy="844063"/>
            <a:chOff x="1089991" y="2211015"/>
            <a:chExt cx="817713" cy="844063"/>
          </a:xfrm>
        </p:grpSpPr>
        <p:pic>
          <p:nvPicPr>
            <p:cNvPr id="14341" name="Picture 5" descr="K:\10418學群簡報\圖\圖1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991" y="2241908"/>
              <a:ext cx="817713" cy="81317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1259632" y="2211015"/>
              <a:ext cx="576064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TW" sz="4400" b="1" dirty="0">
                  <a:latin typeface="SimHei" pitchFamily="2" charset="-122"/>
                  <a:ea typeface="SimHei" pitchFamily="2" charset="-122"/>
                </a:rPr>
                <a:t>A</a:t>
              </a:r>
              <a:endParaRPr lang="zh-TW" altLang="en-US" sz="44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</p:grp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907704" y="2913092"/>
            <a:ext cx="504056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國家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教育政策會有所</a:t>
            </a:r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變動，</a:t>
            </a:r>
            <a:r>
              <a:rPr lang="zh-TW" altLang="en-US" sz="2800" b="1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專任</a:t>
            </a:r>
            <a:r>
              <a:rPr lang="zh-TW" altLang="en-US" sz="28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輔導教師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在近幾年缺額增多，</a:t>
            </a:r>
            <a:r>
              <a:rPr lang="zh-TW" altLang="en-US" sz="28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幼教人才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師資</a:t>
            </a:r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需求也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變高。另外，東南亞也有很多</a:t>
            </a:r>
            <a:r>
              <a:rPr lang="zh-TW" altLang="en-US" sz="28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華語學校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需要人才</a:t>
            </a:r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zh-TW" altLang="en-US" sz="28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050" name="Picture 2" descr="K:\10418學群簡報\圖\圖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4362">
            <a:off x="8007819" y="1614220"/>
            <a:ext cx="1091810" cy="72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:\10418學群簡報\圖\圖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91" y="1689687"/>
            <a:ext cx="817713" cy="8086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123728" y="2574"/>
            <a:ext cx="482453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關鍵</a:t>
            </a:r>
            <a:r>
              <a:rPr lang="en-US" altLang="zh-TW" sz="7200" b="1" dirty="0" smtClean="0">
                <a:solidFill>
                  <a:srgbClr val="00B0F0"/>
                </a:solidFill>
                <a:latin typeface="SimHei" pitchFamily="2" charset="-122"/>
                <a:ea typeface="SimHei" pitchFamily="2" charset="-122"/>
              </a:rPr>
              <a:t>3</a:t>
            </a:r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問</a:t>
            </a:r>
            <a:r>
              <a:rPr lang="zh-TW" altLang="en-US" sz="3600" b="1" dirty="0">
                <a:latin typeface="SimHei" pitchFamily="2" charset="-122"/>
                <a:ea typeface="SimHei" pitchFamily="2" charset="-122"/>
              </a:rPr>
              <a:t>，老師我想問</a:t>
            </a:r>
            <a:endParaRPr lang="zh-TW" altLang="en-US" sz="36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2" name="Picture 2" descr="K:\10418學群簡報\圖\圖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38" y="478585"/>
            <a:ext cx="815052" cy="675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群組 28"/>
          <p:cNvGrpSpPr/>
          <p:nvPr/>
        </p:nvGrpSpPr>
        <p:grpSpPr>
          <a:xfrm>
            <a:off x="-28410" y="4"/>
            <a:ext cx="885181" cy="5718171"/>
            <a:chOff x="-28410" y="4"/>
            <a:chExt cx="885181" cy="5718171"/>
          </a:xfrm>
        </p:grpSpPr>
        <p:grpSp>
          <p:nvGrpSpPr>
            <p:cNvPr id="30" name="群組 29"/>
            <p:cNvGrpSpPr/>
            <p:nvPr/>
          </p:nvGrpSpPr>
          <p:grpSpPr>
            <a:xfrm>
              <a:off x="-28410" y="4"/>
              <a:ext cx="885181" cy="5718171"/>
              <a:chOff x="-7144" y="4"/>
              <a:chExt cx="885181" cy="5718171"/>
            </a:xfrm>
          </p:grpSpPr>
          <p:grpSp>
            <p:nvGrpSpPr>
              <p:cNvPr id="32" name="群組 31"/>
              <p:cNvGrpSpPr/>
              <p:nvPr/>
            </p:nvGrpSpPr>
            <p:grpSpPr>
              <a:xfrm>
                <a:off x="-7144" y="4"/>
                <a:ext cx="885181" cy="5718171"/>
                <a:chOff x="-91676" y="3291135"/>
                <a:chExt cx="11359398" cy="1944214"/>
              </a:xfrm>
              <a:solidFill>
                <a:srgbClr val="800000"/>
              </a:solidFill>
            </p:grpSpPr>
            <p:sp>
              <p:nvSpPr>
                <p:cNvPr id="36" name="矩形 35"/>
                <p:cNvSpPr/>
                <p:nvPr/>
              </p:nvSpPr>
              <p:spPr>
                <a:xfrm>
                  <a:off x="-91676" y="3291135"/>
                  <a:ext cx="9143998" cy="1314871"/>
                </a:xfrm>
                <a:prstGeom prst="rect">
                  <a:avLst/>
                </a:prstGeom>
                <a:solidFill>
                  <a:srgbClr val="66FF9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7" name="矩形 36"/>
                <p:cNvSpPr/>
                <p:nvPr/>
              </p:nvSpPr>
              <p:spPr>
                <a:xfrm>
                  <a:off x="8981729" y="3291135"/>
                  <a:ext cx="2285993" cy="1944214"/>
                </a:xfrm>
                <a:prstGeom prst="rect">
                  <a:avLst/>
                </a:prstGeom>
                <a:solidFill>
                  <a:srgbClr val="00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33" name="Text Box 2"/>
              <p:cNvSpPr txBox="1">
                <a:spLocks noChangeArrowheads="1"/>
              </p:cNvSpPr>
              <p:nvPr/>
            </p:nvSpPr>
            <p:spPr bwMode="auto">
              <a:xfrm>
                <a:off x="78028" y="554831"/>
                <a:ext cx="524005" cy="18158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2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教育學</a:t>
                </a:r>
                <a:r>
                  <a:rPr lang="zh-TW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群</a:t>
                </a:r>
                <a:endPara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p:grpSp>
        <p:pic>
          <p:nvPicPr>
            <p:cNvPr id="31" name="圖片 3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3930" t="59611" r="30729" b="27127"/>
            <a:stretch/>
          </p:blipFill>
          <p:spPr>
            <a:xfrm>
              <a:off x="-24282" y="42595"/>
              <a:ext cx="707850" cy="520995"/>
            </a:xfrm>
            <a:prstGeom prst="rect">
              <a:avLst/>
            </a:prstGeom>
          </p:spPr>
        </p:pic>
      </p:grpSp>
      <p:grpSp>
        <p:nvGrpSpPr>
          <p:cNvPr id="24" name="群組 23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26" name="圖片 25" descr="齟齒圖片4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27" name="文字方塊 26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084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48468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1249 L 2.5E-6 0.050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8" descr="http://img.taopic.com/uploads/allimg/130307/235085-13030GI152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541"/>
          <a:stretch/>
        </p:blipFill>
        <p:spPr bwMode="auto">
          <a:xfrm>
            <a:off x="0" y="-1"/>
            <a:ext cx="9144000" cy="5711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1089991" y="284175"/>
            <a:ext cx="7802489" cy="91872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339" name="Picture 3" descr="K:\10418學群簡報\圖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49376"/>
            <a:ext cx="2246334" cy="35529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928416" y="1831811"/>
            <a:ext cx="60369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教育系跟心輔系有什麼不一樣呢</a:t>
            </a:r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？</a:t>
            </a:r>
            <a:endParaRPr lang="zh-TW" altLang="en-US" sz="28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1089991" y="2787079"/>
            <a:ext cx="817713" cy="844063"/>
            <a:chOff x="1089991" y="2211015"/>
            <a:chExt cx="817713" cy="844063"/>
          </a:xfrm>
        </p:grpSpPr>
        <p:pic>
          <p:nvPicPr>
            <p:cNvPr id="14341" name="Picture 5" descr="K:\10418學群簡報\圖\圖1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991" y="2241908"/>
              <a:ext cx="817713" cy="81317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1259632" y="2211015"/>
              <a:ext cx="576064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TW" sz="4400" b="1" dirty="0">
                  <a:latin typeface="SimHei" pitchFamily="2" charset="-122"/>
                  <a:ea typeface="SimHei" pitchFamily="2" charset="-122"/>
                </a:rPr>
                <a:t>A</a:t>
              </a:r>
              <a:endParaRPr lang="zh-TW" altLang="en-US" sz="44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</p:grp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907704" y="2931095"/>
            <a:ext cx="496855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教育系是用</a:t>
            </a:r>
            <a:r>
              <a:rPr lang="zh-TW" altLang="en-US" sz="28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理論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來支撐教育實踐，重視教育的基礎理念</a:t>
            </a:r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 smtClean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心輔系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是</a:t>
            </a:r>
            <a:r>
              <a:rPr lang="zh-TW" altLang="en-US" sz="28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諮商輔導能力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培訓，人跟人之間心理層面的發展</a:t>
            </a:r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050" name="Picture 2" descr="K:\10418學群簡報\圖\圖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4362">
            <a:off x="8007819" y="1614220"/>
            <a:ext cx="1091810" cy="72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:\10418學群簡報\圖\圖1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91" y="1676791"/>
            <a:ext cx="817713" cy="822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123728" y="2574"/>
            <a:ext cx="482453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關鍵</a:t>
            </a:r>
            <a:r>
              <a:rPr lang="en-US" altLang="zh-TW" sz="7200" b="1" dirty="0" smtClean="0">
                <a:solidFill>
                  <a:srgbClr val="00B0F0"/>
                </a:solidFill>
                <a:latin typeface="SimHei" pitchFamily="2" charset="-122"/>
                <a:ea typeface="SimHei" pitchFamily="2" charset="-122"/>
              </a:rPr>
              <a:t>3</a:t>
            </a:r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問</a:t>
            </a:r>
            <a:r>
              <a:rPr lang="zh-TW" altLang="en-US" sz="3600" b="1" dirty="0">
                <a:latin typeface="SimHei" pitchFamily="2" charset="-122"/>
                <a:ea typeface="SimHei" pitchFamily="2" charset="-122"/>
              </a:rPr>
              <a:t>，老師我想問</a:t>
            </a:r>
            <a:endParaRPr lang="zh-TW" altLang="en-US" sz="36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2" name="Picture 2" descr="K:\10418學群簡報\圖\圖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38" y="478585"/>
            <a:ext cx="815052" cy="675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群組 26"/>
          <p:cNvGrpSpPr/>
          <p:nvPr/>
        </p:nvGrpSpPr>
        <p:grpSpPr>
          <a:xfrm>
            <a:off x="-28410" y="4"/>
            <a:ext cx="885181" cy="5718171"/>
            <a:chOff x="-28410" y="4"/>
            <a:chExt cx="885181" cy="5718171"/>
          </a:xfrm>
        </p:grpSpPr>
        <p:grpSp>
          <p:nvGrpSpPr>
            <p:cNvPr id="28" name="群組 27"/>
            <p:cNvGrpSpPr/>
            <p:nvPr/>
          </p:nvGrpSpPr>
          <p:grpSpPr>
            <a:xfrm>
              <a:off x="-28410" y="4"/>
              <a:ext cx="885181" cy="5718171"/>
              <a:chOff x="-7144" y="4"/>
              <a:chExt cx="885181" cy="5718171"/>
            </a:xfrm>
          </p:grpSpPr>
          <p:grpSp>
            <p:nvGrpSpPr>
              <p:cNvPr id="30" name="群組 29"/>
              <p:cNvGrpSpPr/>
              <p:nvPr/>
            </p:nvGrpSpPr>
            <p:grpSpPr>
              <a:xfrm>
                <a:off x="-7144" y="4"/>
                <a:ext cx="885181" cy="5718171"/>
                <a:chOff x="-91676" y="3291135"/>
                <a:chExt cx="11359398" cy="1944214"/>
              </a:xfrm>
              <a:solidFill>
                <a:srgbClr val="800000"/>
              </a:solidFill>
            </p:grpSpPr>
            <p:sp>
              <p:nvSpPr>
                <p:cNvPr id="32" name="矩形 31"/>
                <p:cNvSpPr/>
                <p:nvPr/>
              </p:nvSpPr>
              <p:spPr>
                <a:xfrm>
                  <a:off x="-91676" y="3291135"/>
                  <a:ext cx="9143998" cy="1314871"/>
                </a:xfrm>
                <a:prstGeom prst="rect">
                  <a:avLst/>
                </a:prstGeom>
                <a:solidFill>
                  <a:srgbClr val="66FF9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7" name="矩形 36"/>
                <p:cNvSpPr/>
                <p:nvPr/>
              </p:nvSpPr>
              <p:spPr>
                <a:xfrm>
                  <a:off x="8981729" y="3291135"/>
                  <a:ext cx="2285993" cy="1944214"/>
                </a:xfrm>
                <a:prstGeom prst="rect">
                  <a:avLst/>
                </a:prstGeom>
                <a:solidFill>
                  <a:srgbClr val="00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31" name="Text Box 2"/>
              <p:cNvSpPr txBox="1">
                <a:spLocks noChangeArrowheads="1"/>
              </p:cNvSpPr>
              <p:nvPr/>
            </p:nvSpPr>
            <p:spPr bwMode="auto">
              <a:xfrm>
                <a:off x="78028" y="554831"/>
                <a:ext cx="524005" cy="18158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2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教育學</a:t>
                </a:r>
                <a:r>
                  <a:rPr lang="zh-TW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2" charset="-122"/>
                    <a:ea typeface="SimHei" pitchFamily="2" charset="-122"/>
                  </a:rPr>
                  <a:t>群</a:t>
                </a:r>
                <a:endPara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</p:grpSp>
        <p:pic>
          <p:nvPicPr>
            <p:cNvPr id="29" name="圖片 2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3930" t="59611" r="30729" b="27127"/>
            <a:stretch/>
          </p:blipFill>
          <p:spPr>
            <a:xfrm>
              <a:off x="-24282" y="42595"/>
              <a:ext cx="707850" cy="520995"/>
            </a:xfrm>
            <a:prstGeom prst="rect">
              <a:avLst/>
            </a:prstGeom>
          </p:spPr>
        </p:pic>
      </p:grpSp>
      <p:grpSp>
        <p:nvGrpSpPr>
          <p:cNvPr id="24" name="群組 23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26" name="圖片 25" descr="齟齒圖片4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33" name="文字方塊 32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084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28278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1249 L 2.5E-6 0.050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323528" y="338807"/>
            <a:ext cx="4255112" cy="646331"/>
            <a:chOff x="395780" y="1565827"/>
            <a:chExt cx="4255112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4212224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3" action="ppaction://hlinksldjump"/>
            </p:cNvPr>
            <p:cNvSpPr/>
            <p:nvPr/>
          </p:nvSpPr>
          <p:spPr>
            <a:xfrm>
              <a:off x="467030" y="1565827"/>
              <a:ext cx="418386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二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我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適合這個學群嗎？</a:t>
              </a:r>
              <a:endParaRPr lang="zh-TW" altLang="en-US" sz="20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323528" y="965503"/>
            <a:ext cx="8440830" cy="4485872"/>
            <a:chOff x="323528" y="965503"/>
            <a:chExt cx="8440830" cy="510278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43498"/>
            <a:stretch/>
          </p:blipFill>
          <p:spPr bwMode="auto">
            <a:xfrm>
              <a:off x="323528" y="965503"/>
              <a:ext cx="8440830" cy="5102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矩形 11"/>
            <p:cNvSpPr/>
            <p:nvPr/>
          </p:nvSpPr>
          <p:spPr>
            <a:xfrm>
              <a:off x="8444786" y="965503"/>
              <a:ext cx="296076" cy="2811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3" name="圖片 12" descr="齟齒圖片4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4" name="文字方塊 13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084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133038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323528" y="338807"/>
            <a:ext cx="4255112" cy="646331"/>
            <a:chOff x="395780" y="1565827"/>
            <a:chExt cx="4255112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4212224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3" action="ppaction://hlinksldjump"/>
            </p:cNvPr>
            <p:cNvSpPr/>
            <p:nvPr/>
          </p:nvSpPr>
          <p:spPr>
            <a:xfrm>
              <a:off x="467030" y="1565827"/>
              <a:ext cx="418386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二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我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適合這個學群嗎？</a:t>
              </a:r>
              <a:endParaRPr lang="zh-TW" altLang="en-US" sz="20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7150" b="246"/>
          <a:stretch/>
        </p:blipFill>
        <p:spPr bwMode="auto">
          <a:xfrm>
            <a:off x="323528" y="1033775"/>
            <a:ext cx="8440830" cy="3913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群組 8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0" name="圖片 9" descr="齟齒圖片4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1" name="文字方塊 10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084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0850113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5928809</TotalTime>
  <Words>1118</Words>
  <Application>Microsoft Office PowerPoint</Application>
  <PresentationFormat>自訂</PresentationFormat>
  <Paragraphs>97</Paragraphs>
  <Slides>17</Slides>
  <Notes>14</Notes>
  <HiddenSlides>1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Chungs</dc:creator>
  <cp:lastModifiedBy>ACER</cp:lastModifiedBy>
  <cp:revision>1816</cp:revision>
  <dcterms:created xsi:type="dcterms:W3CDTF">2013-01-22T00:21:24Z</dcterms:created>
  <dcterms:modified xsi:type="dcterms:W3CDTF">2016-07-14T06:41:54Z</dcterms:modified>
</cp:coreProperties>
</file>