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82" r:id="rId2"/>
    <p:sldId id="783" r:id="rId3"/>
    <p:sldId id="773" r:id="rId4"/>
    <p:sldId id="784" r:id="rId5"/>
    <p:sldId id="785" r:id="rId6"/>
    <p:sldId id="786" r:id="rId7"/>
    <p:sldId id="787" r:id="rId8"/>
    <p:sldId id="774" r:id="rId9"/>
    <p:sldId id="775" r:id="rId10"/>
    <p:sldId id="776" r:id="rId11"/>
    <p:sldId id="777" r:id="rId12"/>
    <p:sldId id="788" r:id="rId13"/>
    <p:sldId id="789" r:id="rId14"/>
    <p:sldId id="778" r:id="rId15"/>
    <p:sldId id="779" r:id="rId16"/>
    <p:sldId id="790" r:id="rId17"/>
    <p:sldId id="780" r:id="rId18"/>
    <p:sldId id="781" r:id="rId19"/>
  </p:sldIdLst>
  <p:sldSz cx="9144000" cy="57181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8A1517B4-0698-4B69-99A1-9E85DA15F2C9}">
          <p14:sldIdLst>
            <p14:sldId id="782"/>
            <p14:sldId id="783"/>
            <p14:sldId id="773"/>
            <p14:sldId id="784"/>
            <p14:sldId id="785"/>
            <p14:sldId id="786"/>
            <p14:sldId id="787"/>
            <p14:sldId id="774"/>
            <p14:sldId id="775"/>
            <p14:sldId id="776"/>
            <p14:sldId id="777"/>
            <p14:sldId id="788"/>
            <p14:sldId id="789"/>
            <p14:sldId id="778"/>
            <p14:sldId id="779"/>
            <p14:sldId id="790"/>
            <p14:sldId id="780"/>
            <p14:sldId id="7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E5FF"/>
    <a:srgbClr val="CC0066"/>
    <a:srgbClr val="FFCCFF"/>
    <a:srgbClr val="8368A4"/>
    <a:srgbClr val="632B8D"/>
    <a:srgbClr val="FF9900"/>
    <a:srgbClr val="1BB3AF"/>
    <a:srgbClr val="76C0D4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0" autoAdjust="0"/>
    <p:restoredTop sz="91299" autoAdjust="0"/>
  </p:normalViewPr>
  <p:slideViewPr>
    <p:cSldViewPr>
      <p:cViewPr>
        <p:scale>
          <a:sx n="66" d="100"/>
          <a:sy n="66" d="100"/>
        </p:scale>
        <p:origin x="-2934" y="-1170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3.文史哲學學群-中文系(02'44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007"/>
  <ax:ocxPr ax:name="_cy" ax:value="11589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3.文史哲學學群-哲學系(02'45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601"/>
  <ax:ocxPr ax:name="_cy" ax:value="1159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07E0-C03C-4212-8820-ACB9B004823A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A005-F00B-44D6-9EFB-4795EF86D8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266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主要有中國語文、臺灣語文、歷史、哲學、國語文教育等學類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外文系出路很多元，除了當教師和祕書外，只要肯學，加強所處產業的專業，定能比別人快出頭。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387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與日本人共事、做生意學問多，讀日文系不只要把日文學好，更要多了解日本職場文化，才能成為日文力與日本力兼具的企業愛用人才。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0900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「語言」是開啟世界大門的鑰匙，隨著社會全球化發展，外語人才備受矚目，國與國之間的溝通更是需要這些人才來擔任橋梁的角色，因此，外語能力好的人在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社會競爭上較為吃香。不過，也正因世界大門的全面開啟，光擁有一種鑰匙已經不夠看，如果能有兩種，甚至三種語言以上的外語能力，便能擁有更好的競爭力。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除了多種外語能力之外，目前各學校也愈來愈重視語言的應用面，引進如商管、行銷、傳播、餐旅等領域師資，畢竟語言只是個工具，還必須懂得工具如何應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用，才能發揮它的價值。外語學群積極培養學生的「第二專長」，除了開設其他專業課程外，也鼓勵學生選修其他系課程、輔系及雙主修。畢業後，學生也可選擇其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他領域進修研究所，提升未來在職場的競爭力。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270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917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8401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9638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6341"/>
            <a:ext cx="7772400" cy="122570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40299"/>
            <a:ext cx="6400800" cy="14613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993"/>
            <a:ext cx="2057400" cy="48789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993"/>
            <a:ext cx="6019800" cy="48789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4457"/>
            <a:ext cx="7772400" cy="11356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3607"/>
            <a:ext cx="7772400" cy="12508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972"/>
            <a:ext cx="4040188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3403"/>
            <a:ext cx="4040188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972"/>
            <a:ext cx="4041775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3403"/>
            <a:ext cx="4041775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668"/>
            <a:ext cx="3008313" cy="9689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668"/>
            <a:ext cx="5111750" cy="4880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6581"/>
            <a:ext cx="3008313" cy="39113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2723"/>
            <a:ext cx="5486400" cy="4725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930"/>
            <a:ext cx="5486400" cy="343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5267"/>
            <a:ext cx="5486400" cy="671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992"/>
            <a:ext cx="8229600" cy="95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4241"/>
            <a:ext cx="8229600" cy="377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9901"/>
            <a:ext cx="2895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10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h.tw/talks/%e5%8f%b0%e5%a4%a7%e4%b8%ad%e6%96%87%e7%b3%bb-%e8%8c%83%e4%b9%83%e6%96%b9-nai-fang-fan-tw-study-ntu-bde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10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://ioh.tw/talks/%e6%9a%a8%e5%8d%97%e5%a4%a7%e5%ad%b8%e6%ad%b7%e5%8f%b2%e7%b3%bb-%e9%9f%93%e6%ad%a3%e8%aa%bc-cheng-i-han-tw-study-ncnu-bde/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13.&#25991;&#21490;&#21746;&#23416;&#23416;&#32676;-&#20013;&#25991;&#31995;(02'44).wmv" TargetMode="External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hyperlink" Target="13.&#25991;&#21490;&#21746;&#23416;&#23416;&#32676;-&#21746;&#23416;&#31995;(02'45).wmv" TargetMode="External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-8410"/>
            <a:ext cx="9154633" cy="5718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09" r="3086"/>
          <a:stretch/>
        </p:blipFill>
        <p:spPr>
          <a:xfrm>
            <a:off x="2267744" y="42465"/>
            <a:ext cx="6831563" cy="5408910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-10633" y="3795191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66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3867199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文史哲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5133726"/>
            <a:ext cx="87484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堅持興趣專業發展，結合文創（偏一類組</a:t>
            </a:r>
            <a:r>
              <a:rPr lang="zh-TW" altLang="en-US" sz="22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2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12" t="85000" r="31699" b="827"/>
          <a:stretch/>
        </p:blipFill>
        <p:spPr>
          <a:xfrm>
            <a:off x="0" y="2574924"/>
            <a:ext cx="2028824" cy="1618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40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2243698"/>
            <a:ext cx="8438872" cy="28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三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群新生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人數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5538" y="1202903"/>
            <a:ext cx="374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※ 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新生人數自民國</a:t>
            </a:r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102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年</a:t>
            </a:r>
          </a:p>
          <a:p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   起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微幅成長。</a:t>
            </a:r>
          </a:p>
        </p:txBody>
      </p:sp>
      <p:pic>
        <p:nvPicPr>
          <p:cNvPr id="4098" name="Picture 2" descr="H:\105高中生涯規劃\圖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16" y="626839"/>
            <a:ext cx="4445836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99660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0484" name="Picture 4" descr="http://4.bp.blogspot.com/-4rOtDTwwtQc/VIEc2qh9MXI/AAAAAAAAJeU/pr-rmoJ9PVA/s1600/12xL11004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188" b="31139"/>
          <a:stretch/>
        </p:blipFill>
        <p:spPr bwMode="auto">
          <a:xfrm>
            <a:off x="395537" y="503686"/>
            <a:ext cx="8422840" cy="1779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83023"/>
            <a:ext cx="8422840" cy="308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25636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776864" cy="31264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中文系</a:t>
            </a:r>
            <a:r>
              <a:rPr lang="zh-TW" altLang="en-US" sz="26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（錘鍊文字力，出版、廣告、公關路通行</a:t>
            </a:r>
            <a:r>
              <a:rPr lang="zh-TW" altLang="en-US" sz="26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6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對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文學作品有基本喜好，且願意提筆寫點東西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重古典，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文言文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與國學常識都是必學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時盡量多閱讀，以增進書感與文字力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，對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就業很有幫助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17" name="群組 1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文史哲學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85000" r="30729" b="827"/>
            <a:stretch/>
          </p:blipFill>
          <p:spPr>
            <a:xfrm>
              <a:off x="-24282" y="40499"/>
              <a:ext cx="707850" cy="556792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24" y="3723183"/>
            <a:ext cx="2962832" cy="2162868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3" name="圖片 22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550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2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華語文系</a:t>
            </a:r>
            <a:r>
              <a:rPr lang="zh-TW" altLang="en-US" sz="24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（中英文雙專長，搶搭華語熱潮</a:t>
            </a:r>
            <a:r>
              <a:rPr lang="zh-TW" altLang="en-US" sz="24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15616" y="1994991"/>
            <a:ext cx="7776864" cy="30162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想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當華語教師，中英文都要好，且發音需標準，口齒要清晰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大學期間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應多鍛鍊外語能力，最好申請到海外當交換學生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碩士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是現今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華語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教師入行基本門檻，要有出國就業的心理準備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1" name="群組 20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文史哲學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85000" r="30729" b="827"/>
            <a:stretch/>
          </p:blipFill>
          <p:spPr>
            <a:xfrm>
              <a:off x="-24282" y="40499"/>
              <a:ext cx="707850" cy="556792"/>
            </a:xfrm>
            <a:prstGeom prst="rect">
              <a:avLst/>
            </a:prstGeom>
          </p:spPr>
        </p:pic>
      </p:grpSp>
      <p:grpSp>
        <p:nvGrpSpPr>
          <p:cNvPr id="17" name="群組 1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69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范乃方</a:t>
            </a:r>
            <a: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新竹女子高級中學</a:t>
            </a:r>
          </a:p>
          <a:p>
            <a:r>
              <a:rPr lang="zh-TW" altLang="en-US" sz="2800" b="1" dirty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臺灣大學中國文學系</a:t>
            </a:r>
            <a:endParaRPr lang="zh-TW" altLang="en-US" sz="2800" b="1" dirty="0" smtClean="0">
              <a:solidFill>
                <a:srgbClr val="92D05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你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對中文系的想像是什麼？行動版辭海？整天吟詩作對？乃方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打破大家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對中文系的迷思，介紹中文系的經學課程與有趣的策展經驗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。因為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一門系上選修課「文學閱讀與文化創意」，讓她和同學遠到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高雄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文學館拍古裝戲，用舞蹈和影音重新去演繹文學著作，並在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期末舉辦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「讓我們把故事再說一次」成果展，策展同學們透過影片、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卡片交換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等創意手法，使人文經典變得更為貼近大眾、激盪出全新火花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！</a:t>
            </a:r>
          </a:p>
        </p:txBody>
      </p:sp>
      <p:pic>
        <p:nvPicPr>
          <p:cNvPr id="21506" name="Picture 2" descr="H:\105高中生涯規劃\圖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8816"/>
            <a:ext cx="1962150" cy="1728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643834" y="1216013"/>
            <a:ext cx="1091909" cy="619105"/>
            <a:chOff x="5364088" y="399325"/>
            <a:chExt cx="1091909" cy="619105"/>
          </a:xfrm>
        </p:grpSpPr>
        <p:pic>
          <p:nvPicPr>
            <p:cNvPr id="19" name="Picture 4" descr="http://ioh.tw/assets/ioh_logo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8052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9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韓正誼</a:t>
            </a:r>
            <a: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中壢高級中學</a:t>
            </a:r>
          </a:p>
          <a:p>
            <a:r>
              <a:rPr lang="zh-TW" altLang="en-US" sz="28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暨南國際大學歷史系</a:t>
            </a: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正誼分析到暨南國際大學歷史系如何訓練同學獨立思考的能力，是藉由</a:t>
            </a:r>
            <a: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5W1H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法（</a:t>
            </a:r>
            <a: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What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、</a:t>
            </a:r>
            <a: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Why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、 </a:t>
            </a:r>
            <a: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Where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、</a:t>
            </a:r>
            <a: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When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、</a:t>
            </a:r>
            <a: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Why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、</a:t>
            </a:r>
            <a: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How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）去挖掘歷史事件背後的成因，將龐大的文獻消化為精闢的見解。暨南國際大學歷史系在課程規劃安排上，大一、大二將修習史學導論、臺灣史、世界史等核心必修，大三、大四則可依個人興趣來修習專業選修，分為中國文化史、中國海洋發展史、世界文化史、臺灣社會文化史、中國經濟史、海外華人史六大領域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715272" y="1216013"/>
            <a:ext cx="1091909" cy="619105"/>
            <a:chOff x="5364088" y="399325"/>
            <a:chExt cx="1091909" cy="619105"/>
          </a:xfrm>
        </p:grpSpPr>
        <p:pic>
          <p:nvPicPr>
            <p:cNvPr id="19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圖片 21" descr="韓鄭誼.png"/>
          <p:cNvPicPr>
            <a:picLocks noChangeAspect="1"/>
          </p:cNvPicPr>
          <p:nvPr/>
        </p:nvPicPr>
        <p:blipFill>
          <a:blip r:embed="rId8" cstate="print"/>
          <a:srcRect r="21741"/>
          <a:stretch>
            <a:fillRect/>
          </a:stretch>
        </p:blipFill>
        <p:spPr>
          <a:xfrm>
            <a:off x="483479" y="1210884"/>
            <a:ext cx="1512168" cy="1383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1675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25345" y="1367418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66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8816" y="1439426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文史哲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12" t="85000" r="31699" b="827"/>
          <a:stretch/>
        </p:blipFill>
        <p:spPr>
          <a:xfrm>
            <a:off x="-14712" y="147151"/>
            <a:ext cx="2028824" cy="1618323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2584423" y="3456765"/>
            <a:ext cx="3945729" cy="761058"/>
            <a:chOff x="493511" y="4803303"/>
            <a:chExt cx="3945729" cy="761058"/>
          </a:xfrm>
        </p:grpSpPr>
        <p:sp>
          <p:nvSpPr>
            <p:cNvPr id="17" name="矩形 16"/>
            <p:cNvSpPr/>
            <p:nvPr/>
          </p:nvSpPr>
          <p:spPr>
            <a:xfrm>
              <a:off x="1137757" y="4859796"/>
              <a:ext cx="3301483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13.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文史哲學學群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中文系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18" name="Picture 2" descr="http://img.app-island.com/article/63/65/icon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2584423" y="4307545"/>
            <a:ext cx="3945729" cy="761058"/>
            <a:chOff x="493511" y="4803303"/>
            <a:chExt cx="3945729" cy="761058"/>
          </a:xfrm>
        </p:grpSpPr>
        <p:sp>
          <p:nvSpPr>
            <p:cNvPr id="20" name="矩形 19"/>
            <p:cNvSpPr/>
            <p:nvPr/>
          </p:nvSpPr>
          <p:spPr>
            <a:xfrm>
              <a:off x="1137757" y="4859796"/>
              <a:ext cx="3301483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13.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文史哲學學群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哲學系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21" name="Picture 2" descr="http://img.app-island.com/article/63/65/icon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2188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文史哲學學群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中文系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02’44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1027" name="WindowsMediaPlayer1" r:id="rId2" imgW="7201905" imgH="4172532"/>
    </p:controls>
    <p:extLst>
      <p:ext uri="{BB962C8B-B14F-4D97-AF65-F5344CB8AC3E}">
        <p14:creationId xmlns="" xmlns:p14="http://schemas.microsoft.com/office/powerpoint/2010/main" val="3050949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文史哲學學群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哲學系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02’45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2051" name="WindowsMediaPlayer1" r:id="rId2" imgW="7057143" imgH="4174742"/>
    </p:controls>
    <p:extLst>
      <p:ext uri="{BB962C8B-B14F-4D97-AF65-F5344CB8AC3E}">
        <p14:creationId xmlns="" xmlns:p14="http://schemas.microsoft.com/office/powerpoint/2010/main" val="340492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804"/>
            <a:ext cx="9148688" cy="62439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273" b="59829"/>
          <a:stretch/>
        </p:blipFill>
        <p:spPr>
          <a:xfrm>
            <a:off x="107504" y="122783"/>
            <a:ext cx="1588864" cy="15471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77" y="-381273"/>
            <a:ext cx="7590127" cy="3384376"/>
          </a:xfrm>
          <a:prstGeom prst="rect">
            <a:avLst/>
          </a:prstGeom>
        </p:spPr>
      </p:pic>
      <p:pic>
        <p:nvPicPr>
          <p:cNvPr id="4100" name="Picture 4" descr="http://www.zhaichao.cc/uploads/allimg/150807/160-150PGJ4229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9" r="8489" b="31519"/>
          <a:stretch/>
        </p:blipFill>
        <p:spPr bwMode="auto">
          <a:xfrm>
            <a:off x="3753096" y="3298717"/>
            <a:ext cx="2088232" cy="2097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司馬遷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16"/>
          <a:stretch/>
        </p:blipFill>
        <p:spPr bwMode="auto">
          <a:xfrm>
            <a:off x="6073535" y="3289785"/>
            <a:ext cx="1964679" cy="2116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jsu.edu/faculty/wooda/105/105syllabus1socrates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68" y="3289785"/>
            <a:ext cx="1827823" cy="2116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77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509357" y="2283023"/>
            <a:ext cx="38466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雖然職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場上可對應的工作較少，但橫跨的領域也較為多元，且現在是人文與科技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並重的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時代，若透過輔系和雙主修等應用性的學門，必可增加就業競爭力。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75800" y="1490935"/>
            <a:ext cx="2592044" cy="646331"/>
            <a:chOff x="395780" y="1565827"/>
            <a:chExt cx="2592044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259204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2520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一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簡介</a:t>
              </a:r>
              <a:endPara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25671" y="132904"/>
            <a:ext cx="8234761" cy="1214015"/>
            <a:chOff x="225671" y="132904"/>
            <a:chExt cx="8234761" cy="1214015"/>
          </a:xfrm>
        </p:grpSpPr>
        <p:sp>
          <p:nvSpPr>
            <p:cNvPr id="6" name="圓角矩形 5"/>
            <p:cNvSpPr/>
            <p:nvPr/>
          </p:nvSpPr>
          <p:spPr>
            <a:xfrm>
              <a:off x="971599" y="319817"/>
              <a:ext cx="7488833" cy="102710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387" name="Picture 3" descr="H:\105高中生涯規劃\字33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8" y="460281"/>
              <a:ext cx="6789632" cy="61915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6" name="Picture 2" descr="H:\105高中生涯規劃\圖9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71" y="132904"/>
              <a:ext cx="818415" cy="8315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89" name="Picture 5" descr="http://www.tonyhuang39.com/tony0536/20080123_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" b="16503"/>
          <a:stretch/>
        </p:blipFill>
        <p:spPr bwMode="auto">
          <a:xfrm>
            <a:off x="4638954" y="1814100"/>
            <a:ext cx="3931375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74686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338807"/>
            <a:ext cx="7802489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 descr="K:\10418學群簡報\圖\圖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37"/>
            <a:ext cx="792088" cy="65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3728" y="468871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近年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趨勢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87624" y="1374209"/>
            <a:ext cx="7704856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學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群的教學目標即是訓練學生的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獨立思考、批評、邏輯和表達能力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。</a:t>
            </a:r>
            <a:endParaRPr lang="en-US" altLang="zh-TW" sz="2600" b="1" dirty="0" smtClean="0">
              <a:latin typeface="SimHei" pitchFamily="2" charset="-122"/>
              <a:ea typeface="SimHei" pitchFamily="2" charset="-122"/>
            </a:endParaRPr>
          </a:p>
          <a:p>
            <a:pPr>
              <a:lnSpc>
                <a:spcPts val="3600"/>
              </a:lnSpc>
            </a:pP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文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創產業的大力推動下，加上網路及媒體業的發展，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使得擅長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文字、思考及批判能力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的文史哲學群人才，成為文創及資訊內容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素材的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提供者，人才需求也正逐步上揚。</a:t>
            </a:r>
            <a:endParaRPr lang="en-US" altLang="zh-TW" sz="2600" b="1" dirty="0"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7" name="群組 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" name="矩形 1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文史哲學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85000" r="30729" b="827"/>
            <a:stretch/>
          </p:blipFill>
          <p:spPr>
            <a:xfrm>
              <a:off x="-24282" y="40499"/>
              <a:ext cx="707850" cy="556792"/>
            </a:xfrm>
            <a:prstGeom prst="rect">
              <a:avLst/>
            </a:prstGeom>
          </p:spPr>
        </p:pic>
      </p:grpSp>
      <p:sp>
        <p:nvSpPr>
          <p:cNvPr id="8" name="AutoShape 2" descr="data:image/jpeg;base64,/9j/4AAQSkZJRgABAQAAAQABAAD/2wCEAAkGBxITEhUTEhIWFRUXFRUVFRUYFRgYFRgXFxUYFxgXFRUYHSggGB0lHRUVITEhJSkrLi4uFx8zODMtNygtLisBCgoKDg0OGxAQGi0lHyUtNS0tLS0tLS0tLS0tLS0tLS0tLS0tLS0tLS0tLS0tKy0rLS0tLS0tLS0tLS0tLS0tLf/AABEIAL0BCwMBIgACEQEDEQH/xAAcAAABBQEBAQAAAAAAAAAAAAAFAQIDBAYABwj/xABJEAACAQIDBAcEBwUECQUBAAABAgMAEQQSIQUxQVEGEyJhcYGRBzKhsRRCUnLB0fAjM2KCkjSisuEVQ1Nzg5OzwtIXJESj8Rb/xAAYAQADAQEAAAAAAAAAAAAAAAAAAQIDBP/EACIRAQEAAgICAgMBAQAAAAAAAAABAhEDIRIxQVETImEyBP/aAAwDAQACEQMRAD8A9WfAkGynhpcenGq2bebjcTbibZrcf4aTZvSjCz2DHq3+zJYa/wAL7j6g91GJ8OpB04d9LqgKZSFzEi3K2vH8qaQdd2l+fBgp4cz4VMIgP13U0x8xSNCQf8XPhfkO7hfhSFbjgPG/2b8u493Cpig5U1kFqmmGQYQs5GgLEnXgBuJPfZtO4HjVhcAea7r7/wBcqgVe03j+VSZaz6UdNhsttQfDwB4jvpoWnBaeBSBqrUqikAp4FMOAp4FIBTxQHAU4CuApwFMnAU4CuAp1MEAp1q4CloDrUtdS0ydXUtdQHV1dXUAtdSV1ALXVXnxkae/Ii/eZR8zQyfpZgE97Fw+AkVj6LegxulvWYj6dYJ2yRNJM9icsUErHTU27IrQ4eXMqtZlzAHKwswuL2YcCOIoCeupt669MmexmxYJN6ZD9pNV81Oo+NU0weMwykwS54x9X30H8p1T4UdRgdQb07Lx48xofUVBheG6RqFXr0KE5hcAlQRbeN4vfvrUwujorAqykCxBBG7gRQHEYBHHaUN8D5Hd8KHt0dKnNh5SrfZJynwHBqqZUtRpZ4FG5h4VWYUGTbM0N1xMJOmjqLHdxB0PiCPCiOGx8coBRt99Do2m/Q09yjSso7TeNPtSAdpvGpAKzUQCnAUoFOAoBAKcBSgU8CmRAKcBSgUooDgKcBSXoZt7a7YaMyCB5VVWZyrIuRVF7nMQT5A7qYFhS15biPau97R4VRyLykn+kKPnVf/8As9rzfuoLA7urw0jfFiRQHrV6UmvJPovSCbeZwD/FFDb0ymm/+nO05v30qnn1uIdz6WamHp2L25hYv3mIhT70iD4E0Kn6e7OX/wCSrfcV2+IFqyeG9kL/AFsTGvcsRb4llotB7J8OPfxEx+6EX5hqNUOx3tTwi/uo5pfBQg9WN/hVGb2sD6mEa/8AFIB8ga0MHs12eu9JH+9Kw/wZaJ4fobs9N2EiP3lz/wCMmjxo3Hm+J9qWMPuRQJ97O5/xLUA6Y7Xm/dk/8LDZvmGr2PD7Ohj/AHcMafdRV+QrPdM+nUGAtHbrZ2FxGDYKODSN9UchYk+GtPxG2BWLbsw34vXwh/8AGnL0G2tL+8Lf8XElvkzVBjfabjTqjqGNzlCLkUeYLE+JrN/6YxUzMxxMxYnW8jW/pvYDuG6pvRybbPDeyfEb3lgXwDMfioonh/ZQo9/FE9yxAfEuflWN2H0hxqdqLEyBh70bMXQ/yPcegvXrHRTpQMUoWRckttw91u9L/KlMsd6qrhlrbKbO2FHgdr4eKN2YPA7Xa17kSAjQDTsCvRg1YzpIbbZwB5xSr6LJ+da4NVITg0t6iBp16ZKkmEF9QVPPcf8AOkCuOIbx0PqK0BF6rTYRbEgWPdu9KPD6HkEiYfWBXx3eu6pbX76leBhyOl/0DUT4W3Ar4af5GlqnsrklSp1B4EXHlfd5UG2jsVHGgykXItuv3cRRbtDk3wP5UwyA6ag23EVNAXsuJ1UhzmIO+97+dXxUWGG/xqyqUobgKeFpQtPAqiNC04ClAp1qAbXGmYqdY0aRyFVVLMTuAAuTXnkvtbw3WZVw8rJe2e6gkcwhPzIoD0JmoV0ke+FxA5wy/wCA0mx9uQYtOsga4BswIsynkwNM24LwSjnE4/umkFnoTh0GBwrBFBMERJCgEnILkkDU1oaBdCv7Bhf9yg9BR0VrE0tq6upaZOpa6uoDq6lrqAGdJNrDC4WXEEA5FuoO4sSFQHxYqK8BwGxcRjpGncmzsWMjb2JOpA/Q5V7J7S8GZsNFFfKj4mMSnd+zVXdteF8gHjahiIiLcC6gdkLrfkBWHLlZ1G/FjL3WHxPQwot1a543rOKpgm1FtdQdxH60r1zAytISCEX+HNdvO2g+NBOl3RHrVzILONRyI5Vz48ll1k3uE9xltrYTIBPF7psWtvHH4H5GjfRTHrIbK1nGqndryI4b9fEGhfR7E6PhZxZrHKCL3525nu7qCYoSYWcFbgXuGFyO7Nbhr8b8xWvjtPlp6dt2Yvj9mSkEazRseT5Nx79T6GtkrVjejm048Yi6gSIySW0vddCRz00vyPjWtRq0xv2xzkl6WlNLeolNOvVMxu9NkOh8KSkkOhrVKGTj901ZvVWTj901ZvQFXFQra40Pd+VDXHaP3aLYndQt/eP3azzisUOEj3+NWglJghp5mrGWlJ0LUIFdapctJajQMApaW1dagMR7URI8UEKEhZJWMlja6xxM9j3aX8hQPZOwMIYkYw3BYJu3MbcgeHGvQNv4DrYxYXZGzL5qyN/ddqznRnEG7Q5Wyhr37Ft/jc1hy726eGTVBNk7LfBbTWNTeOVSRa9shBIvyIZQPPvrZ7UW8bj+BvkalknjM/V5T1nVB81hbIHsFPHeb+VJjh2W+6flV43cZZybWOho/wDY4f8A3YHxNHKCdEP7HB90/wCNqNLW89MqWlFdS0yLXV1dQC11dXUBn+nKynCnqljZs6XEmqZb6mwIJ31n9mwuYBnVUbkt8o8L62/OtV0le0P8w+AJrNpimIChBa195HxH5Vyc97dfBOgzY2wIkcsEDOTdna5Ym5N+7ed3OthhsNcUCwjlLK+/nzrTYOUGs8NW9tMup0wHS/ooZZleGyvcXYaEd9RokkN4HQSFwwDADtEAkhkPC3DUWN9K321GVFMpF8ik2G8m2gHju868/wBvdNYY0kjwiF8QQQzZSBGWHPe5H2RoPK1O423xhY5SfswWwNo/R8WTGf2ayvk+4GOmvNOfGvcoJbgHmAfUV4l0e6NO0saEEAglieAGh89R+r17TCAAANwFq3+WGXpdQ0+9QIakvVM136TIu8HzX8RSjaFxYju0P4URNZHp50qw+Bjsyq8zg9XHoNL6u5+qt/U6DiRrUSD64gMCRyPzNTrilrw6PpvtCfMIWa5G6OJSq34DskjxJvTdkdOMdBJkxIZxxWRbPbiVe3zvU+cX+PJ7lLJcUPk3n7tR7ExqzRdahBVgLcweII4EVJJvP3fzpZFD8Fu8zVuquB3eZq1TnoqS1NIp9IaYR2rrU6vFPal0hmfGSYZZWEMYRDGpIVmyBmLW973rWNx2aWjeg9IenWDwysBIs0o0EUZzG/J2Gid99e40H2JKJoRjVnEKMQJYyyqA40YI7b9dw3kEV5ChBrTdFtqRJBicPOodGQyxA/7VdLDlmHH+HvovHjlNU8crj3HrG1dpYfDiKRmW0oZBIvaFk1AJW9x2m8Kb9NilQmKRXFj7rA8OIG6sN0m/smBuuV8tnUH6yx2uRztl791ZiJyl3DEEXNwbH1FF458Fvfde39EP7HD4P/1Go2Kz3QV74CA3ubPfx6xr1oRTk0VKKWkpRTItdXV1qA411LautQFfG4USIyHiN/I8DWBmw6xMyTRtIb2UZyFAAGlh3gm9vrV6Nas90qjC5HsNWyd5NiRYcdA3pWPLhubbcOeroAgwALrJlCkAgKpOUA2vf7R039550cgnCak2FZduksQJRCGddSoIJAvbtAbtazPSXbcsiEE5V5Dj4nlXHN7dd1RXpx03DqYMM3HtycBbgvM/lWV2MY7pGiZnLAsW4kHNdjx1sfQcTcdszDJJcEnMNVYfVPnvvqOG/uo3BgFifOGBYqVsQQAW0OoPHlv4g11YTTDLsdwmJzNEYhfVTpyJ1PgQx9b1tUNeYnDYrCZJWXPHa3WKCUH3vsnuNr+VHcN06ht2gQeXD13/AApb7GWO5NN1GamFBNg7Q61MwzEHcSLA94O4jhz0o0KuXbGzVXek23I8HhpMRJqFHZW9i7nRVB7zXzh9In2jjC0rXeRszHgqjcqjgoGgH461vvbxtFutw8F+ysbSkcCzEqPQIf6qznQyWN5w62v1eUjiLWvcVXLlqHx47b/o3hY4LIi7hcgFS1vtFb5rd9ql6fbNjfDGVVvIg6xCFJJy6kGw3EXGtWVSFI+sEY6zWxy3IuNSLC/Abt9F8Rs6LEQokmawUDey8O6165sHRl0xfQDaaxYn6OrdiaLrFB+2hB08VY38BW/k3n7teOdHNntDtqGAtm6mSVM3NOrYqfS1ewyHVvu1vPTDP/SXBbvM/Og/TvpOMBhusC5pHbJEvDNYks38IA9SBxoxgfd9fnXn/tPwfX4rCLwjz5hz6wqdB3dXb+buqvKYzdRMbldRlVk21jGaUSyLnA7IYrGB/Cl7CjWxtrbT2aynGh5cMxsxLZilyBmDHXTXs8edHtl4p42F1OQEA9kjf9lr6+lH9oypLFPAy3HVsGHflJsBbfuNY4ctvtvlxSDakHUag6g91fNvScscbiM3vfSJr/8ANb/88q+hdgQumGgST31hiVvvBAD8a+ctrT5sViHv708pHfeRtfjXTHMpQSa+BIq/A5DBl3gg+nGg+FO/xNEYm50zaPaWPWQoqsXCICxP+0cAsBffYAa1FBs+eZWEETyEWLBRewvr52vpvPCjnQvoVJiAJZgYoixO60kg3DKDuWw94+V99erYDBRwoI4kCINwHzJ3k95o2Ar2cSA4FV1DI8iup0IbOWsRw0Za1QqmjWN+e/v8aWbFW056DmTyHLxpbJcvS0yNbDv40+mR1dXXrqAWurr11AdQvbcNzC5UsschZgBc2MTx3A42z+l7XNFKZLIFBLGwAuTSs3Dl0+fOk8Rwm1rxnMkkilbEHPHKQpXxBzDXiooj0oQdU7LbKArFuYc2QLzv2j3Ad9Re1TbKy4xHjykwkWtqeyQ2pG83t4aW5k5sDY4EMcU37TqjEzR6G8vVLkiOmoTXyVb3vWNwlu22OdkUegvRBnUTYstHCdUQHK7jmx3otrWsbm/DS/qOyocJELQqqd4Bv5sbk+ZqrhMCzdqU3J+qNw7r0STBcrDyufU1rJpnbsReIMCrDMDoQdQfGvMOlfs+ETNicMLr7zJYEpxLC41XnxHfXpuFJ3NvGl+YqzTyxmUGOdxryfYe2iDlZbkaaEX7wAAAf1urUx7QjIvmt3G4NZrp5sYYWRZoxaKRrG25H3gdwOtqHwbTmyixPL3b7vKuK5Z4XVdfhhyTcQ+3uK8uHZQbrG+c20ALjJc/8z4c6ynRHYmIidMUEumoYcSp4jnuv5V9AvApzGQA3FrlRa3I6btTvqGHZcGUiJUUXv2AAL/y1057y6jlxumSwo67KUkKjmDofvUa2htOLBw9ZPMSLGyXBLEC9kFrk/AbzS4nYkKEyDs7ywGi6a37vCs7036E/SkMsFxMi3yEkq47N1Q65TZN24nlck48fHZbK3z5JZ0yPs4mfE7Vadt566VuNr9kLfkA4A8BXrXWhsxF7WtqCNxINAfZ70UOCgLyi00oGYXBKKDcKSNL3JJt3cqOk6N5/hW9mmG9rOAPZ9fmaE9LcNHlEx0cdhd2oNzbvtYmqm1uka4aLKpBlN8oO5dTqfyry3amLxQkWZpXmsxbK7MRqLMoB91Sulha16LjvHRY3V29DGOkYRRqBYm5ubA2O6/DnWrilLSFcuhUa2Oh1uL8dLa+NZLovhnkRJok62F9VuQJIzuKtzsbi4rXwY+HOY+sUSAhShNjcgEBb+9v4Vhx8dl7dHJyTXS1PfI2X3spy+NtPjXyyIrrya2lxx76+qa8d9qvRIwucZApMTm8qge5Ize9b7LE+R8RXVHK81xMSrIwQsVzEoWADFSbjMBpfnatd0CxOz0kz43MXBHVgpeEd7ZbknxFh8s4mCeZlRFYvwCgk99wPnXS4eSJssqFGHBhbzHMUfw9fL6NwG0oZlzQypIOasGt423VQ2xtdomUBdCGJY+72QWIuONhXgmGmdWLIxVhYhlJVteRGvCtP0f6VYuSeGGeYtEWKPcLciRSgzNa5ALA+VKw5dPbkgcE5iN53K3PnarKKBra58D8Lim7LnLwxOd7RoT4lRcet6tir8Yi2ojKLemlx+NqXrRzHqKlpaNEizjmPUfnTka4uKkqCM2zDkx+IDfNjQaWupueuz0gfasr7Q8Y8WHuhALHIGP1TkZ2YLudsqNYHcde8afNQTpbs3r4kBz2jlWXsC7DKGGZV+uRmvl1uLixNqV9HPbyfZvRKWwkykyE3AfV7tY5mJ0uMwa9rC4JuWAG92DsvqQI75iuZpH17Tub8ddwUc7BedS7CxzOCrBCRfNNGwKSG9zZScyakkjUXJGbQ0Yw6X1tpU4xdt9LuDjsNKuCqkbruv6a/KrCL3etXEJUtzp96jtbj5V2YUyUtv4FMRBJFILqw18tQfhXkOJwEkTNHkDBTYMcwJX6p0/htXs7kHThxqtiMKhYkqCdNfKss8PJrx5+Kyyk2sdQQR3jcQfIkVKDxqLPy51KtVEBXSGK8eUb3ZU9W3fOrkcqhur+tlvu3jdcHxqdkBIuL2Nx3Gx1oLtrGiKWJj9rKTyDaa91wD5UvW6r30KYo6DwPzFZLpTtf6NhpZdM1iqX+2xAHpv8q1mMOg8D8xXk/tRxwKRIpvmZm9LAf91F7qYwqytI2ZnbMTcsbNr86OYeVgAsuWxIyuPdvwDA+7fdWZgYg7vjatTgLMlmG/d+feKuAawhk+i4mOKUxhEOJCj3X6v3427iNdOK1VVSY4yw95AQOQBKW8smndah2Ex7xloye0YH15gqYpBbwYH+Y0dmZfo+Gy27JnibxBSRfg7VXwXy9B6L4/rsMjE3YDI545l0ufEWPnRDEwq6MjqGVgQwIuCDvBFeedCtvdTI0UhtE7GxN9JLgA9ykfIcK23STGdThMRKN6QyMPEIbfG1QHnXsajVziJQmgKorGxuDc29MpPiK9IxGFiYEPDGw4ho1I9CKy3sj2d1Ozka1jKzSnwJyp6oiHzrYyRUHt437TeoTGwxRRRxDqjnyIqAs7djNlAvbIf66z8WFsbgWPOjXTbovtHE4uaWPCSsueyEAaqgCKRc7jlv50JwOJzpfcw7LrxDDfpVQnvHRXEZ8Mh739CxZf7rLRgVjvZvic2HK8RkNuQy9UP+ga14NMkldTb116COrH+0d5lgDwTPCQ6ZihsStnUg/wAzx1rr0C6ZQZ8JKN/YY/0DrfnEPWlTeSnaWNO/H4jykYfI0w4rFHfjsT/zpP8Ayp2Cw0krhIkLsb2Ub9NTV/E9HsVGjSSQOqqLkm1t4HA99Z6UFl5+OMxJ/wCM/wCdOgw8zsFWfEMxNgOtb8TTsLC8jqkalmY2VRvJr0rY/RxcMgBs0rayPwA+yvd89/IA0aTo5siOBAobNIQM8pN2Y955fo60bSFlOtVxAL3q517cKcJOqnwp6oeJpkTsd9LisUqC7ED8aoj5WsO+q0URPveny+FqoHaWb/WKvLS59TUkWLsdZMwOnLw/XfS2ehG4FLlPOo45kO41YBFMgp5mCh94O+rWBxYcaHUVWwEoKWbgNb8udJhMGmbOCw7gRb5VjjvrS7oUY6fH0obtzACVO8m3qaJFRxO+q8jqGBZhYDTUbzx9Pma0vrtM99EmSyAXuQFF+J4Xrxb2vS2xEaDhGGA5Es35CvVOlqiXCyxoxLELZUYhyFdWIGU3sQCCOIvXzxtprSsugCnQcvHvvelub0eqgimv48aPbIx4v2juFhTdh9BsbiCCE6lDbty3W9/sx2zN6AHnR5OgSpIC2MUx6X/ZlXvxFszADvufCi54z5OY2+lGVFeZZAdAjoeHvZdfhVzaOJK4bDgG7iZ5GUHMwXqo49bczm9BV/FR4WFRmhVola7SdcQ+p1LAMCdTutUO3NnBcsuHUsNYzGmZzY2dZOJAKlQeFx30Y82N6Vlw5YzYLLirOTZrZQTvty0HPStPD0vOLw7YOWKRs6iINF+8A097MGBOmp8fGgKYbFm5GHk7hlt5a17ZhpYxDHErXyoiAdyqBVVmrbNhSGKOFR2Y1RB4KoA+VTRGPO5M4u1uzmHYIWxAB9aeY7nzoHi47Yhu8g+oH43rHm5Lx47kKDUMHUpcTvIACSWa50F+FfM2D2jeQys5BkJdzcG5YliWvxuTrX1AYQyaqWFrWBsNRrfWhf8AoiHhDGvgM3xIHyp8e/YjJey3Gg5lve6tYjdZGQgf/bIfI16Kj1nsbEsMmGKqAGlaI2AHvwyEf3lX0orhpCRXRCoiDS3quDS376CSs1VsYAUIO7S/3QRm+F6V5AKx/SPaGKYMsUMoBBGYgINRwLkUAU2X0Xgw754jIGsVJz8DbQ6dw9KK4mEPG8Tu2VkIax7WUjX1GnnQXZ+PxkrMSiImhUk6m4ubAd9xfdxongcO7MzS21TJob6XJ1t4/Cs9drDMJsLDYVxJEGzEZcxYm1yN19x09KOdYpUOw45bj50PxOEdCShvzU6gjl3+dXdlyLJGUAsRrbl60wmSaL7XqKlWaPgb0OxOGIO+kwa9rwpbGhOSYKuY7vmeVZyfGYlXLELKhNwtspUcgdx86g2vtbPKAD2B7vfzb8qt4LFgnI2/50WnD8NtXDObOOrbkwt8d1FFwiEXW3cdDQvF4MbmAK94qmmEli7UDG32Cbg+FLYaeI92tSgGhOztpZzqtm4g6a/q1E/pY5VUqaFHF31AA4aVjdkkhiCdxI399FMs4t7o59iR/SwFC8KCJmB35uRGp13HUVwf9G/HdaVssGoA0FBhtOa75Ha2Y2Ata19BYm261GIZLJfXQX3E+gGtABhVU/sy6qeDRztbwPVA+t6OKWz9T4/HfYnsvENI9pI1JsbMVjzX8V19KKPsqNmV2hjMi+7IVGcX+y1ieXKh2yZYozd31tp2JAP7wo5HjoyLg3HcD866+PHU/YcmW+sUf0Ed3kBf43pBsuLflB8dR423CntjhwHrTTibjeB3W/GtemXaLFCGJC7AADkpJ8FVQSx7gL1nZNtmQHJBNGL2BMEhc94AQqPO9H5WYnevrb8KSzEaso14cqRsws2o/ZYhr7yY59PAGO3yopCJRrFAxJFh1jCMDdv0Lc+HmKKr98+X+dSNOOFT0EGGw8xH7Rh4Ico9dT8RUOO2fI0wdcgXKoNyb3BPIciKtHE0xsXrUZ445TVAhFoLG1MJFVMVirAGhcm1aqZSQSLHSvTD9YBcxSwy6cklXMfJCx8L05XRdbsw36Bm0O4gIp01odj8c7QS9WCXyNlG+5tusdDWK6PNixJ1QwjzMTftOyogsBqW0A058KvDKFY9Nnx8Mf7yWJBY3zyqDwtvO7f8KZHt7Dn3GMnfFFLKP6kQj41S2X0dSIKxjjR7fu41SwPLrRGrEelFYmPWAXOlr61e06SxzZlzFXUcMwysfAXJHnY1XMQJBcEgcCQR56a1bxgYG+8VX6w1NqpEsKDMGGg4im4mAr2k8xUrCwro37NjSDoCJB3jf+dU5sMY3Ei+Y5ipMmRrqadjNpJGueVgijifkBvPlQa3iori9YzpPtbqx1SbyRnPIfY8+PpzqHaXtIQt1cCkC4BkbfbMAcq8NCdT6VlcbKbsh3o537yD2lPxI/lpbl9Hqz2LLJdzRmCLrYxbRlrNYeTVSOI+IovsvHhHsdAd/wCvSigb2dtax6ufwDfnRKWAr2k1U/rSqmL2esguPI1Bg8VJhzlYZk+VSF5dWDWFwd/HwNFRN/D8qqKiSDPGR4VejOg0HrVQqFGGTmvxoFLsKU4h5etUBipsFJ3KAePdWt6s8qhGGa+6s8+OZTVG1eDC2ABYn4fC5qdIanEJpuAxKOWC/VtfS2+/5U8OPHHqDZUhtTJUq9lFNMY5VpothmSk6uinVryFKFHIelGhsMWGpBhjyNEa6jQ2oiC1IYRVyQC2unfQ+bEqDYHMe78TSuoclp7xqASdw1NLGiHUWNVZ8XoRYG+hG/4CquzkCrbKR+vWs7yTfTScfXYtLEpGoFVzho/sr6Vyg1Vwc2frBxWQr5WBHz+FVLu6TcdRYjgjOgX0q5ho1Tsgb9fOoYFtU7SqPe0txq9RG6XEtlBbjawqGDDWS9+0dSamez25A38afMLimFRMSw76cJgTqKbkNL1dIHO16gnkC72t8/SpShPG3hTThBypW0wfF7UsCE0PMi/wrJY7ZhkYvNPJKdffyhQO5QAFHgK37bNU8KE7bwqKrXsFUZnPO2oX8T5VlZkuZR4jtwjDvmQkk3ChjcW5kC1Hv9MLOiTjRioWVeTDU/HUHkawu39omad3Hu3IQfwg6U3Y+LKva+j9k/8Ab8fma1k6RbuvT8DiAGAPDX01qZM7NmIsDWb2FOXdVJ3XF+6xt+VauK+4lreJHypgb2TjcRFpo6jgTr4Vr8M6TLe3iDvFY+CPQandzons4lGOU8AeFt4/XnU7MVfZrRnNEbd3A1Mu0hbVSDxq4s+gPdUTCMm5qtfRLhNNqVhTKpLqEbLXLOw5qfgR/nRih2W06W45gf6SfwqbDgleuvTUFK+gvVE7NXXqg207G2T+9/lVlXc8V/pP/lSNNrVXHiQoer97hrp4Gn5m+0fRfyrvM+p/Ci9iXVBcXFiSM3UFjvtnTU2+9aqkuJVffUpprmte/Ic/K9aQoOQ9KW1Y3jlbTlv0zMO24ibBj4ZW+dqsYXaMTNYEaHdqPnR+1KBS/F/R+X+B8uOQDifBWPyFBNnYxlxMhEUpSRbk9U9gy7uHEFvhWttSBarwu97Rc5rWgObHzE9jDyW5kKCe4XOnpUMgxLG/Uk637ciru3e6G3Vo8tdlrTVRsFw8GKFh+yQcu0x9bj5UQhjf6xv4X/GrgFOtRINoAlL1dS2rrUyMEdOyU61dQEcmgryf2z9IhHCMKh7cvv23rHfUn7xFv6uVenYqY2Y8t1fLO3tqvicTJNJvdiLcFUaKo8B8bnjSMNY319aSNsrBuRB9DepYYbuq82A9TatiNjwD/Vr5i/HvpguxLLKSWA0IFza5uN19+6tMmJI31i8ULM1uBPzrSkFRod/A6geFSpqMNjRlFza2mpo1spyXZjuKgDxzKePhWKwgsAbknmd9bfZLXRSe78KkD5fSq5kp0p0qmXNW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35" y="3723183"/>
            <a:ext cx="3190882" cy="1963620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0" name="圖片 19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481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68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34951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文史哲課程是很靜態的嗎？我個性較活潑，這樣會不會不適合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40" name="Picture 4" descr="K:\10418學群簡報\圖\圖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66010"/>
            <a:ext cx="816819" cy="812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504056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文學院早已擺脫傳統的靜態模式，改用大量的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小組討論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方式，甚</a:t>
            </a:r>
          </a:p>
          <a:p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至走出教室進行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田野研究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或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紀錄片製作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等，對於個性較為活潑的</a:t>
            </a:r>
          </a:p>
          <a:p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人，可以從中激發出更多元的思考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1" name="群組 20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文史哲學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85000" r="30729" b="827"/>
            <a:stretch/>
          </p:blipFill>
          <p:spPr>
            <a:xfrm>
              <a:off x="-24282" y="40499"/>
              <a:ext cx="707850" cy="556792"/>
            </a:xfrm>
            <a:prstGeom prst="rect">
              <a:avLst/>
            </a:prstGeom>
          </p:spPr>
        </p:pic>
      </p:grpSp>
      <p:grpSp>
        <p:nvGrpSpPr>
          <p:cNvPr id="30" name="群組 2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31" name="圖片 30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312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88956"/>
            <a:ext cx="56886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讀文史哲學群，英文能力是不是就不太重要了呢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504056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「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純中文文學創作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」需要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跨文化、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跨語言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的涵養，英文是工具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；「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應用華語文系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」未來要往海外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教學中文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，所以英文底子要更好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89687"/>
            <a:ext cx="817713" cy="808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4" name="群組 23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文史哲學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85000" r="30729" b="827"/>
            <a:stretch/>
          </p:blipFill>
          <p:spPr>
            <a:xfrm>
              <a:off x="-24282" y="40499"/>
              <a:ext cx="707850" cy="556792"/>
            </a:xfrm>
            <a:prstGeom prst="rect">
              <a:avLst/>
            </a:prstGeom>
          </p:spPr>
        </p:pic>
      </p:grpSp>
      <p:grpSp>
        <p:nvGrpSpPr>
          <p:cNvPr id="30" name="群組 2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31" name="圖片 30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448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8416" y="1706959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文史哲似乎是冷門科系，將來出路有保障嗎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78707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49685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文史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哲學群訓練的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語言文字溝通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及</a:t>
            </a:r>
            <a:r>
              <a:rPr lang="zh-TW" altLang="en-US" sz="28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表達自我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的能力，可以多選修專業課程，是各產業不可或缺的人才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76791"/>
            <a:ext cx="817713" cy="822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4" name="群組 23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3" name="群組 32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文史哲學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85000" r="30729" b="827"/>
            <a:stretch/>
          </p:blipFill>
          <p:spPr>
            <a:xfrm>
              <a:off x="-24282" y="40499"/>
              <a:ext cx="707850" cy="556792"/>
            </a:xfrm>
            <a:prstGeom prst="rect">
              <a:avLst/>
            </a:prstGeom>
          </p:spPr>
        </p:pic>
      </p:grpSp>
      <p:grpSp>
        <p:nvGrpSpPr>
          <p:cNvPr id="28" name="群組 27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9" name="圖片 28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0" name="文字方塊 29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076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11426" y="990336"/>
            <a:ext cx="8507302" cy="4528913"/>
            <a:chOff x="311426" y="990336"/>
            <a:chExt cx="8507302" cy="452891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414"/>
            <a:stretch/>
          </p:blipFill>
          <p:spPr bwMode="auto">
            <a:xfrm>
              <a:off x="311426" y="1003977"/>
              <a:ext cx="8452932" cy="4515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522652" y="990336"/>
              <a:ext cx="296076" cy="28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02310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510" b="-164"/>
          <a:stretch/>
        </p:blipFill>
        <p:spPr bwMode="auto">
          <a:xfrm>
            <a:off x="311426" y="1130895"/>
            <a:ext cx="8452932" cy="157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http://g1.nh.ee/images/pix/gloobus-719111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980"/>
          <a:stretch/>
        </p:blipFill>
        <p:spPr bwMode="auto">
          <a:xfrm>
            <a:off x="311426" y="2859087"/>
            <a:ext cx="8452932" cy="253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47448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5928820</TotalTime>
  <Words>1133</Words>
  <Application>Microsoft Office PowerPoint</Application>
  <PresentationFormat>自訂</PresentationFormat>
  <Paragraphs>97</Paragraphs>
  <Slides>18</Slides>
  <Notes>15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Chungs</dc:creator>
  <cp:lastModifiedBy>Lulu</cp:lastModifiedBy>
  <cp:revision>1816</cp:revision>
  <dcterms:created xsi:type="dcterms:W3CDTF">2013-01-22T00:21:24Z</dcterms:created>
  <dcterms:modified xsi:type="dcterms:W3CDTF">2016-07-14T09:26:53Z</dcterms:modified>
</cp:coreProperties>
</file>