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activeX/activeX1.xml" ContentType="application/vnd.ms-office.activeX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Default Extension="wdp" ContentType="image/vnd.ms-photo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Default Extension="vml" ContentType="application/vnd.openxmlformats-officedocument.vmlDrawing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774" r:id="rId2"/>
    <p:sldId id="775" r:id="rId3"/>
    <p:sldId id="766" r:id="rId4"/>
    <p:sldId id="776" r:id="rId5"/>
    <p:sldId id="777" r:id="rId6"/>
    <p:sldId id="778" r:id="rId7"/>
    <p:sldId id="779" r:id="rId8"/>
    <p:sldId id="767" r:id="rId9"/>
    <p:sldId id="768" r:id="rId10"/>
    <p:sldId id="769" r:id="rId11"/>
    <p:sldId id="770" r:id="rId12"/>
    <p:sldId id="780" r:id="rId13"/>
    <p:sldId id="781" r:id="rId14"/>
    <p:sldId id="771" r:id="rId15"/>
    <p:sldId id="772" r:id="rId16"/>
    <p:sldId id="782" r:id="rId17"/>
    <p:sldId id="773" r:id="rId18"/>
  </p:sldIdLst>
  <p:sldSz cx="9144000" cy="5718175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預設章節" id="{8A1517B4-0698-4B69-99A1-9E85DA15F2C9}">
          <p14:sldIdLst>
            <p14:sldId id="774"/>
            <p14:sldId id="775"/>
            <p14:sldId id="766"/>
            <p14:sldId id="776"/>
            <p14:sldId id="777"/>
            <p14:sldId id="778"/>
            <p14:sldId id="779"/>
            <p14:sldId id="767"/>
            <p14:sldId id="768"/>
            <p14:sldId id="769"/>
            <p14:sldId id="770"/>
            <p14:sldId id="780"/>
            <p14:sldId id="781"/>
            <p14:sldId id="771"/>
            <p14:sldId id="772"/>
            <p14:sldId id="782"/>
            <p14:sldId id="773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99"/>
    <a:srgbClr val="FFE5FF"/>
    <a:srgbClr val="CC0066"/>
    <a:srgbClr val="FFCCFF"/>
    <a:srgbClr val="8368A4"/>
    <a:srgbClr val="632B8D"/>
    <a:srgbClr val="FF9900"/>
    <a:srgbClr val="1BB3AF"/>
    <a:srgbClr val="76C0D4"/>
    <a:srgbClr val="92D05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1703" autoAdjust="0"/>
    <p:restoredTop sz="91299" autoAdjust="0"/>
  </p:normalViewPr>
  <p:slideViewPr>
    <p:cSldViewPr>
      <p:cViewPr>
        <p:scale>
          <a:sx n="66" d="100"/>
          <a:sy n="66" d="100"/>
        </p:scale>
        <p:origin x="-3132" y="-1170"/>
      </p:cViewPr>
      <p:guideLst>
        <p:guide orient="horz" pos="1801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activeX/activeX1.xml><?xml version="1.0" encoding="utf-8"?>
<ax:ocx xmlns:ax="http://schemas.microsoft.com/office/2006/activeX" xmlns:r="http://schemas.openxmlformats.org/officeDocument/2006/relationships" ax:classid="{6BF52A52-394A-11D3-B153-00C04F79FAA6}" ax:persistence="persistPropertyBag">
  <ax:ocxPr ax:name="URL" ax:value="12.外語學群-外語系(02'28).wmv"/>
  <ax:ocxPr ax:name="rate" ax:value="1"/>
  <ax:ocxPr ax:name="balance" ax:value="0"/>
  <ax:ocxPr ax:name="currentPosition" ax:value="0"/>
  <ax:ocxPr ax:name="defaultFrame" ax:value=""/>
  <ax:ocxPr ax:name="playCount" ax:value="1"/>
  <ax:ocxPr ax:name="autoStart" ax:value="-1"/>
  <ax:ocxPr ax:name="currentMarker" ax:value="0"/>
  <ax:ocxPr ax:name="invokeURLs" ax:value="-1"/>
  <ax:ocxPr ax:name="baseURL" ax:value=""/>
  <ax:ocxPr ax:name="volume" ax:value="50"/>
  <ax:ocxPr ax:name="mute" ax:value="0"/>
  <ax:ocxPr ax:name="uiMode" ax:value="full"/>
  <ax:ocxPr ax:name="stretchToFit" ax:value="-1"/>
  <ax:ocxPr ax:name="windowlessVideo" ax:value="0"/>
  <ax:ocxPr ax:name="enabled" ax:value="-1"/>
  <ax:ocxPr ax:name="enableContextMenu" ax:value="-1"/>
  <ax:ocxPr ax:name="fullScreen" ax:value="0"/>
  <ax:ocxPr ax:name="SAMIStyle" ax:value=""/>
  <ax:ocxPr ax:name="SAMILang" ax:value=""/>
  <ax:ocxPr ax:name="SAMIFilename" ax:value=""/>
  <ax:ocxPr ax:name="captioningID" ax:value=""/>
  <ax:ocxPr ax:name="enableErrorDialogs" ax:value="0"/>
  <ax:ocxPr ax:name="_cx" ax:value="19610"/>
  <ax:ocxPr ax:name="_cy" ax:value="11192"/>
</ax:ocx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A607E0-C03C-4212-8820-ACB9B004823A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685800"/>
            <a:ext cx="54832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38A005-F00B-44D6-9EFB-4795EF86D80B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32266594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687388" y="685800"/>
            <a:ext cx="5483225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主要有英語、歐洲語文、日本語文、韓國語文、翻譯等學類，包含聽、說、讀、寫能力，並能了解外國歷史、國情文化及文學，成為國與國之間的溝通人才。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8A005-F00B-44D6-9EFB-4795EF86D80B}" type="slidenum">
              <a:rPr lang="zh-TW" altLang="en-US" smtClean="0"/>
              <a:pPr/>
              <a:t>3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「語言」是開啟世界大門的鑰匙，隨著社會全球化發展，外語人才備受矚目，國與國之間的溝通更是需要這些人才來擔任橋梁的角色，因此，外語能力好的人在</a:t>
            </a:r>
          </a:p>
          <a:p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社會競爭上較為吃香。不過，也正因世界大門的全面開啟，光擁有一種鑰匙已經不夠看，如果能有兩種，甚至三種語言以上的外語能力，便能擁有更好的競爭力。</a:t>
            </a:r>
          </a:p>
          <a:p>
            <a:endParaRPr lang="en-US" altLang="zh-TW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除了多種外語能力之外，目前各學校也愈來愈重視語言的應用面，引進如商管、行銷、傳播、餐旅等領域師資，畢竟語言只是個工具，還必須懂得工具如何應</a:t>
            </a:r>
          </a:p>
          <a:p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用，才能發揮它的價值。外語學群積極培養學生的「第二專長」，除了開設其他專業課程外，也鼓勵學生選修其他系課程、輔系及雙主修。畢業後，學生也可選擇其</a:t>
            </a:r>
          </a:p>
          <a:p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他領域進修研究所，提升未來在職場的競爭力。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BBF38-48D1-4A74-9CB7-8EAC71079126}" type="slidenum">
              <a:rPr lang="zh-TW" altLang="en-US" smtClean="0"/>
              <a:pPr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20127068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sz="1200" b="1" dirty="0" smtClean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BBF38-48D1-4A74-9CB7-8EAC71079126}" type="slidenum">
              <a:rPr lang="zh-TW" altLang="en-US" smtClean="0"/>
              <a:pPr/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10391744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BBF38-48D1-4A74-9CB7-8EAC71079126}" type="slidenum">
              <a:rPr lang="zh-TW" altLang="en-US" smtClean="0"/>
              <a:pPr/>
              <a:t>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39840102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BBF38-48D1-4A74-9CB7-8EAC71079126}" type="slidenum">
              <a:rPr lang="zh-TW" altLang="en-US" smtClean="0"/>
              <a:pPr/>
              <a:t>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28963838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687388" y="685800"/>
            <a:ext cx="5483225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8A005-F00B-44D6-9EFB-4795EF86D80B}" type="slidenum">
              <a:rPr lang="zh-TW" altLang="en-US" smtClean="0"/>
              <a:pPr/>
              <a:t>8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687388" y="685800"/>
            <a:ext cx="5483225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8A005-F00B-44D6-9EFB-4795EF86D80B}" type="slidenum">
              <a:rPr lang="zh-TW" altLang="en-US" smtClean="0"/>
              <a:pPr/>
              <a:t>9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687388" y="685800"/>
            <a:ext cx="5483225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8A005-F00B-44D6-9EFB-4795EF86D80B}" type="slidenum">
              <a:rPr lang="zh-TW" altLang="en-US" smtClean="0"/>
              <a:pPr/>
              <a:t>10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687388" y="685800"/>
            <a:ext cx="5483225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8A005-F00B-44D6-9EFB-4795EF86D80B}" type="slidenum">
              <a:rPr lang="zh-TW" altLang="en-US" smtClean="0"/>
              <a:pPr/>
              <a:t>11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外文系出路很多元，除了當教師和祕書外，只要肯學，加強所處產業的專業，定能比別人快出頭。</a:t>
            </a:r>
            <a:endParaRPr lang="en-US" altLang="zh-TW" sz="2800" b="1" dirty="0" smtClean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BBF38-48D1-4A74-9CB7-8EAC71079126}" type="slidenum">
              <a:rPr lang="zh-TW" altLang="en-US" smtClean="0"/>
              <a:pPr/>
              <a:t>12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638701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與日本人共事、做生意學問多，讀日文系不只要把日文學好，更要多了解日本職場文化，才能成為日文力與日本力兼具的企業愛用人才。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BBF38-48D1-4A74-9CB7-8EAC71079126}" type="slidenum">
              <a:rPr lang="zh-TW" altLang="en-US" smtClean="0"/>
              <a:pPr/>
              <a:t>13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17090032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687388" y="685800"/>
            <a:ext cx="5483225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8A005-F00B-44D6-9EFB-4795EF86D80B}" type="slidenum">
              <a:rPr lang="zh-TW" altLang="en-US" smtClean="0"/>
              <a:pPr/>
              <a:t>14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687388" y="685800"/>
            <a:ext cx="5483225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8A005-F00B-44D6-9EFB-4795EF86D80B}" type="slidenum">
              <a:rPr lang="zh-TW" altLang="en-US" smtClean="0"/>
              <a:pPr/>
              <a:t>15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TW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1776341"/>
            <a:ext cx="7772400" cy="1225701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240299"/>
            <a:ext cx="6400800" cy="1461311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3674457"/>
            <a:ext cx="7772400" cy="113569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423607"/>
            <a:ext cx="7772400" cy="125085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334241"/>
            <a:ext cx="4038600" cy="377373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334241"/>
            <a:ext cx="4038600" cy="377373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279972"/>
            <a:ext cx="4040188" cy="53343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1813403"/>
            <a:ext cx="4040188" cy="329456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279972"/>
            <a:ext cx="4041775" cy="53343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1813403"/>
            <a:ext cx="4041775" cy="329456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1" y="227668"/>
            <a:ext cx="3008313" cy="96891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27668"/>
            <a:ext cx="5111750" cy="488030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1" y="1196581"/>
            <a:ext cx="3008313" cy="39113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002723"/>
            <a:ext cx="5486400" cy="47254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510930"/>
            <a:ext cx="5486400" cy="343090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4475267"/>
            <a:ext cx="5486400" cy="6710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28993"/>
            <a:ext cx="2057400" cy="4878980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28993"/>
            <a:ext cx="6019800" cy="4878980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28992"/>
            <a:ext cx="8229600" cy="9530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334241"/>
            <a:ext cx="8229600" cy="37737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5299901"/>
            <a:ext cx="2133600" cy="3044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BEAD13-0566-4C6C-97E7-55F17F24B09F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5299901"/>
            <a:ext cx="2895600" cy="3044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5299901"/>
            <a:ext cx="2133600" cy="3044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1.jpe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10.png"/><Relationship Id="rId4" Type="http://schemas.openxmlformats.org/officeDocument/2006/relationships/image" Target="../media/image16.png"/><Relationship Id="rId9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1.jpe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10" Type="http://schemas.openxmlformats.org/officeDocument/2006/relationships/image" Target="../media/image10.png"/><Relationship Id="rId4" Type="http://schemas.openxmlformats.org/officeDocument/2006/relationships/image" Target="../media/image16.png"/><Relationship Id="rId9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1.jpe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10" Type="http://schemas.openxmlformats.org/officeDocument/2006/relationships/image" Target="../media/image10.png"/><Relationship Id="rId4" Type="http://schemas.openxmlformats.org/officeDocument/2006/relationships/image" Target="../media/image16.png"/><Relationship Id="rId9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26.png"/><Relationship Id="rId4" Type="http://schemas.openxmlformats.org/officeDocument/2006/relationships/slide" Target="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28.png"/><Relationship Id="rId4" Type="http://schemas.openxmlformats.org/officeDocument/2006/relationships/slide" Target="slid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13.png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13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slide" Target="slide10.xml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hyperlink" Target="http://ioh.tw/talks/%e6%9d%b1%e5%90%b3%e6%97%a5%e6%96%87%e7%b3%bb-%e7%86%8a%e8%8a%b8-yun-hsiung-tw-study-scu-bde/" TargetMode="Externa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slide" Target="slide10.xml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hyperlink" Target="http://ioh.tw/talks/%e6%88%90%e5%a4%a7%e5%a4%96%e6%96%87%e7%b3%bb-%e9%bb%83%e8%8e%89%e9%88%9e-arisa-huang-tw-study-ncku-bde/" TargetMode="External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slide" Target="slide16.xml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7.png"/><Relationship Id="rId2" Type="http://schemas.openxmlformats.org/officeDocument/2006/relationships/control" Target="../activeX/activeX1.xml"/><Relationship Id="rId1" Type="http://schemas.openxmlformats.org/officeDocument/2006/relationships/vmlDrawing" Target="../drawings/vmlDrawing1.vml"/><Relationship Id="rId6" Type="http://schemas.openxmlformats.org/officeDocument/2006/relationships/hyperlink" Target="12.&#22806;&#35486;&#23416;&#32676;-&#22806;&#35486;&#31995;(02'28).wmv" TargetMode="External"/><Relationship Id="rId5" Type="http://schemas.openxmlformats.org/officeDocument/2006/relationships/image" Target="../media/image36.jpeg"/><Relationship Id="rId4" Type="http://schemas.openxmlformats.org/officeDocument/2006/relationships/notesSlide" Target="../notesSlides/notesSlide14.xml"/><Relationship Id="rId9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0115"/>
          <a:stretch/>
        </p:blipFill>
        <p:spPr>
          <a:xfrm>
            <a:off x="0" y="0"/>
            <a:ext cx="9144000" cy="5739407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3208"/>
          <a:stretch/>
        </p:blipFill>
        <p:spPr>
          <a:xfrm>
            <a:off x="1619672" y="-315112"/>
            <a:ext cx="7884368" cy="6054519"/>
          </a:xfrm>
          <a:prstGeom prst="rect">
            <a:avLst/>
          </a:prstGeom>
        </p:spPr>
      </p:pic>
      <p:grpSp>
        <p:nvGrpSpPr>
          <p:cNvPr id="13" name="群組 12"/>
          <p:cNvGrpSpPr/>
          <p:nvPr/>
        </p:nvGrpSpPr>
        <p:grpSpPr>
          <a:xfrm>
            <a:off x="-10633" y="3795191"/>
            <a:ext cx="9165266" cy="1944216"/>
            <a:chOff x="0" y="3291135"/>
            <a:chExt cx="9144000" cy="1944216"/>
          </a:xfrm>
        </p:grpSpPr>
        <p:sp>
          <p:nvSpPr>
            <p:cNvPr id="14" name="矩形 13"/>
            <p:cNvSpPr/>
            <p:nvPr/>
          </p:nvSpPr>
          <p:spPr>
            <a:xfrm>
              <a:off x="0" y="3291135"/>
              <a:ext cx="9144000" cy="1944216"/>
            </a:xfrm>
            <a:prstGeom prst="rect">
              <a:avLst/>
            </a:prstGeom>
            <a:solidFill>
              <a:srgbClr val="66FF66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0" y="4464276"/>
              <a:ext cx="9144000" cy="771075"/>
            </a:xfrm>
            <a:prstGeom prst="rect">
              <a:avLst/>
            </a:prstGeom>
            <a:solidFill>
              <a:srgbClr val="00CC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323528" y="3867199"/>
            <a:ext cx="7704856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2" charset="-122"/>
                <a:ea typeface="SimHei" pitchFamily="2" charset="-122"/>
              </a:rPr>
              <a:t>外語</a:t>
            </a:r>
            <a:r>
              <a:rPr lang="zh-TW" altLang="en-US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2" charset="-122"/>
                <a:ea typeface="SimHei" pitchFamily="2" charset="-122"/>
              </a:rPr>
              <a:t>學</a:t>
            </a:r>
            <a:r>
              <a:rPr lang="zh-TW" altLang="en-US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2" charset="-122"/>
                <a:ea typeface="SimHei" pitchFamily="2" charset="-122"/>
              </a:rPr>
              <a:t>群</a:t>
            </a:r>
            <a:endParaRPr lang="zh-TW" altLang="en-US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395536" y="5133726"/>
            <a:ext cx="8748464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2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不怕冷僻語種，輔修其他專長出路廣（偏一類組</a:t>
            </a:r>
            <a:r>
              <a:rPr lang="zh-TW" altLang="en-US" sz="22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）</a:t>
            </a:r>
            <a:endParaRPr lang="zh-TW" altLang="en-US" sz="2200" b="1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" name="AutoShape 8" descr="http://img05.tooopen.com/images/20140925/sy_7180071526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3" name="AutoShape 10" descr="http://img05.tooopen.com/images/20140925/sy_71800715261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4" name="AutoShape 12" descr="http://img05.tooopen.com/images/20140925/sy_71800715261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85000" r="71707" b="827"/>
          <a:stretch/>
        </p:blipFill>
        <p:spPr>
          <a:xfrm>
            <a:off x="169731" y="2571055"/>
            <a:ext cx="2297046" cy="1618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47791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0115"/>
          <a:stretch/>
        </p:blipFill>
        <p:spPr>
          <a:xfrm>
            <a:off x="0" y="0"/>
            <a:ext cx="9144000" cy="5739407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74273" b="59829"/>
          <a:stretch/>
        </p:blipFill>
        <p:spPr>
          <a:xfrm>
            <a:off x="107504" y="122783"/>
            <a:ext cx="1588864" cy="1547118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83968" y="0"/>
            <a:ext cx="4786510" cy="5718175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496" y="1741909"/>
            <a:ext cx="4334234" cy="392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68364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0" y="0"/>
            <a:ext cx="9144000" cy="5718175"/>
            <a:chOff x="0" y="0"/>
            <a:chExt cx="9144000" cy="5718175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5718175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" name="圓角矩形 1"/>
            <p:cNvSpPr/>
            <p:nvPr/>
          </p:nvSpPr>
          <p:spPr>
            <a:xfrm>
              <a:off x="225671" y="319817"/>
              <a:ext cx="8738817" cy="5275574"/>
            </a:xfrm>
            <a:prstGeom prst="roundRect">
              <a:avLst>
                <a:gd name="adj" fmla="val 4493"/>
              </a:avLst>
            </a:prstGeom>
            <a:solidFill>
              <a:schemeClr val="bg1"/>
            </a:solidFill>
            <a:ln>
              <a:solidFill>
                <a:schemeClr val="accent3">
                  <a:lumMod val="50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6" name="圓角矩形 5"/>
          <p:cNvSpPr/>
          <p:nvPr/>
        </p:nvSpPr>
        <p:spPr>
          <a:xfrm>
            <a:off x="971599" y="319817"/>
            <a:ext cx="7992889" cy="1027102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3" name="矩形 32"/>
          <p:cNvSpPr/>
          <p:nvPr/>
        </p:nvSpPr>
        <p:spPr>
          <a:xfrm>
            <a:off x="509357" y="2171422"/>
            <a:ext cx="492673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以英語及日語為多，這些學類多重視外語能力的運用，除了</a:t>
            </a:r>
            <a:r>
              <a:rPr lang="zh-TW" altLang="en-US" sz="2800" b="1" dirty="0" smtClean="0">
                <a:latin typeface="SimHei" pitchFamily="2" charset="-122"/>
                <a:ea typeface="SimHei" pitchFamily="2" charset="-122"/>
              </a:rPr>
              <a:t>語言本身</a:t>
            </a:r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的教學之外，學校也愈來愈注重語言的「應用面」，引進其他領域</a:t>
            </a:r>
            <a:r>
              <a:rPr lang="zh-TW" altLang="en-US" sz="2800" b="1" dirty="0" smtClean="0">
                <a:latin typeface="SimHei" pitchFamily="2" charset="-122"/>
                <a:ea typeface="SimHei" pitchFamily="2" charset="-122"/>
              </a:rPr>
              <a:t>課程。</a:t>
            </a:r>
            <a:endParaRPr lang="zh-TW" altLang="en-US" sz="2800" b="1" dirty="0">
              <a:latin typeface="SimHei" pitchFamily="2" charset="-122"/>
              <a:ea typeface="SimHei" pitchFamily="2" charset="-122"/>
            </a:endParaRPr>
          </a:p>
        </p:txBody>
      </p:sp>
      <p:grpSp>
        <p:nvGrpSpPr>
          <p:cNvPr id="8" name="群組 7"/>
          <p:cNvGrpSpPr/>
          <p:nvPr/>
        </p:nvGrpSpPr>
        <p:grpSpPr>
          <a:xfrm>
            <a:off x="575800" y="1490935"/>
            <a:ext cx="2592044" cy="646331"/>
            <a:chOff x="395780" y="1565827"/>
            <a:chExt cx="2592044" cy="646331"/>
          </a:xfrm>
        </p:grpSpPr>
        <p:sp>
          <p:nvSpPr>
            <p:cNvPr id="5" name="圓角矩形 4"/>
            <p:cNvSpPr/>
            <p:nvPr/>
          </p:nvSpPr>
          <p:spPr>
            <a:xfrm>
              <a:off x="395780" y="1683800"/>
              <a:ext cx="2592044" cy="508723"/>
            </a:xfrm>
            <a:prstGeom prst="round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>
              <a:hlinkClick r:id="rId3" action="ppaction://hlinksldjump"/>
            </p:cNvPr>
            <p:cNvSpPr/>
            <p:nvPr/>
          </p:nvSpPr>
          <p:spPr>
            <a:xfrm>
              <a:off x="467030" y="1565827"/>
              <a:ext cx="252079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一 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學</a:t>
              </a:r>
              <a:r>
                <a:rPr lang="zh-TW" altLang="en-US" sz="2800" b="1" dirty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群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簡介</a:t>
              </a:r>
              <a:endParaRPr lang="zh-TW" altLang="en-US" sz="28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endParaRPr>
            </a:p>
          </p:txBody>
        </p:sp>
      </p:grpSp>
      <p:pic>
        <p:nvPicPr>
          <p:cNvPr id="8195" name="Picture 3" descr="H:\105高中生涯規劃\字32.png"/>
          <p:cNvPicPr>
            <a:picLocks noChangeAspect="1" noChangeArrowheads="1"/>
          </p:cNvPicPr>
          <p:nvPr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44138" y="460281"/>
            <a:ext cx="7504326" cy="619157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H:\105高中生涯規劃\圖9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5191" y="132904"/>
            <a:ext cx="818415" cy="831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http://www.todayifoundout.com/wp-content/uploads/2013/07/language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863269"/>
            <a:ext cx="3293962" cy="32939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grpSp>
        <p:nvGrpSpPr>
          <p:cNvPr id="13" name="群組 12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4" name="圖片 13" descr="齟齒圖片4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15" name="文字方塊 14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080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33825181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8" descr="http://img.taopic.com/uploads/allimg/130307/235085-13030GI1526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7541"/>
          <a:stretch/>
        </p:blipFill>
        <p:spPr bwMode="auto">
          <a:xfrm>
            <a:off x="0" y="-1"/>
            <a:ext cx="9144000" cy="5711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圓角矩形 2"/>
          <p:cNvSpPr/>
          <p:nvPr/>
        </p:nvSpPr>
        <p:spPr>
          <a:xfrm>
            <a:off x="1089991" y="338807"/>
            <a:ext cx="7802489" cy="864096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5" name="Picture 2" descr="K:\10418學群簡報\圖\圖3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60437"/>
            <a:ext cx="792088" cy="656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2123728" y="468871"/>
            <a:ext cx="482453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3600" b="1" dirty="0">
                <a:latin typeface="SimHei" pitchFamily="2" charset="-122"/>
                <a:ea typeface="SimHei" pitchFamily="2" charset="-122"/>
              </a:rPr>
              <a:t>近年</a:t>
            </a:r>
            <a:r>
              <a:rPr lang="zh-TW" altLang="en-US" sz="3600" b="1" dirty="0" smtClean="0">
                <a:latin typeface="SimHei" pitchFamily="2" charset="-122"/>
                <a:ea typeface="SimHei" pitchFamily="2" charset="-122"/>
              </a:rPr>
              <a:t>趨勢</a:t>
            </a:r>
            <a:endParaRPr lang="zh-TW" altLang="en-US" sz="36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1" name="Text Box 2"/>
          <p:cNvSpPr txBox="1">
            <a:spLocks noChangeArrowheads="1"/>
          </p:cNvSpPr>
          <p:nvPr/>
        </p:nvSpPr>
        <p:spPr bwMode="auto">
          <a:xfrm>
            <a:off x="1187624" y="1374209"/>
            <a:ext cx="7704856" cy="3323987"/>
          </a:xfrm>
          <a:prstGeom prst="rect">
            <a:avLst/>
          </a:prstGeom>
          <a:solidFill>
            <a:schemeClr val="bg1">
              <a:alpha val="69804"/>
            </a:schemeClr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>
              <a:lnSpc>
                <a:spcPts val="3600"/>
              </a:lnSpc>
            </a:pPr>
            <a:r>
              <a:rPr lang="zh-TW" altLang="en-US" sz="2600" b="1" dirty="0">
                <a:latin typeface="SimHei" pitchFamily="2" charset="-122"/>
                <a:ea typeface="SimHei" pitchFamily="2" charset="-122"/>
              </a:rPr>
              <a:t>正因世界大門的全面開啟，光擁有一種鑰匙已經不</a:t>
            </a:r>
          </a:p>
          <a:p>
            <a:pPr>
              <a:lnSpc>
                <a:spcPts val="3600"/>
              </a:lnSpc>
            </a:pPr>
            <a:r>
              <a:rPr lang="zh-TW" altLang="en-US" sz="2600" b="1" dirty="0">
                <a:latin typeface="SimHei" pitchFamily="2" charset="-122"/>
                <a:ea typeface="SimHei" pitchFamily="2" charset="-122"/>
              </a:rPr>
              <a:t>夠看，如果能有</a:t>
            </a:r>
            <a:r>
              <a:rPr lang="zh-TW" altLang="en-US" sz="2600" b="1" dirty="0">
                <a:solidFill>
                  <a:srgbClr val="FF0000"/>
                </a:solidFill>
                <a:latin typeface="SimHei" pitchFamily="2" charset="-122"/>
                <a:ea typeface="SimHei" pitchFamily="2" charset="-122"/>
              </a:rPr>
              <a:t>兩種，甚至三種語言以上</a:t>
            </a:r>
            <a:r>
              <a:rPr lang="zh-TW" altLang="en-US" sz="2600" b="1" dirty="0">
                <a:latin typeface="SimHei" pitchFamily="2" charset="-122"/>
                <a:ea typeface="SimHei" pitchFamily="2" charset="-122"/>
              </a:rPr>
              <a:t>的外語能力，便能擁有更好的競爭力</a:t>
            </a:r>
            <a:r>
              <a:rPr lang="zh-TW" altLang="en-US" sz="2600" b="1" dirty="0" smtClean="0">
                <a:latin typeface="SimHei" pitchFamily="2" charset="-122"/>
                <a:ea typeface="SimHei" pitchFamily="2" charset="-122"/>
              </a:rPr>
              <a:t>。除了</a:t>
            </a:r>
            <a:r>
              <a:rPr lang="zh-TW" altLang="en-US" sz="2600" b="1" dirty="0">
                <a:solidFill>
                  <a:srgbClr val="FF0000"/>
                </a:solidFill>
                <a:latin typeface="SimHei" pitchFamily="2" charset="-122"/>
                <a:ea typeface="SimHei" pitchFamily="2" charset="-122"/>
              </a:rPr>
              <a:t>多種外語能力</a:t>
            </a:r>
            <a:r>
              <a:rPr lang="zh-TW" altLang="en-US" sz="2600" b="1" dirty="0">
                <a:latin typeface="SimHei" pitchFamily="2" charset="-122"/>
                <a:ea typeface="SimHei" pitchFamily="2" charset="-122"/>
              </a:rPr>
              <a:t>之外，目前各學校也愈來愈重視</a:t>
            </a:r>
            <a:r>
              <a:rPr lang="zh-TW" altLang="en-US" sz="2600" b="1" dirty="0">
                <a:solidFill>
                  <a:srgbClr val="FF0000"/>
                </a:solidFill>
                <a:latin typeface="SimHei" pitchFamily="2" charset="-122"/>
                <a:ea typeface="SimHei" pitchFamily="2" charset="-122"/>
              </a:rPr>
              <a:t>語言的應用面</a:t>
            </a:r>
            <a:r>
              <a:rPr lang="zh-TW" altLang="en-US" sz="2600" b="1" dirty="0">
                <a:latin typeface="SimHei" pitchFamily="2" charset="-122"/>
                <a:ea typeface="SimHei" pitchFamily="2" charset="-122"/>
              </a:rPr>
              <a:t>，引進如</a:t>
            </a:r>
            <a:r>
              <a:rPr lang="zh-TW" altLang="en-US" sz="2600" b="1" dirty="0" smtClean="0">
                <a:solidFill>
                  <a:srgbClr val="FF0000"/>
                </a:solidFill>
                <a:latin typeface="SimHei" pitchFamily="2" charset="-122"/>
                <a:ea typeface="SimHei" pitchFamily="2" charset="-122"/>
              </a:rPr>
              <a:t>商管</a:t>
            </a:r>
            <a:r>
              <a:rPr lang="zh-TW" altLang="en-US" sz="2600" b="1" dirty="0">
                <a:solidFill>
                  <a:srgbClr val="FF0000"/>
                </a:solidFill>
                <a:latin typeface="SimHei" pitchFamily="2" charset="-122"/>
                <a:ea typeface="SimHei" pitchFamily="2" charset="-122"/>
              </a:rPr>
              <a:t>、行銷、傳播、餐旅</a:t>
            </a:r>
            <a:r>
              <a:rPr lang="zh-TW" altLang="en-US" sz="2600" b="1" dirty="0">
                <a:latin typeface="SimHei" pitchFamily="2" charset="-122"/>
                <a:ea typeface="SimHei" pitchFamily="2" charset="-122"/>
              </a:rPr>
              <a:t>等領域師資，畢竟語言只是個工具，還必須懂得工具如何</a:t>
            </a:r>
            <a:r>
              <a:rPr lang="zh-TW" altLang="en-US" sz="2600" b="1" dirty="0" smtClean="0">
                <a:latin typeface="SimHei" pitchFamily="2" charset="-122"/>
                <a:ea typeface="SimHei" pitchFamily="2" charset="-122"/>
              </a:rPr>
              <a:t>應用</a:t>
            </a:r>
            <a:r>
              <a:rPr lang="zh-TW" altLang="en-US" sz="2600" b="1" dirty="0">
                <a:latin typeface="SimHei" pitchFamily="2" charset="-122"/>
                <a:ea typeface="SimHei" pitchFamily="2" charset="-122"/>
              </a:rPr>
              <a:t>，才能發揮它的價值</a:t>
            </a:r>
            <a:r>
              <a:rPr lang="zh-TW" altLang="en-US" sz="2600" b="1" dirty="0" smtClean="0">
                <a:latin typeface="SimHei" pitchFamily="2" charset="-122"/>
                <a:ea typeface="SimHei" pitchFamily="2" charset="-122"/>
              </a:rPr>
              <a:t>。</a:t>
            </a:r>
            <a:endParaRPr lang="en-US" altLang="zh-TW" sz="2600" b="1" dirty="0">
              <a:latin typeface="SimHei" pitchFamily="2" charset="-122"/>
              <a:ea typeface="SimHei" pitchFamily="2" charset="-122"/>
            </a:endParaRPr>
          </a:p>
        </p:txBody>
      </p:sp>
      <p:grpSp>
        <p:nvGrpSpPr>
          <p:cNvPr id="5" name="群組 4"/>
          <p:cNvGrpSpPr/>
          <p:nvPr/>
        </p:nvGrpSpPr>
        <p:grpSpPr>
          <a:xfrm>
            <a:off x="-39498" y="4"/>
            <a:ext cx="896269" cy="5718171"/>
            <a:chOff x="-39498" y="4"/>
            <a:chExt cx="896269" cy="5718171"/>
          </a:xfrm>
        </p:grpSpPr>
        <p:grpSp>
          <p:nvGrpSpPr>
            <p:cNvPr id="7" name="群組 6"/>
            <p:cNvGrpSpPr/>
            <p:nvPr/>
          </p:nvGrpSpPr>
          <p:grpSpPr>
            <a:xfrm>
              <a:off x="-28410" y="4"/>
              <a:ext cx="885181" cy="5718171"/>
              <a:chOff x="-7144" y="4"/>
              <a:chExt cx="885181" cy="5718171"/>
            </a:xfrm>
          </p:grpSpPr>
          <p:grpSp>
            <p:nvGrpSpPr>
              <p:cNvPr id="4" name="群組 3"/>
              <p:cNvGrpSpPr/>
              <p:nvPr/>
            </p:nvGrpSpPr>
            <p:grpSpPr>
              <a:xfrm>
                <a:off x="-7144" y="4"/>
                <a:ext cx="885181" cy="5718171"/>
                <a:chOff x="-91676" y="3291135"/>
                <a:chExt cx="11359398" cy="1944214"/>
              </a:xfrm>
              <a:solidFill>
                <a:srgbClr val="800000"/>
              </a:solidFill>
            </p:grpSpPr>
            <p:sp>
              <p:nvSpPr>
                <p:cNvPr id="2" name="矩形 1"/>
                <p:cNvSpPr/>
                <p:nvPr/>
              </p:nvSpPr>
              <p:spPr>
                <a:xfrm>
                  <a:off x="-91676" y="3291135"/>
                  <a:ext cx="9143998" cy="1314871"/>
                </a:xfrm>
                <a:prstGeom prst="rect">
                  <a:avLst/>
                </a:prstGeom>
                <a:solidFill>
                  <a:srgbClr val="66FF99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sp>
              <p:nvSpPr>
                <p:cNvPr id="10" name="矩形 9"/>
                <p:cNvSpPr/>
                <p:nvPr/>
              </p:nvSpPr>
              <p:spPr>
                <a:xfrm>
                  <a:off x="8981729" y="3291135"/>
                  <a:ext cx="2285993" cy="1944214"/>
                </a:xfrm>
                <a:prstGeom prst="rect">
                  <a:avLst/>
                </a:prstGeom>
                <a:solidFill>
                  <a:srgbClr val="00CC6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</p:grpSp>
          <p:sp>
            <p:nvSpPr>
              <p:cNvPr id="19" name="Text Box 2"/>
              <p:cNvSpPr txBox="1">
                <a:spLocks noChangeArrowheads="1"/>
              </p:cNvSpPr>
              <p:nvPr/>
            </p:nvSpPr>
            <p:spPr bwMode="auto">
              <a:xfrm>
                <a:off x="78028" y="554831"/>
                <a:ext cx="524005" cy="181588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TW" altLang="en-US" sz="28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imHei" pitchFamily="2" charset="-122"/>
                    <a:ea typeface="SimHei" pitchFamily="2" charset="-122"/>
                  </a:rPr>
                  <a:t>外語學</a:t>
                </a:r>
                <a:r>
                  <a:rPr lang="zh-TW" altLang="en-US" sz="28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imHei" pitchFamily="2" charset="-122"/>
                    <a:ea typeface="SimHei" pitchFamily="2" charset="-122"/>
                  </a:rPr>
                  <a:t>群</a:t>
                </a:r>
                <a:endParaRPr lang="zh-TW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anose="02010609060101010101" pitchFamily="49" charset="-122"/>
                  <a:ea typeface="SimHei" panose="02010609060101010101" pitchFamily="49" charset="-122"/>
                </a:endParaRPr>
              </a:p>
            </p:txBody>
          </p:sp>
        </p:grpSp>
        <p:pic>
          <p:nvPicPr>
            <p:cNvPr id="13" name="圖片 12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85000" r="71707" b="827"/>
            <a:stretch/>
          </p:blipFill>
          <p:spPr>
            <a:xfrm>
              <a:off x="-39498" y="40499"/>
              <a:ext cx="790310" cy="556792"/>
            </a:xfrm>
            <a:prstGeom prst="rect">
              <a:avLst/>
            </a:prstGeom>
          </p:spPr>
        </p:pic>
      </p:grpSp>
      <p:sp>
        <p:nvSpPr>
          <p:cNvPr id="8" name="AutoShape 2" descr="data:image/jpeg;base64,/9j/4AAQSkZJRgABAQAAAQABAAD/2wCEAAkGBxITEhUTEhIWFRUXFRUVFRUYFRgYFRgXFxUYFxgXFRUYHSggGB0lHRUVITEhJSkrLi4uFx8zODMtNygtLisBCgoKDg0OGxAQGi0lHyUtNS0tLS0tLS0tLS0tLS0tLS0tLS0tLS0tLS0tLS0tKy0rLS0tLS0tLS0tLS0tLS0tLf/AABEIAL0BCwMBIgACEQEDEQH/xAAcAAABBQEBAQAAAAAAAAAAAAAFAQIDBAYABwj/xABJEAACAQIDBAcEBwUECQUBAAABAgMAEQQSIQUxQVEGEyJhcYGRBzKhsRRCUnLB0fAjM2KCkjSisuEVQ1Nzg5OzwtIXJESj8Rb/xAAYAQADAQEAAAAAAAAAAAAAAAAAAQIDBP/EACIRAQEAAgICAgMBAQAAAAAAAAABAhEDIRIxQVETImEyBP/aAAwDAQACEQMRAD8A9WfAkGynhpcenGq2bebjcTbibZrcf4aTZvSjCz2DHq3+zJYa/wAL7j6g91GJ8OpB04d9LqgKZSFzEi3K2vH8qaQdd2l+fBgp4cz4VMIgP13U0x8xSNCQf8XPhfkO7hfhSFbjgPG/2b8u493Cpig5U1kFqmmGQYQs5GgLEnXgBuJPfZtO4HjVhcAea7r7/wBcqgVe03j+VSZaz6UdNhsttQfDwB4jvpoWnBaeBSBqrUqikAp4FMOAp4FIBTxQHAU4CuApwFMnAU4CuAp1MEAp1q4CloDrUtdS0ydXUtdQHV1dXUAtdSV1ALXVXnxkae/Ii/eZR8zQyfpZgE97Fw+AkVj6LegxulvWYj6dYJ2yRNJM9icsUErHTU27IrQ4eXMqtZlzAHKwswuL2YcCOIoCeupt669MmexmxYJN6ZD9pNV81Oo+NU0weMwykwS54x9X30H8p1T4UdRgdQb07Lx48xofUVBheG6RqFXr0KE5hcAlQRbeN4vfvrUwujorAqykCxBBG7gRQHEYBHHaUN8D5Hd8KHt0dKnNh5SrfZJynwHBqqZUtRpZ4FG5h4VWYUGTbM0N1xMJOmjqLHdxB0PiCPCiOGx8coBRt99Do2m/Q09yjSso7TeNPtSAdpvGpAKzUQCnAUoFOAoBAKcBSgU8CmRAKcBSgUooDgKcBSXoZt7a7YaMyCB5VVWZyrIuRVF7nMQT5A7qYFhS15biPau97R4VRyLykn+kKPnVf/8As9rzfuoLA7urw0jfFiRQHrV6UmvJPovSCbeZwD/FFDb0ymm/+nO05v30qnn1uIdz6WamHp2L25hYv3mIhT70iD4E0Kn6e7OX/wCSrfcV2+IFqyeG9kL/AFsTGvcsRb4llotB7J8OPfxEx+6EX5hqNUOx3tTwi/uo5pfBQg9WN/hVGb2sD6mEa/8AFIB8ga0MHs12eu9JH+9Kw/wZaJ4fobs9N2EiP3lz/wCMmjxo3Hm+J9qWMPuRQJ97O5/xLUA6Y7Xm/dk/8LDZvmGr2PD7Ohj/AHcMafdRV+QrPdM+nUGAtHbrZ2FxGDYKODSN9UchYk+GtPxG2BWLbsw34vXwh/8AGnL0G2tL+8Lf8XElvkzVBjfabjTqjqGNzlCLkUeYLE+JrN/6YxUzMxxMxYnW8jW/pvYDuG6pvRybbPDeyfEb3lgXwDMfioonh/ZQo9/FE9yxAfEuflWN2H0hxqdqLEyBh70bMXQ/yPcegvXrHRTpQMUoWRckttw91u9L/KlMsd6qrhlrbKbO2FHgdr4eKN2YPA7Xa17kSAjQDTsCvRg1YzpIbbZwB5xSr6LJ+da4NVITg0t6iBp16ZKkmEF9QVPPcf8AOkCuOIbx0PqK0BF6rTYRbEgWPdu9KPD6HkEiYfWBXx3eu6pbX76leBhyOl/0DUT4W3Ar4af5GlqnsrklSp1B4EXHlfd5UG2jsVHGgykXItuv3cRRbtDk3wP5UwyA6ag23EVNAXsuJ1UhzmIO+97+dXxUWGG/xqyqUobgKeFpQtPAqiNC04ClAp1qAbXGmYqdY0aRyFVVLMTuAAuTXnkvtbw3WZVw8rJe2e6gkcwhPzIoD0JmoV0ke+FxA5wy/wCA0mx9uQYtOsga4BswIsynkwNM24LwSjnE4/umkFnoTh0GBwrBFBMERJCgEnILkkDU1oaBdCv7Bhf9yg9BR0VrE0tq6upaZOpa6uoDq6lrqAGdJNrDC4WXEEA5FuoO4sSFQHxYqK8BwGxcRjpGncmzsWMjb2JOpA/Q5V7J7S8GZsNFFfKj4mMSnd+zVXdteF8gHjahiIiLcC6gdkLrfkBWHLlZ1G/FjL3WHxPQwot1a543rOKpgm1FtdQdxH60r1zAytISCEX+HNdvO2g+NBOl3RHrVzILONRyI5Vz48ll1k3uE9xltrYTIBPF7psWtvHH4H5GjfRTHrIbK1nGqndryI4b9fEGhfR7E6PhZxZrHKCL3525nu7qCYoSYWcFbgXuGFyO7Nbhr8b8xWvjtPlp6dt2Yvj9mSkEazRseT5Nx79T6GtkrVjejm048Yi6gSIySW0vddCRz00vyPjWtRq0xv2xzkl6WlNLeolNOvVMxu9NkOh8KSkkOhrVKGTj901ZvVWTj901ZvQFXFQra40Pd+VDXHaP3aLYndQt/eP3azzisUOEj3+NWglJghp5mrGWlJ0LUIFdapctJajQMApaW1dagMR7URI8UEKEhZJWMlja6xxM9j3aX8hQPZOwMIYkYw3BYJu3MbcgeHGvQNv4DrYxYXZGzL5qyN/ddqznRnEG7Q5Wyhr37Ft/jc1hy726eGTVBNk7LfBbTWNTeOVSRa9shBIvyIZQPPvrZ7UW8bj+BvkalknjM/V5T1nVB81hbIHsFPHeb+VJjh2W+6flV43cZZybWOho/wDY4f8A3YHxNHKCdEP7HB90/wCNqNLW89MqWlFdS0yLXV1dQC11dXUBn+nKynCnqljZs6XEmqZb6mwIJ31n9mwuYBnVUbkt8o8L62/OtV0le0P8w+AJrNpimIChBa195HxH5Vyc97dfBOgzY2wIkcsEDOTdna5Ym5N+7ed3OthhsNcUCwjlLK+/nzrTYOUGs8NW9tMup0wHS/ooZZleGyvcXYaEd9RokkN4HQSFwwDADtEAkhkPC3DUWN9K321GVFMpF8ik2G8m2gHju868/wBvdNYY0kjwiF8QQQzZSBGWHPe5H2RoPK1O423xhY5SfswWwNo/R8WTGf2ayvk+4GOmvNOfGvcoJbgHmAfUV4l0e6NO0saEEAglieAGh89R+r17TCAAANwFq3+WGXpdQ0+9QIakvVM136TIu8HzX8RSjaFxYju0P4URNZHp50qw+Bjsyq8zg9XHoNL6u5+qt/U6DiRrUSD64gMCRyPzNTrilrw6PpvtCfMIWa5G6OJSq34DskjxJvTdkdOMdBJkxIZxxWRbPbiVe3zvU+cX+PJ7lLJcUPk3n7tR7ExqzRdahBVgLcweII4EVJJvP3fzpZFD8Fu8zVuquB3eZq1TnoqS1NIp9IaYR2rrU6vFPal0hmfGSYZZWEMYRDGpIVmyBmLW973rWNx2aWjeg9IenWDwysBIs0o0EUZzG/J2Gid99e40H2JKJoRjVnEKMQJYyyqA40YI7b9dw3kEV5ChBrTdFtqRJBicPOodGQyxA/7VdLDlmHH+HvovHjlNU8crj3HrG1dpYfDiKRmW0oZBIvaFk1AJW9x2m8Kb9NilQmKRXFj7rA8OIG6sN0m/smBuuV8tnUH6yx2uRztl791ZiJyl3DEEXNwbH1FF458Fvfde39EP7HD4P/1Go2Kz3QV74CA3ubPfx6xr1oRTk0VKKWkpRTItdXV1qA411LautQFfG4USIyHiN/I8DWBmw6xMyTRtIb2UZyFAAGlh3gm9vrV6Nas90qjC5HsNWyd5NiRYcdA3pWPLhubbcOeroAgwALrJlCkAgKpOUA2vf7R039550cgnCak2FZduksQJRCGddSoIJAvbtAbtazPSXbcsiEE5V5Dj4nlXHN7dd1RXpx03DqYMM3HtycBbgvM/lWV2MY7pGiZnLAsW4kHNdjx1sfQcTcdszDJJcEnMNVYfVPnvvqOG/uo3BgFifOGBYqVsQQAW0OoPHlv4g11YTTDLsdwmJzNEYhfVTpyJ1PgQx9b1tUNeYnDYrCZJWXPHa3WKCUH3vsnuNr+VHcN06ht2gQeXD13/AApb7GWO5NN1GamFBNg7Q61MwzEHcSLA94O4jhz0o0KuXbGzVXek23I8HhpMRJqFHZW9i7nRVB7zXzh9In2jjC0rXeRszHgqjcqjgoGgH461vvbxtFutw8F+ysbSkcCzEqPQIf6qznQyWN5w62v1eUjiLWvcVXLlqHx47b/o3hY4LIi7hcgFS1vtFb5rd9ql6fbNjfDGVVvIg6xCFJJy6kGw3EXGtWVSFI+sEY6zWxy3IuNSLC/Abt9F8Rs6LEQokmawUDey8O6165sHRl0xfQDaaxYn6OrdiaLrFB+2hB08VY38BW/k3n7teOdHNntDtqGAtm6mSVM3NOrYqfS1ewyHVvu1vPTDP/SXBbvM/Og/TvpOMBhusC5pHbJEvDNYks38IA9SBxoxgfd9fnXn/tPwfX4rCLwjz5hz6wqdB3dXb+buqvKYzdRMbldRlVk21jGaUSyLnA7IYrGB/Cl7CjWxtrbT2aynGh5cMxsxLZilyBmDHXTXs8edHtl4p42F1OQEA9kjf9lr6+lH9oypLFPAy3HVsGHflJsBbfuNY4ctvtvlxSDakHUag6g91fNvScscbiM3vfSJr/8ANb/88q+hdgQumGgST31hiVvvBAD8a+ctrT5sViHv708pHfeRtfjXTHMpQSa+BIq/A5DBl3gg+nGg+FO/xNEYm50zaPaWPWQoqsXCICxP+0cAsBffYAa1FBs+eZWEETyEWLBRewvr52vpvPCjnQvoVJiAJZgYoixO60kg3DKDuWw94+V99erYDBRwoI4kCINwHzJ3k95o2Ar2cSA4FV1DI8iup0IbOWsRw0Za1QqmjWN+e/v8aWbFW056DmTyHLxpbJcvS0yNbDv40+mR1dXXrqAWurr11AdQvbcNzC5UsschZgBc2MTx3A42z+l7XNFKZLIFBLGwAuTSs3Dl0+fOk8Rwm1rxnMkkilbEHPHKQpXxBzDXiooj0oQdU7LbKArFuYc2QLzv2j3Ad9Re1TbKy4xHjykwkWtqeyQ2pG83t4aW5k5sDY4EMcU37TqjEzR6G8vVLkiOmoTXyVb3vWNwlu22OdkUegvRBnUTYstHCdUQHK7jmx3otrWsbm/DS/qOyocJELQqqd4Bv5sbk+ZqrhMCzdqU3J+qNw7r0STBcrDyufU1rJpnbsReIMCrDMDoQdQfGvMOlfs+ETNicMLr7zJYEpxLC41XnxHfXpuFJ3NvGl+YqzTyxmUGOdxryfYe2iDlZbkaaEX7wAAAf1urUx7QjIvmt3G4NZrp5sYYWRZoxaKRrG25H3gdwOtqHwbTmyixPL3b7vKuK5Z4XVdfhhyTcQ+3uK8uHZQbrG+c20ALjJc/8z4c6ynRHYmIidMUEumoYcSp4jnuv5V9AvApzGQA3FrlRa3I6btTvqGHZcGUiJUUXv2AAL/y1057y6jlxumSwo67KUkKjmDofvUa2htOLBw9ZPMSLGyXBLEC9kFrk/AbzS4nYkKEyDs7ywGi6a37vCs7036E/SkMsFxMi3yEkq47N1Q65TZN24nlck48fHZbK3z5JZ0yPs4mfE7Vadt566VuNr9kLfkA4A8BXrXWhsxF7WtqCNxINAfZ70UOCgLyi00oGYXBKKDcKSNL3JJt3cqOk6N5/hW9mmG9rOAPZ9fmaE9LcNHlEx0cdhd2oNzbvtYmqm1uka4aLKpBlN8oO5dTqfyry3amLxQkWZpXmsxbK7MRqLMoB91Sulha16LjvHRY3V29DGOkYRRqBYm5ubA2O6/DnWrilLSFcuhUa2Oh1uL8dLa+NZLovhnkRJok62F9VuQJIzuKtzsbi4rXwY+HOY+sUSAhShNjcgEBb+9v4Vhx8dl7dHJyTXS1PfI2X3spy+NtPjXyyIrrya2lxx76+qa8d9qvRIwucZApMTm8qge5Ize9b7LE+R8RXVHK81xMSrIwQsVzEoWADFSbjMBpfnatd0CxOz0kz43MXBHVgpeEd7ZbknxFh8s4mCeZlRFYvwCgk99wPnXS4eSJssqFGHBhbzHMUfw9fL6NwG0oZlzQypIOasGt423VQ2xtdomUBdCGJY+72QWIuONhXgmGmdWLIxVhYhlJVteRGvCtP0f6VYuSeGGeYtEWKPcLciRSgzNa5ALA+VKw5dPbkgcE5iN53K3PnarKKBra58D8Lim7LnLwxOd7RoT4lRcet6tir8Yi2ojKLemlx+NqXrRzHqKlpaNEizjmPUfnTka4uKkqCM2zDkx+IDfNjQaWupueuz0gfasr7Q8Y8WHuhALHIGP1TkZ2YLudsqNYHcde8afNQTpbs3r4kBz2jlWXsC7DKGGZV+uRmvl1uLixNqV9HPbyfZvRKWwkykyE3AfV7tY5mJ0uMwa9rC4JuWAG92DsvqQI75iuZpH17Tub8ddwUc7BedS7CxzOCrBCRfNNGwKSG9zZScyakkjUXJGbQ0Yw6X1tpU4xdt9LuDjsNKuCqkbruv6a/KrCL3etXEJUtzp96jtbj5V2YUyUtv4FMRBJFILqw18tQfhXkOJwEkTNHkDBTYMcwJX6p0/htXs7kHThxqtiMKhYkqCdNfKss8PJrx5+Kyyk2sdQQR3jcQfIkVKDxqLPy51KtVEBXSGK8eUb3ZU9W3fOrkcqhur+tlvu3jdcHxqdkBIuL2Nx3Gx1oLtrGiKWJj9rKTyDaa91wD5UvW6r30KYo6DwPzFZLpTtf6NhpZdM1iqX+2xAHpv8q1mMOg8D8xXk/tRxwKRIpvmZm9LAf91F7qYwqytI2ZnbMTcsbNr86OYeVgAsuWxIyuPdvwDA+7fdWZgYg7vjatTgLMlmG/d+feKuAawhk+i4mOKUxhEOJCj3X6v3427iNdOK1VVSY4yw95AQOQBKW8smndah2Ex7xloye0YH15gqYpBbwYH+Y0dmZfo+Gy27JnibxBSRfg7VXwXy9B6L4/rsMjE3YDI545l0ufEWPnRDEwq6MjqGVgQwIuCDvBFeedCtvdTI0UhtE7GxN9JLgA9ykfIcK23STGdThMRKN6QyMPEIbfG1QHnXsajVziJQmgKorGxuDc29MpPiK9IxGFiYEPDGw4ho1I9CKy3sj2d1Ozka1jKzSnwJyp6oiHzrYyRUHt437TeoTGwxRRRxDqjnyIqAs7djNlAvbIf66z8WFsbgWPOjXTbovtHE4uaWPCSsueyEAaqgCKRc7jlv50JwOJzpfcw7LrxDDfpVQnvHRXEZ8Mh739CxZf7rLRgVjvZvic2HK8RkNuQy9UP+ga14NMkldTb116COrH+0d5lgDwTPCQ6ZihsStnUg/wAzx1rr0C6ZQZ8JKN/YY/0DrfnEPWlTeSnaWNO/H4jykYfI0w4rFHfjsT/zpP8Ayp2Cw0krhIkLsb2Ub9NTV/E9HsVGjSSQOqqLkm1t4HA99Z6UFl5+OMxJ/wCM/wCdOgw8zsFWfEMxNgOtb8TTsLC8jqkalmY2VRvJr0rY/RxcMgBs0rayPwA+yvd89/IA0aTo5siOBAobNIQM8pN2Y955fo60bSFlOtVxAL3q517cKcJOqnwp6oeJpkTsd9LisUqC7ED8aoj5WsO+q0URPveny+FqoHaWb/WKvLS59TUkWLsdZMwOnLw/XfS2ehG4FLlPOo45kO41YBFMgp5mCh94O+rWBxYcaHUVWwEoKWbgNb8udJhMGmbOCw7gRb5VjjvrS7oUY6fH0obtzACVO8m3qaJFRxO+q8jqGBZhYDTUbzx9Pma0vrtM99EmSyAXuQFF+J4Xrxb2vS2xEaDhGGA5Es35CvVOlqiXCyxoxLELZUYhyFdWIGU3sQCCOIvXzxtprSsugCnQcvHvvelub0eqgimv48aPbIx4v2juFhTdh9BsbiCCE6lDbty3W9/sx2zN6AHnR5OgSpIC2MUx6X/ZlXvxFszADvufCi54z5OY2+lGVFeZZAdAjoeHvZdfhVzaOJK4bDgG7iZ5GUHMwXqo49bczm9BV/FR4WFRmhVola7SdcQ+p1LAMCdTutUO3NnBcsuHUsNYzGmZzY2dZOJAKlQeFx30Y82N6Vlw5YzYLLirOTZrZQTvty0HPStPD0vOLw7YOWKRs6iINF+8A097MGBOmp8fGgKYbFm5GHk7hlt5a17ZhpYxDHErXyoiAdyqBVVmrbNhSGKOFR2Y1RB4KoA+VTRGPO5M4u1uzmHYIWxAB9aeY7nzoHi47Yhu8g+oH43rHm5Lx47kKDUMHUpcTvIACSWa50F+FfM2D2jeQys5BkJdzcG5YliWvxuTrX1AYQyaqWFrWBsNRrfWhf8AoiHhDGvgM3xIHyp8e/YjJey3Gg5lve6tYjdZGQgf/bIfI16Kj1nsbEsMmGKqAGlaI2AHvwyEf3lX0orhpCRXRCoiDS3quDS376CSs1VsYAUIO7S/3QRm+F6V5AKx/SPaGKYMsUMoBBGYgINRwLkUAU2X0Xgw754jIGsVJz8DbQ6dw9KK4mEPG8Tu2VkIax7WUjX1GnnQXZ+PxkrMSiImhUk6m4ubAd9xfdxongcO7MzS21TJob6XJ1t4/Cs9drDMJsLDYVxJEGzEZcxYm1yN19x09KOdYpUOw45bj50PxOEdCShvzU6gjl3+dXdlyLJGUAsRrbl60wmSaL7XqKlWaPgb0OxOGIO+kwa9rwpbGhOSYKuY7vmeVZyfGYlXLELKhNwtspUcgdx86g2vtbPKAD2B7vfzb8qt4LFgnI2/50WnD8NtXDObOOrbkwt8d1FFwiEXW3cdDQvF4MbmAK94qmmEli7UDG32Cbg+FLYaeI92tSgGhOztpZzqtm4g6a/q1E/pY5VUqaFHF31AA4aVjdkkhiCdxI399FMs4t7o59iR/SwFC8KCJmB35uRGp13HUVwf9G/HdaVssGoA0FBhtOa75Ha2Y2Ata19BYm261GIZLJfXQX3E+gGtABhVU/sy6qeDRztbwPVA+t6OKWz9T4/HfYnsvENI9pI1JsbMVjzX8V19KKPsqNmV2hjMi+7IVGcX+y1ieXKh2yZYozd31tp2JAP7wo5HjoyLg3HcD866+PHU/YcmW+sUf0Ed3kBf43pBsuLflB8dR423CntjhwHrTTibjeB3W/GtemXaLFCGJC7AADkpJ8FVQSx7gL1nZNtmQHJBNGL2BMEhc94AQqPO9H5WYnevrb8KSzEaso14cqRsws2o/ZYhr7yY59PAGO3yopCJRrFAxJFh1jCMDdv0Lc+HmKKr98+X+dSNOOFT0EGGw8xH7Rh4Ico9dT8RUOO2fI0wdcgXKoNyb3BPIciKtHE0xsXrUZ445TVAhFoLG1MJFVMVirAGhcm1aqZSQSLHSvTD9YBcxSwy6cklXMfJCx8L05XRdbsw36Bm0O4gIp01odj8c7QS9WCXyNlG+5tusdDWK6PNixJ1QwjzMTftOyogsBqW0A058KvDKFY9Nnx8Mf7yWJBY3zyqDwtvO7f8KZHt7Dn3GMnfFFLKP6kQj41S2X0dSIKxjjR7fu41SwPLrRGrEelFYmPWAXOlr61e06SxzZlzFXUcMwysfAXJHnY1XMQJBcEgcCQR56a1bxgYG+8VX6w1NqpEsKDMGGg4im4mAr2k8xUrCwro37NjSDoCJB3jf+dU5sMY3Ei+Y5ipMmRrqadjNpJGueVgijifkBvPlQa3iori9YzpPtbqx1SbyRnPIfY8+PpzqHaXtIQt1cCkC4BkbfbMAcq8NCdT6VlcbKbsh3o537yD2lPxI/lpbl9Hqz2LLJdzRmCLrYxbRlrNYeTVSOI+IovsvHhHsdAd/wCvSigb2dtax6ufwDfnRKWAr2k1U/rSqmL2esguPI1Bg8VJhzlYZk+VSF5dWDWFwd/HwNFRN/D8qqKiSDPGR4VejOg0HrVQqFGGTmvxoFLsKU4h5etUBipsFJ3KAePdWt6s8qhGGa+6s8+OZTVG1eDC2ABYn4fC5qdIanEJpuAxKOWC/VtfS2+/5U8OPHHqDZUhtTJUq9lFNMY5VpothmSk6uinVryFKFHIelGhsMWGpBhjyNEa6jQ2oiC1IYRVyQC2unfQ+bEqDYHMe78TSuoclp7xqASdw1NLGiHUWNVZ8XoRYG+hG/4CquzkCrbKR+vWs7yTfTScfXYtLEpGoFVzho/sr6Vyg1Vwc2frBxWQr5WBHz+FVLu6TcdRYjgjOgX0q5ho1Tsgb9fOoYFtU7SqPe0txq9RG6XEtlBbjawqGDDWS9+0dSamez25A38afMLimFRMSw76cJgTqKbkNL1dIHO16gnkC72t8/SpShPG3hTThBypW0wfF7UsCE0PMi/wrJY7ZhkYvNPJKdffyhQO5QAFHgK37bNU8KE7bwqKrXsFUZnPO2oX8T5VlZkuZR4jtwjDvmQkk3ChjcW5kC1Hv9MLOiTjRioWVeTDU/HUHkawu39omad3Hu3IQfwg6U3Y+LKva+j9k/8Ab8fma1k6RbuvT8DiAGAPDX01qZM7NmIsDWb2FOXdVJ3XF+6xt+VauK+4lreJHypgb2TjcRFpo6jgTr4Vr8M6TLe3iDvFY+CPQandzons4lGOU8AeFt4/XnU7MVfZrRnNEbd3A1Mu0hbVSDxq4s+gPdUTCMm5qtfRLhNNqVhTKpLqEbLXLOw5qfgR/nRih2W06W45gf6SfwqbDgleuvTUFK+gvVE7NXXqg207G2T+9/lVlXc8V/pP/lSNNrVXHiQoer97hrp4Gn5m+0fRfyrvM+p/Ci9iXVBcXFiSM3UFjvtnTU2+9aqkuJVffUpprmte/Ic/K9aQoOQ9KW1Y3jlbTlv0zMO24ibBj4ZW+dqsYXaMTNYEaHdqPnR+1KBS/F/R+X+B8uOQDifBWPyFBNnYxlxMhEUpSRbk9U9gy7uHEFvhWttSBarwu97Rc5rWgObHzE9jDyW5kKCe4XOnpUMgxLG/Uk637ciru3e6G3Vo8tdlrTVRsFw8GKFh+yQcu0x9bj5UQhjf6xv4X/GrgFOtRINoAlL1dS2rrUyMEdOyU61dQEcmgryf2z9IhHCMKh7cvv23rHfUn7xFv6uVenYqY2Y8t1fLO3tqvicTJNJvdiLcFUaKo8B8bnjSMNY319aSNsrBuRB9DepYYbuq82A9TatiNjwD/Vr5i/HvpguxLLKSWA0IFza5uN19+6tMmJI31i8ULM1uBPzrSkFRod/A6geFSpqMNjRlFza2mpo1spyXZjuKgDxzKePhWKwgsAbknmd9bfZLXRSe78KkD5fSq5kp0p0qmXNW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pic>
        <p:nvPicPr>
          <p:cNvPr id="16388" name="Picture 4" descr="办公室会议图片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76256" y="4227239"/>
            <a:ext cx="2068626" cy="146569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390" name="Picture 6" descr="http://mspdesigngroup.com/wp-content/uploads/2016/03/marketingMain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64015" y="4227240"/>
            <a:ext cx="2612241" cy="14656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8" name="群組 17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20" name="圖片 19" descr="齟齒圖片4.pn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22" name="文字方塊 21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080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119207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8" descr="http://img.taopic.com/uploads/allimg/130307/235085-13030GI1526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7541"/>
          <a:stretch/>
        </p:blipFill>
        <p:spPr bwMode="auto">
          <a:xfrm>
            <a:off x="0" y="-1"/>
            <a:ext cx="9144000" cy="5711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圓角矩形 2"/>
          <p:cNvSpPr/>
          <p:nvPr/>
        </p:nvSpPr>
        <p:spPr>
          <a:xfrm>
            <a:off x="1089991" y="284175"/>
            <a:ext cx="7802489" cy="918728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2123728" y="2574"/>
            <a:ext cx="4824536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3600" b="1" dirty="0" smtClean="0">
                <a:latin typeface="SimHei" pitchFamily="2" charset="-122"/>
                <a:ea typeface="SimHei" pitchFamily="2" charset="-122"/>
              </a:rPr>
              <a:t>關鍵</a:t>
            </a:r>
            <a:r>
              <a:rPr lang="en-US" altLang="zh-TW" sz="7200" b="1" dirty="0" smtClean="0">
                <a:solidFill>
                  <a:srgbClr val="00B0F0"/>
                </a:solidFill>
                <a:latin typeface="SimHei" pitchFamily="2" charset="-122"/>
                <a:ea typeface="SimHei" pitchFamily="2" charset="-122"/>
              </a:rPr>
              <a:t>3</a:t>
            </a:r>
            <a:r>
              <a:rPr lang="zh-TW" altLang="en-US" sz="3600" b="1" dirty="0" smtClean="0">
                <a:latin typeface="SimHei" pitchFamily="2" charset="-122"/>
                <a:ea typeface="SimHei" pitchFamily="2" charset="-122"/>
              </a:rPr>
              <a:t>問</a:t>
            </a:r>
            <a:r>
              <a:rPr lang="zh-TW" altLang="en-US" sz="3600" b="1" dirty="0">
                <a:latin typeface="SimHei" pitchFamily="2" charset="-122"/>
                <a:ea typeface="SimHei" pitchFamily="2" charset="-122"/>
              </a:rPr>
              <a:t>，老師我想問</a:t>
            </a:r>
            <a:endParaRPr lang="zh-TW" altLang="en-US" sz="36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14339" name="Picture 3" descr="K:\10418學群簡報\圖\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149376"/>
            <a:ext cx="2246334" cy="356879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1907704" y="1634951"/>
            <a:ext cx="6036982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念語言科系真的需要有語言天分嗎？什麼樣的人適合外語學院</a:t>
            </a:r>
            <a:r>
              <a:rPr lang="zh-TW" altLang="en-US" sz="2800" b="1" dirty="0" smtClean="0">
                <a:latin typeface="SimHei" pitchFamily="2" charset="-122"/>
                <a:ea typeface="SimHei" pitchFamily="2" charset="-122"/>
              </a:rPr>
              <a:t>？</a:t>
            </a:r>
            <a:endParaRPr lang="zh-TW" altLang="en-US" sz="28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14340" name="Picture 4" descr="K:\10418學群簡報\圖\圖8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89991" y="1666010"/>
            <a:ext cx="816819" cy="812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群組 8"/>
          <p:cNvGrpSpPr/>
          <p:nvPr/>
        </p:nvGrpSpPr>
        <p:grpSpPr>
          <a:xfrm>
            <a:off x="1089991" y="2882199"/>
            <a:ext cx="817713" cy="844063"/>
            <a:chOff x="1089991" y="2211015"/>
            <a:chExt cx="817713" cy="844063"/>
          </a:xfrm>
        </p:grpSpPr>
        <p:pic>
          <p:nvPicPr>
            <p:cNvPr id="14341" name="Picture 5" descr="K:\10418學群簡報\圖\圖11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9991" y="2241908"/>
              <a:ext cx="817713" cy="8131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 Box 2"/>
            <p:cNvSpPr txBox="1">
              <a:spLocks noChangeArrowheads="1"/>
            </p:cNvSpPr>
            <p:nvPr/>
          </p:nvSpPr>
          <p:spPr bwMode="auto">
            <a:xfrm>
              <a:off x="1259632" y="2211015"/>
              <a:ext cx="576064" cy="7694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altLang="zh-TW" sz="4400" b="1" dirty="0">
                  <a:latin typeface="SimHei" pitchFamily="2" charset="-122"/>
                  <a:ea typeface="SimHei" pitchFamily="2" charset="-122"/>
                </a:rPr>
                <a:t>A</a:t>
              </a:r>
              <a:endParaRPr lang="zh-TW" altLang="en-US" sz="4400" b="1" dirty="0"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</p:grpSp>
      <p:sp>
        <p:nvSpPr>
          <p:cNvPr id="25" name="Text Box 2"/>
          <p:cNvSpPr txBox="1">
            <a:spLocks noChangeArrowheads="1"/>
          </p:cNvSpPr>
          <p:nvPr/>
        </p:nvSpPr>
        <p:spPr bwMode="auto">
          <a:xfrm>
            <a:off x="1907704" y="2931095"/>
            <a:ext cx="5040560" cy="2492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600" b="1" dirty="0">
                <a:latin typeface="SimHei" panose="02010609060101010101" pitchFamily="49" charset="-122"/>
                <a:ea typeface="SimHei" panose="02010609060101010101" pitchFamily="49" charset="-122"/>
              </a:rPr>
              <a:t>要對</a:t>
            </a:r>
            <a:r>
              <a:rPr lang="zh-TW" altLang="en-US" sz="26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外國文化有興趣</a:t>
            </a:r>
            <a:r>
              <a:rPr lang="zh-TW" altLang="en-US" sz="2600" b="1" dirty="0">
                <a:latin typeface="SimHei" panose="02010609060101010101" pitchFamily="49" charset="-122"/>
                <a:ea typeface="SimHei" panose="02010609060101010101" pitchFamily="49" charset="-122"/>
              </a:rPr>
              <a:t>，並考慮自己未來的方向</a:t>
            </a:r>
            <a:r>
              <a:rPr lang="zh-TW" altLang="en-US" sz="26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，想</a:t>
            </a:r>
            <a:r>
              <a:rPr lang="zh-TW" altLang="en-US" sz="2600" b="1" dirty="0">
                <a:latin typeface="SimHei" panose="02010609060101010101" pitchFamily="49" charset="-122"/>
                <a:ea typeface="SimHei" panose="02010609060101010101" pitchFamily="49" charset="-122"/>
              </a:rPr>
              <a:t>做一</a:t>
            </a:r>
            <a:r>
              <a:rPr lang="zh-TW" altLang="en-US" sz="26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位</a:t>
            </a:r>
            <a:r>
              <a:rPr lang="zh-TW" altLang="en-US" sz="2600" b="1" dirty="0" smtClean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學者</a:t>
            </a:r>
            <a:r>
              <a:rPr lang="zh-TW" altLang="en-US" sz="2600" b="1" dirty="0">
                <a:latin typeface="SimHei" panose="02010609060101010101" pitchFamily="49" charset="-122"/>
                <a:ea typeface="SimHei" panose="02010609060101010101" pitchFamily="49" charset="-122"/>
              </a:rPr>
              <a:t>，就要多</a:t>
            </a:r>
            <a:r>
              <a:rPr lang="zh-TW" altLang="en-US" sz="26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涉獵多種外語</a:t>
            </a:r>
            <a:r>
              <a:rPr lang="zh-TW" altLang="en-US" sz="26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，閱讀</a:t>
            </a:r>
            <a:r>
              <a:rPr lang="zh-TW" altLang="en-US" sz="2600" b="1" dirty="0">
                <a:latin typeface="SimHei" panose="02010609060101010101" pitchFamily="49" charset="-122"/>
                <a:ea typeface="SimHei" panose="02010609060101010101" pitchFamily="49" charset="-122"/>
              </a:rPr>
              <a:t>能力比聽寫能力還來得</a:t>
            </a:r>
            <a:r>
              <a:rPr lang="zh-TW" altLang="en-US" sz="26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重要。</a:t>
            </a:r>
            <a:endParaRPr lang="en-US" altLang="zh-TW" sz="2600" b="1" dirty="0" smtClean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zh-TW" altLang="en-US" sz="26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要走</a:t>
            </a:r>
            <a:r>
              <a:rPr lang="zh-TW" altLang="en-US" sz="2600" b="1" dirty="0" smtClean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外交</a:t>
            </a:r>
            <a:r>
              <a:rPr lang="zh-TW" altLang="en-US" sz="2600" b="1" dirty="0">
                <a:latin typeface="SimHei" panose="02010609060101010101" pitchFamily="49" charset="-122"/>
                <a:ea typeface="SimHei" panose="02010609060101010101" pitchFamily="49" charset="-122"/>
              </a:rPr>
              <a:t>這條路，則說的能力更重於閱讀能力</a:t>
            </a:r>
            <a:r>
              <a:rPr lang="zh-TW" altLang="en-US" sz="26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zh-TW" altLang="en-US" sz="26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2050" name="Picture 2" descr="K:\10418學群簡報\圖\圖12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554362">
            <a:off x="8007819" y="1614220"/>
            <a:ext cx="1091810" cy="72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K:\10418學群簡報\圖\圖4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0138" y="478585"/>
            <a:ext cx="815052" cy="675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29" name="群組 28"/>
          <p:cNvGrpSpPr/>
          <p:nvPr/>
        </p:nvGrpSpPr>
        <p:grpSpPr>
          <a:xfrm>
            <a:off x="-39498" y="4"/>
            <a:ext cx="896269" cy="5718171"/>
            <a:chOff x="-39498" y="4"/>
            <a:chExt cx="896269" cy="5718171"/>
          </a:xfrm>
        </p:grpSpPr>
        <p:grpSp>
          <p:nvGrpSpPr>
            <p:cNvPr id="30" name="群組 29"/>
            <p:cNvGrpSpPr/>
            <p:nvPr/>
          </p:nvGrpSpPr>
          <p:grpSpPr>
            <a:xfrm>
              <a:off x="-28410" y="4"/>
              <a:ext cx="885181" cy="5718171"/>
              <a:chOff x="-7144" y="4"/>
              <a:chExt cx="885181" cy="5718171"/>
            </a:xfrm>
          </p:grpSpPr>
          <p:grpSp>
            <p:nvGrpSpPr>
              <p:cNvPr id="32" name="群組 31"/>
              <p:cNvGrpSpPr/>
              <p:nvPr/>
            </p:nvGrpSpPr>
            <p:grpSpPr>
              <a:xfrm>
                <a:off x="-7144" y="4"/>
                <a:ext cx="885181" cy="5718171"/>
                <a:chOff x="-91676" y="3291135"/>
                <a:chExt cx="11359398" cy="1944214"/>
              </a:xfrm>
              <a:solidFill>
                <a:srgbClr val="800000"/>
              </a:solidFill>
            </p:grpSpPr>
            <p:sp>
              <p:nvSpPr>
                <p:cNvPr id="34" name="矩形 33"/>
                <p:cNvSpPr/>
                <p:nvPr/>
              </p:nvSpPr>
              <p:spPr>
                <a:xfrm>
                  <a:off x="-91676" y="3291135"/>
                  <a:ext cx="9143998" cy="1314871"/>
                </a:xfrm>
                <a:prstGeom prst="rect">
                  <a:avLst/>
                </a:prstGeom>
                <a:solidFill>
                  <a:srgbClr val="66FF99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sp>
              <p:nvSpPr>
                <p:cNvPr id="35" name="矩形 34"/>
                <p:cNvSpPr/>
                <p:nvPr/>
              </p:nvSpPr>
              <p:spPr>
                <a:xfrm>
                  <a:off x="8981729" y="3291135"/>
                  <a:ext cx="2285993" cy="1944214"/>
                </a:xfrm>
                <a:prstGeom prst="rect">
                  <a:avLst/>
                </a:prstGeom>
                <a:solidFill>
                  <a:srgbClr val="00CC6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</p:grpSp>
          <p:sp>
            <p:nvSpPr>
              <p:cNvPr id="33" name="Text Box 2"/>
              <p:cNvSpPr txBox="1">
                <a:spLocks noChangeArrowheads="1"/>
              </p:cNvSpPr>
              <p:nvPr/>
            </p:nvSpPr>
            <p:spPr bwMode="auto">
              <a:xfrm>
                <a:off x="78028" y="554831"/>
                <a:ext cx="524005" cy="181588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TW" altLang="en-US" sz="28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imHei" pitchFamily="2" charset="-122"/>
                    <a:ea typeface="SimHei" pitchFamily="2" charset="-122"/>
                  </a:rPr>
                  <a:t>外語學</a:t>
                </a:r>
                <a:r>
                  <a:rPr lang="zh-TW" altLang="en-US" sz="28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imHei" pitchFamily="2" charset="-122"/>
                    <a:ea typeface="SimHei" pitchFamily="2" charset="-122"/>
                  </a:rPr>
                  <a:t>群</a:t>
                </a:r>
                <a:endParaRPr lang="zh-TW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anose="02010609060101010101" pitchFamily="49" charset="-122"/>
                  <a:ea typeface="SimHei" panose="02010609060101010101" pitchFamily="49" charset="-122"/>
                </a:endParaRPr>
              </a:p>
            </p:txBody>
          </p:sp>
        </p:grpSp>
        <p:pic>
          <p:nvPicPr>
            <p:cNvPr id="31" name="圖片 30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85000" r="71707" b="827"/>
            <a:stretch/>
          </p:blipFill>
          <p:spPr>
            <a:xfrm>
              <a:off x="-39498" y="40499"/>
              <a:ext cx="790310" cy="556792"/>
            </a:xfrm>
            <a:prstGeom prst="rect">
              <a:avLst/>
            </a:prstGeom>
          </p:spPr>
        </p:pic>
      </p:grpSp>
      <p:grpSp>
        <p:nvGrpSpPr>
          <p:cNvPr id="21" name="群組 20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22" name="圖片 21" descr="齟齒圖片4.png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24" name="文字方塊 23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080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4198510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0.01249 L 2.5E-6 0.05078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16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8" descr="http://img.taopic.com/uploads/allimg/130307/235085-13030GI1526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7541"/>
          <a:stretch/>
        </p:blipFill>
        <p:spPr bwMode="auto">
          <a:xfrm>
            <a:off x="0" y="-1"/>
            <a:ext cx="9144000" cy="5711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圓角矩形 2"/>
          <p:cNvSpPr/>
          <p:nvPr/>
        </p:nvSpPr>
        <p:spPr>
          <a:xfrm>
            <a:off x="1089991" y="284175"/>
            <a:ext cx="7802489" cy="918728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4339" name="Picture 3" descr="K:\10418學群簡報\圖\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149376"/>
            <a:ext cx="2246334" cy="355292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1907704" y="1688956"/>
            <a:ext cx="5688632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我喜歡韓國藝人，決定要報考韓文系，這樣的動機好嗎</a:t>
            </a:r>
            <a:r>
              <a:rPr lang="zh-TW" altLang="en-US" sz="2800" b="1" dirty="0" smtClean="0">
                <a:latin typeface="SimHei" pitchFamily="2" charset="-122"/>
                <a:ea typeface="SimHei" pitchFamily="2" charset="-122"/>
              </a:rPr>
              <a:t>？</a:t>
            </a:r>
            <a:endParaRPr lang="zh-TW" altLang="en-US" sz="28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pSp>
        <p:nvGrpSpPr>
          <p:cNvPr id="9" name="群組 8"/>
          <p:cNvGrpSpPr/>
          <p:nvPr/>
        </p:nvGrpSpPr>
        <p:grpSpPr>
          <a:xfrm>
            <a:off x="1089991" y="2882199"/>
            <a:ext cx="817713" cy="844063"/>
            <a:chOff x="1089991" y="2211015"/>
            <a:chExt cx="817713" cy="844063"/>
          </a:xfrm>
        </p:grpSpPr>
        <p:pic>
          <p:nvPicPr>
            <p:cNvPr id="14341" name="Picture 5" descr="K:\10418學群簡報\圖\圖11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9991" y="2241908"/>
              <a:ext cx="817713" cy="8131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 Box 2"/>
            <p:cNvSpPr txBox="1">
              <a:spLocks noChangeArrowheads="1"/>
            </p:cNvSpPr>
            <p:nvPr/>
          </p:nvSpPr>
          <p:spPr bwMode="auto">
            <a:xfrm>
              <a:off x="1259632" y="2211015"/>
              <a:ext cx="576064" cy="7694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altLang="zh-TW" sz="4400" b="1" dirty="0">
                  <a:latin typeface="SimHei" pitchFamily="2" charset="-122"/>
                  <a:ea typeface="SimHei" pitchFamily="2" charset="-122"/>
                </a:rPr>
                <a:t>A</a:t>
              </a:r>
              <a:endParaRPr lang="zh-TW" altLang="en-US" sz="4400" b="1" dirty="0"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</p:grpSp>
      <p:sp>
        <p:nvSpPr>
          <p:cNvPr id="25" name="Text Box 2"/>
          <p:cNvSpPr txBox="1">
            <a:spLocks noChangeArrowheads="1"/>
          </p:cNvSpPr>
          <p:nvPr/>
        </p:nvSpPr>
        <p:spPr bwMode="auto">
          <a:xfrm>
            <a:off x="1907704" y="2913092"/>
            <a:ext cx="5040560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追尋流行文化作為學習動機也沒有不好，但是要</a:t>
            </a:r>
            <a:r>
              <a:rPr lang="zh-TW" altLang="en-US" sz="28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保持學習的</a:t>
            </a:r>
            <a:r>
              <a:rPr lang="zh-TW" altLang="en-US" sz="2800" b="1" dirty="0" smtClean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熱情與</a:t>
            </a:r>
            <a:r>
              <a:rPr lang="zh-TW" altLang="en-US" sz="28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深度</a:t>
            </a:r>
            <a:r>
              <a:rPr lang="zh-TW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，因為還有</a:t>
            </a:r>
            <a:r>
              <a:rPr lang="zh-TW" altLang="en-US" sz="28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許多歷史</a:t>
            </a:r>
            <a:r>
              <a:rPr lang="zh-TW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、地理、文化概論的選修課程</a:t>
            </a:r>
            <a:r>
              <a:rPr lang="zh-TW" altLang="en-US" sz="28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zh-TW" altLang="en-US" sz="28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2050" name="Picture 2" descr="K:\10418學群簡報\圖\圖1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554362">
            <a:off x="8007819" y="1614220"/>
            <a:ext cx="1091810" cy="72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K:\10418學群簡報\圖\圖9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89991" y="1689687"/>
            <a:ext cx="817713" cy="808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 Box 2"/>
          <p:cNvSpPr txBox="1">
            <a:spLocks noChangeArrowheads="1"/>
          </p:cNvSpPr>
          <p:nvPr/>
        </p:nvSpPr>
        <p:spPr bwMode="auto">
          <a:xfrm>
            <a:off x="2123728" y="2574"/>
            <a:ext cx="4824536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3600" b="1" dirty="0" smtClean="0">
                <a:latin typeface="SimHei" pitchFamily="2" charset="-122"/>
                <a:ea typeface="SimHei" pitchFamily="2" charset="-122"/>
              </a:rPr>
              <a:t>關鍵</a:t>
            </a:r>
            <a:r>
              <a:rPr lang="en-US" altLang="zh-TW" sz="7200" b="1" dirty="0" smtClean="0">
                <a:solidFill>
                  <a:srgbClr val="00B0F0"/>
                </a:solidFill>
                <a:latin typeface="SimHei" pitchFamily="2" charset="-122"/>
                <a:ea typeface="SimHei" pitchFamily="2" charset="-122"/>
              </a:rPr>
              <a:t>3</a:t>
            </a:r>
            <a:r>
              <a:rPr lang="zh-TW" altLang="en-US" sz="3600" b="1" dirty="0" smtClean="0">
                <a:latin typeface="SimHei" pitchFamily="2" charset="-122"/>
                <a:ea typeface="SimHei" pitchFamily="2" charset="-122"/>
              </a:rPr>
              <a:t>問</a:t>
            </a:r>
            <a:r>
              <a:rPr lang="zh-TW" altLang="en-US" sz="3600" b="1" dirty="0">
                <a:latin typeface="SimHei" pitchFamily="2" charset="-122"/>
                <a:ea typeface="SimHei" pitchFamily="2" charset="-122"/>
              </a:rPr>
              <a:t>，老師我想問</a:t>
            </a:r>
            <a:endParaRPr lang="zh-TW" altLang="en-US" sz="36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22" name="Picture 2" descr="K:\10418學群簡報\圖\圖4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0138" y="478585"/>
            <a:ext cx="815052" cy="675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29" name="群組 28"/>
          <p:cNvGrpSpPr/>
          <p:nvPr/>
        </p:nvGrpSpPr>
        <p:grpSpPr>
          <a:xfrm>
            <a:off x="-39498" y="4"/>
            <a:ext cx="896269" cy="5718171"/>
            <a:chOff x="-39498" y="4"/>
            <a:chExt cx="896269" cy="5718171"/>
          </a:xfrm>
        </p:grpSpPr>
        <p:grpSp>
          <p:nvGrpSpPr>
            <p:cNvPr id="30" name="群組 29"/>
            <p:cNvGrpSpPr/>
            <p:nvPr/>
          </p:nvGrpSpPr>
          <p:grpSpPr>
            <a:xfrm>
              <a:off x="-28410" y="4"/>
              <a:ext cx="885181" cy="5718171"/>
              <a:chOff x="-7144" y="4"/>
              <a:chExt cx="885181" cy="5718171"/>
            </a:xfrm>
          </p:grpSpPr>
          <p:grpSp>
            <p:nvGrpSpPr>
              <p:cNvPr id="32" name="群組 31"/>
              <p:cNvGrpSpPr/>
              <p:nvPr/>
            </p:nvGrpSpPr>
            <p:grpSpPr>
              <a:xfrm>
                <a:off x="-7144" y="4"/>
                <a:ext cx="885181" cy="5718171"/>
                <a:chOff x="-91676" y="3291135"/>
                <a:chExt cx="11359398" cy="1944214"/>
              </a:xfrm>
              <a:solidFill>
                <a:srgbClr val="800000"/>
              </a:solidFill>
            </p:grpSpPr>
            <p:sp>
              <p:nvSpPr>
                <p:cNvPr id="36" name="矩形 35"/>
                <p:cNvSpPr/>
                <p:nvPr/>
              </p:nvSpPr>
              <p:spPr>
                <a:xfrm>
                  <a:off x="-91676" y="3291135"/>
                  <a:ext cx="9143998" cy="1314871"/>
                </a:xfrm>
                <a:prstGeom prst="rect">
                  <a:avLst/>
                </a:prstGeom>
                <a:solidFill>
                  <a:srgbClr val="66FF99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sp>
              <p:nvSpPr>
                <p:cNvPr id="37" name="矩形 36"/>
                <p:cNvSpPr/>
                <p:nvPr/>
              </p:nvSpPr>
              <p:spPr>
                <a:xfrm>
                  <a:off x="8981729" y="3291135"/>
                  <a:ext cx="2285993" cy="1944214"/>
                </a:xfrm>
                <a:prstGeom prst="rect">
                  <a:avLst/>
                </a:prstGeom>
                <a:solidFill>
                  <a:srgbClr val="00CC6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</p:grpSp>
          <p:sp>
            <p:nvSpPr>
              <p:cNvPr id="33" name="Text Box 2"/>
              <p:cNvSpPr txBox="1">
                <a:spLocks noChangeArrowheads="1"/>
              </p:cNvSpPr>
              <p:nvPr/>
            </p:nvSpPr>
            <p:spPr bwMode="auto">
              <a:xfrm>
                <a:off x="78028" y="554831"/>
                <a:ext cx="524005" cy="181588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TW" altLang="en-US" sz="28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imHei" pitchFamily="2" charset="-122"/>
                    <a:ea typeface="SimHei" pitchFamily="2" charset="-122"/>
                  </a:rPr>
                  <a:t>外語學</a:t>
                </a:r>
                <a:r>
                  <a:rPr lang="zh-TW" altLang="en-US" sz="28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imHei" pitchFamily="2" charset="-122"/>
                    <a:ea typeface="SimHei" pitchFamily="2" charset="-122"/>
                  </a:rPr>
                  <a:t>群</a:t>
                </a:r>
                <a:endParaRPr lang="zh-TW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anose="02010609060101010101" pitchFamily="49" charset="-122"/>
                  <a:ea typeface="SimHei" panose="02010609060101010101" pitchFamily="49" charset="-122"/>
                </a:endParaRPr>
              </a:p>
            </p:txBody>
          </p:sp>
        </p:grpSp>
        <p:pic>
          <p:nvPicPr>
            <p:cNvPr id="31" name="圖片 30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85000" r="71707" b="827"/>
            <a:stretch/>
          </p:blipFill>
          <p:spPr>
            <a:xfrm>
              <a:off x="-39498" y="40499"/>
              <a:ext cx="790310" cy="556792"/>
            </a:xfrm>
            <a:prstGeom prst="rect">
              <a:avLst/>
            </a:prstGeom>
          </p:spPr>
        </p:pic>
      </p:grpSp>
      <p:grpSp>
        <p:nvGrpSpPr>
          <p:cNvPr id="24" name="群組 23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26" name="圖片 25" descr="齟齒圖片4.png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27" name="文字方塊 26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080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225228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0.01249 L 2.5E-6 0.05078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16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8" descr="http://img.taopic.com/uploads/allimg/130307/235085-13030GI1526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7541"/>
          <a:stretch/>
        </p:blipFill>
        <p:spPr bwMode="auto">
          <a:xfrm>
            <a:off x="0" y="-1"/>
            <a:ext cx="9144000" cy="5711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圓角矩形 2"/>
          <p:cNvSpPr/>
          <p:nvPr/>
        </p:nvSpPr>
        <p:spPr>
          <a:xfrm>
            <a:off x="1089991" y="284175"/>
            <a:ext cx="7802489" cy="918728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4339" name="Picture 3" descr="K:\10418學群簡報\圖\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149376"/>
            <a:ext cx="2246334" cy="355292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1928416" y="1706959"/>
            <a:ext cx="6036982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我想去外商公司工作，選擇外語學院而非商學院的優勢是什麼呢</a:t>
            </a:r>
            <a:r>
              <a:rPr lang="zh-TW" altLang="en-US" sz="2800" b="1" dirty="0" smtClean="0">
                <a:latin typeface="SimHei" pitchFamily="2" charset="-122"/>
                <a:ea typeface="SimHei" pitchFamily="2" charset="-122"/>
              </a:rPr>
              <a:t>？</a:t>
            </a:r>
            <a:endParaRPr lang="zh-TW" altLang="en-US" sz="28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pSp>
        <p:nvGrpSpPr>
          <p:cNvPr id="9" name="群組 8"/>
          <p:cNvGrpSpPr/>
          <p:nvPr/>
        </p:nvGrpSpPr>
        <p:grpSpPr>
          <a:xfrm>
            <a:off x="1089991" y="2787079"/>
            <a:ext cx="817713" cy="844063"/>
            <a:chOff x="1089991" y="2211015"/>
            <a:chExt cx="817713" cy="844063"/>
          </a:xfrm>
        </p:grpSpPr>
        <p:pic>
          <p:nvPicPr>
            <p:cNvPr id="14341" name="Picture 5" descr="K:\10418學群簡報\圖\圖11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9991" y="2241908"/>
              <a:ext cx="817713" cy="8131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 Box 2"/>
            <p:cNvSpPr txBox="1">
              <a:spLocks noChangeArrowheads="1"/>
            </p:cNvSpPr>
            <p:nvPr/>
          </p:nvSpPr>
          <p:spPr bwMode="auto">
            <a:xfrm>
              <a:off x="1259632" y="2211015"/>
              <a:ext cx="576064" cy="7694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altLang="zh-TW" sz="4400" b="1" dirty="0">
                  <a:latin typeface="SimHei" pitchFamily="2" charset="-122"/>
                  <a:ea typeface="SimHei" pitchFamily="2" charset="-122"/>
                </a:rPr>
                <a:t>A</a:t>
              </a:r>
              <a:endParaRPr lang="zh-TW" altLang="en-US" sz="4400" b="1" dirty="0"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</p:grpSp>
      <p:sp>
        <p:nvSpPr>
          <p:cNvPr id="25" name="Text Box 2"/>
          <p:cNvSpPr txBox="1">
            <a:spLocks noChangeArrowheads="1"/>
          </p:cNvSpPr>
          <p:nvPr/>
        </p:nvSpPr>
        <p:spPr bwMode="auto">
          <a:xfrm>
            <a:off x="1907704" y="2931095"/>
            <a:ext cx="4968552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語言能力需要花時間培養</a:t>
            </a:r>
            <a:r>
              <a:rPr lang="zh-TW" altLang="en-US" sz="28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，</a:t>
            </a:r>
            <a:r>
              <a:rPr lang="zh-TW" altLang="en-US" sz="2800" b="1" dirty="0" smtClean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願意</a:t>
            </a:r>
            <a:r>
              <a:rPr lang="zh-TW" altLang="en-US" sz="28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雙主修或輔系</a:t>
            </a:r>
            <a:r>
              <a:rPr lang="zh-TW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，反而比其他需要外語能力</a:t>
            </a:r>
            <a:r>
              <a:rPr lang="zh-TW" altLang="en-US" sz="28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的同學</a:t>
            </a:r>
            <a:r>
              <a:rPr lang="zh-TW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更快進入狀況</a:t>
            </a:r>
            <a:r>
              <a:rPr lang="zh-TW" altLang="en-US" sz="28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TW" sz="28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2050" name="Picture 2" descr="K:\10418學群簡報\圖\圖1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554362">
            <a:off x="8007819" y="1614220"/>
            <a:ext cx="1091810" cy="72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K:\10418學群簡報\圖\圖10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89991" y="1676791"/>
            <a:ext cx="817713" cy="822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 Box 2"/>
          <p:cNvSpPr txBox="1">
            <a:spLocks noChangeArrowheads="1"/>
          </p:cNvSpPr>
          <p:nvPr/>
        </p:nvSpPr>
        <p:spPr bwMode="auto">
          <a:xfrm>
            <a:off x="2123728" y="2574"/>
            <a:ext cx="4824536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3600" b="1" dirty="0" smtClean="0">
                <a:latin typeface="SimHei" pitchFamily="2" charset="-122"/>
                <a:ea typeface="SimHei" pitchFamily="2" charset="-122"/>
              </a:rPr>
              <a:t>關鍵</a:t>
            </a:r>
            <a:r>
              <a:rPr lang="en-US" altLang="zh-TW" sz="7200" b="1" dirty="0" smtClean="0">
                <a:solidFill>
                  <a:srgbClr val="00B0F0"/>
                </a:solidFill>
                <a:latin typeface="SimHei" pitchFamily="2" charset="-122"/>
                <a:ea typeface="SimHei" pitchFamily="2" charset="-122"/>
              </a:rPr>
              <a:t>3</a:t>
            </a:r>
            <a:r>
              <a:rPr lang="zh-TW" altLang="en-US" sz="3600" b="1" dirty="0" smtClean="0">
                <a:latin typeface="SimHei" pitchFamily="2" charset="-122"/>
                <a:ea typeface="SimHei" pitchFamily="2" charset="-122"/>
              </a:rPr>
              <a:t>問</a:t>
            </a:r>
            <a:r>
              <a:rPr lang="zh-TW" altLang="en-US" sz="3600" b="1" dirty="0">
                <a:latin typeface="SimHei" pitchFamily="2" charset="-122"/>
                <a:ea typeface="SimHei" pitchFamily="2" charset="-122"/>
              </a:rPr>
              <a:t>，老師我想問</a:t>
            </a:r>
            <a:endParaRPr lang="zh-TW" altLang="en-US" sz="36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22" name="Picture 2" descr="K:\10418學群簡報\圖\圖4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0138" y="478585"/>
            <a:ext cx="815052" cy="675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27" name="群組 26"/>
          <p:cNvGrpSpPr/>
          <p:nvPr/>
        </p:nvGrpSpPr>
        <p:grpSpPr>
          <a:xfrm>
            <a:off x="-39498" y="4"/>
            <a:ext cx="896269" cy="5718171"/>
            <a:chOff x="-39498" y="4"/>
            <a:chExt cx="896269" cy="5718171"/>
          </a:xfrm>
        </p:grpSpPr>
        <p:grpSp>
          <p:nvGrpSpPr>
            <p:cNvPr id="28" name="群組 27"/>
            <p:cNvGrpSpPr/>
            <p:nvPr/>
          </p:nvGrpSpPr>
          <p:grpSpPr>
            <a:xfrm>
              <a:off x="-28410" y="4"/>
              <a:ext cx="885181" cy="5718171"/>
              <a:chOff x="-7144" y="4"/>
              <a:chExt cx="885181" cy="5718171"/>
            </a:xfrm>
          </p:grpSpPr>
          <p:grpSp>
            <p:nvGrpSpPr>
              <p:cNvPr id="30" name="群組 29"/>
              <p:cNvGrpSpPr/>
              <p:nvPr/>
            </p:nvGrpSpPr>
            <p:grpSpPr>
              <a:xfrm>
                <a:off x="-7144" y="4"/>
                <a:ext cx="885181" cy="5718171"/>
                <a:chOff x="-91676" y="3291135"/>
                <a:chExt cx="11359398" cy="1944214"/>
              </a:xfrm>
              <a:solidFill>
                <a:srgbClr val="800000"/>
              </a:solidFill>
            </p:grpSpPr>
            <p:sp>
              <p:nvSpPr>
                <p:cNvPr id="32" name="矩形 31"/>
                <p:cNvSpPr/>
                <p:nvPr/>
              </p:nvSpPr>
              <p:spPr>
                <a:xfrm>
                  <a:off x="-91676" y="3291135"/>
                  <a:ext cx="9143998" cy="1314871"/>
                </a:xfrm>
                <a:prstGeom prst="rect">
                  <a:avLst/>
                </a:prstGeom>
                <a:solidFill>
                  <a:srgbClr val="66FF99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sp>
              <p:nvSpPr>
                <p:cNvPr id="37" name="矩形 36"/>
                <p:cNvSpPr/>
                <p:nvPr/>
              </p:nvSpPr>
              <p:spPr>
                <a:xfrm>
                  <a:off x="8981729" y="3291135"/>
                  <a:ext cx="2285993" cy="1944214"/>
                </a:xfrm>
                <a:prstGeom prst="rect">
                  <a:avLst/>
                </a:prstGeom>
                <a:solidFill>
                  <a:srgbClr val="00CC6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</p:grpSp>
          <p:sp>
            <p:nvSpPr>
              <p:cNvPr id="31" name="Text Box 2"/>
              <p:cNvSpPr txBox="1">
                <a:spLocks noChangeArrowheads="1"/>
              </p:cNvSpPr>
              <p:nvPr/>
            </p:nvSpPr>
            <p:spPr bwMode="auto">
              <a:xfrm>
                <a:off x="78028" y="554831"/>
                <a:ext cx="524005" cy="181588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TW" altLang="en-US" sz="28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imHei" pitchFamily="2" charset="-122"/>
                    <a:ea typeface="SimHei" pitchFamily="2" charset="-122"/>
                  </a:rPr>
                  <a:t>外語學</a:t>
                </a:r>
                <a:r>
                  <a:rPr lang="zh-TW" altLang="en-US" sz="28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imHei" pitchFamily="2" charset="-122"/>
                    <a:ea typeface="SimHei" pitchFamily="2" charset="-122"/>
                  </a:rPr>
                  <a:t>群</a:t>
                </a:r>
                <a:endParaRPr lang="zh-TW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anose="02010609060101010101" pitchFamily="49" charset="-122"/>
                  <a:ea typeface="SimHei" panose="02010609060101010101" pitchFamily="49" charset="-122"/>
                </a:endParaRPr>
              </a:p>
            </p:txBody>
          </p:sp>
        </p:grpSp>
        <p:pic>
          <p:nvPicPr>
            <p:cNvPr id="29" name="圖片 28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85000" r="71707" b="827"/>
            <a:stretch/>
          </p:blipFill>
          <p:spPr>
            <a:xfrm>
              <a:off x="-39498" y="40499"/>
              <a:ext cx="790310" cy="556792"/>
            </a:xfrm>
            <a:prstGeom prst="rect">
              <a:avLst/>
            </a:prstGeom>
          </p:spPr>
        </p:pic>
      </p:grpSp>
      <p:grpSp>
        <p:nvGrpSpPr>
          <p:cNvPr id="24" name="群組 23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26" name="圖片 25" descr="齟齒圖片4.png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33" name="文字方塊 32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080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372744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0.01249 L 2.5E-6 0.05078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16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0" y="0"/>
            <a:ext cx="9144000" cy="5718175"/>
            <a:chOff x="0" y="0"/>
            <a:chExt cx="9144000" cy="5718175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5718175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" name="圓角矩形 1"/>
            <p:cNvSpPr/>
            <p:nvPr/>
          </p:nvSpPr>
          <p:spPr>
            <a:xfrm>
              <a:off x="225671" y="319817"/>
              <a:ext cx="8738817" cy="5275574"/>
            </a:xfrm>
            <a:prstGeom prst="roundRect">
              <a:avLst>
                <a:gd name="adj" fmla="val 4493"/>
              </a:avLst>
            </a:prstGeom>
            <a:solidFill>
              <a:schemeClr val="bg1"/>
            </a:solidFill>
            <a:ln>
              <a:solidFill>
                <a:schemeClr val="accent3">
                  <a:lumMod val="50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8" name="群組 7"/>
          <p:cNvGrpSpPr/>
          <p:nvPr/>
        </p:nvGrpSpPr>
        <p:grpSpPr>
          <a:xfrm>
            <a:off x="323528" y="338807"/>
            <a:ext cx="4255112" cy="646331"/>
            <a:chOff x="395780" y="1565827"/>
            <a:chExt cx="4255112" cy="646331"/>
          </a:xfrm>
        </p:grpSpPr>
        <p:sp>
          <p:nvSpPr>
            <p:cNvPr id="5" name="圓角矩形 4"/>
            <p:cNvSpPr/>
            <p:nvPr/>
          </p:nvSpPr>
          <p:spPr>
            <a:xfrm>
              <a:off x="395780" y="1683800"/>
              <a:ext cx="4212224" cy="508723"/>
            </a:xfrm>
            <a:prstGeom prst="round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>
              <a:hlinkClick r:id="rId3" action="ppaction://hlinksldjump"/>
            </p:cNvPr>
            <p:cNvSpPr/>
            <p:nvPr/>
          </p:nvSpPr>
          <p:spPr>
            <a:xfrm>
              <a:off x="467030" y="1565827"/>
              <a:ext cx="418386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二 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我</a:t>
              </a:r>
              <a:r>
                <a:rPr lang="zh-TW" altLang="en-US" sz="2800" b="1" dirty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適合這個學群嗎？</a:t>
              </a:r>
              <a:endParaRPr lang="zh-TW" altLang="en-US" sz="20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endParaRPr>
            </a:p>
          </p:txBody>
        </p:sp>
      </p:grpSp>
      <p:grpSp>
        <p:nvGrpSpPr>
          <p:cNvPr id="10" name="群組 9"/>
          <p:cNvGrpSpPr/>
          <p:nvPr/>
        </p:nvGrpSpPr>
        <p:grpSpPr>
          <a:xfrm>
            <a:off x="324002" y="1130895"/>
            <a:ext cx="8440356" cy="3619236"/>
            <a:chOff x="324002" y="1130895"/>
            <a:chExt cx="8440356" cy="3619236"/>
          </a:xfrm>
        </p:grpSpPr>
        <p:pic>
          <p:nvPicPr>
            <p:cNvPr id="9219" name="Picture 3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b="37608"/>
            <a:stretch/>
          </p:blipFill>
          <p:spPr bwMode="auto">
            <a:xfrm>
              <a:off x="324002" y="1130895"/>
              <a:ext cx="8440356" cy="36192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2" name="矩形 11"/>
            <p:cNvSpPr/>
            <p:nvPr/>
          </p:nvSpPr>
          <p:spPr>
            <a:xfrm>
              <a:off x="8377232" y="1130895"/>
              <a:ext cx="296076" cy="281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11" name="群組 10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3" name="圖片 12" descr="齟齒圖片4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14" name="文字方塊 13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080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4828662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0" y="0"/>
            <a:ext cx="9144000" cy="5718175"/>
            <a:chOff x="0" y="0"/>
            <a:chExt cx="9144000" cy="5718175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5718175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" name="圓角矩形 1"/>
            <p:cNvSpPr/>
            <p:nvPr/>
          </p:nvSpPr>
          <p:spPr>
            <a:xfrm>
              <a:off x="225671" y="319817"/>
              <a:ext cx="8738817" cy="5275574"/>
            </a:xfrm>
            <a:prstGeom prst="roundRect">
              <a:avLst>
                <a:gd name="adj" fmla="val 4493"/>
              </a:avLst>
            </a:prstGeom>
            <a:solidFill>
              <a:schemeClr val="bg1"/>
            </a:solidFill>
            <a:ln>
              <a:solidFill>
                <a:schemeClr val="accent3">
                  <a:lumMod val="50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8" name="群組 7"/>
          <p:cNvGrpSpPr/>
          <p:nvPr/>
        </p:nvGrpSpPr>
        <p:grpSpPr>
          <a:xfrm>
            <a:off x="323528" y="338807"/>
            <a:ext cx="4255112" cy="646331"/>
            <a:chOff x="395780" y="1565827"/>
            <a:chExt cx="4255112" cy="646331"/>
          </a:xfrm>
        </p:grpSpPr>
        <p:sp>
          <p:nvSpPr>
            <p:cNvPr id="5" name="圓角矩形 4"/>
            <p:cNvSpPr/>
            <p:nvPr/>
          </p:nvSpPr>
          <p:spPr>
            <a:xfrm>
              <a:off x="395780" y="1683800"/>
              <a:ext cx="4212224" cy="508723"/>
            </a:xfrm>
            <a:prstGeom prst="round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>
              <a:hlinkClick r:id="rId3" action="ppaction://hlinksldjump"/>
            </p:cNvPr>
            <p:cNvSpPr/>
            <p:nvPr/>
          </p:nvSpPr>
          <p:spPr>
            <a:xfrm>
              <a:off x="467030" y="1565827"/>
              <a:ext cx="418386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二 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我</a:t>
              </a:r>
              <a:r>
                <a:rPr lang="zh-TW" altLang="en-US" sz="2800" b="1" dirty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適合這個學群嗎？</a:t>
              </a:r>
              <a:endParaRPr lang="zh-TW" altLang="en-US" sz="20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endParaRPr>
            </a:p>
          </p:txBody>
        </p:sp>
      </p:grpSp>
      <p:pic>
        <p:nvPicPr>
          <p:cNvPr id="9219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63655" b="157"/>
          <a:stretch/>
        </p:blipFill>
        <p:spPr bwMode="auto">
          <a:xfrm>
            <a:off x="324002" y="1130895"/>
            <a:ext cx="8440356" cy="2099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2" name="Picture 2" descr="http://allenglish.com.tw/wp-content/uploads/2015/10/%E5%AD%B8%E8%8B%B1%E8%AA%9E%E4%B8%8D%E7%94%A8%E8%83%8C%E5%96%AE%E5%AD%97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1232" b="33296"/>
          <a:stretch/>
        </p:blipFill>
        <p:spPr bwMode="auto">
          <a:xfrm>
            <a:off x="323528" y="3340607"/>
            <a:ext cx="8445778" cy="20726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grpSp>
        <p:nvGrpSpPr>
          <p:cNvPr id="10" name="群組 9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1" name="圖片 10" descr="齟齒圖片4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12" name="文字方塊 11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080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01977792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0" y="0"/>
            <a:ext cx="9144000" cy="5718175"/>
            <a:chOff x="0" y="0"/>
            <a:chExt cx="9144000" cy="5718175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5718175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" name="圓角矩形 1"/>
            <p:cNvSpPr/>
            <p:nvPr/>
          </p:nvSpPr>
          <p:spPr>
            <a:xfrm>
              <a:off x="225671" y="319817"/>
              <a:ext cx="8738817" cy="5275574"/>
            </a:xfrm>
            <a:prstGeom prst="roundRect">
              <a:avLst>
                <a:gd name="adj" fmla="val 4493"/>
              </a:avLst>
            </a:prstGeom>
            <a:solidFill>
              <a:schemeClr val="bg1"/>
            </a:solidFill>
            <a:ln>
              <a:solidFill>
                <a:schemeClr val="accent3">
                  <a:lumMod val="50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9" y="2291230"/>
            <a:ext cx="8424932" cy="2861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" name="群組 7"/>
          <p:cNvGrpSpPr/>
          <p:nvPr/>
        </p:nvGrpSpPr>
        <p:grpSpPr>
          <a:xfrm>
            <a:off x="395537" y="385713"/>
            <a:ext cx="3420136" cy="646331"/>
            <a:chOff x="395780" y="1565827"/>
            <a:chExt cx="3420136" cy="646331"/>
          </a:xfrm>
        </p:grpSpPr>
        <p:sp>
          <p:nvSpPr>
            <p:cNvPr id="5" name="圓角矩形 4"/>
            <p:cNvSpPr/>
            <p:nvPr/>
          </p:nvSpPr>
          <p:spPr>
            <a:xfrm>
              <a:off x="395780" y="1683800"/>
              <a:ext cx="3420136" cy="508723"/>
            </a:xfrm>
            <a:prstGeom prst="round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>
              <a:hlinkClick r:id="rId4" action="ppaction://hlinksldjump"/>
            </p:cNvPr>
            <p:cNvSpPr/>
            <p:nvPr/>
          </p:nvSpPr>
          <p:spPr>
            <a:xfrm>
              <a:off x="467030" y="1565827"/>
              <a:ext cx="334888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三 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學</a:t>
              </a:r>
              <a:r>
                <a:rPr lang="zh-TW" altLang="en-US" sz="2800" b="1" dirty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群新生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人數</a:t>
              </a:r>
              <a:endParaRPr lang="zh-TW" altLang="en-US" sz="20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endParaRPr>
            </a:p>
          </p:txBody>
        </p:sp>
      </p:grpSp>
      <p:sp>
        <p:nvSpPr>
          <p:cNvPr id="3" name="矩形 2"/>
          <p:cNvSpPr/>
          <p:nvPr/>
        </p:nvSpPr>
        <p:spPr>
          <a:xfrm>
            <a:off x="395538" y="1202903"/>
            <a:ext cx="374441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400" b="1" dirty="0">
                <a:latin typeface="SimHei" pitchFamily="49" charset="-122"/>
                <a:ea typeface="SimHei" pitchFamily="49" charset="-122"/>
              </a:rPr>
              <a:t>※</a:t>
            </a:r>
            <a:r>
              <a:rPr lang="zh-TW" altLang="en-US" sz="2400" b="1" dirty="0">
                <a:latin typeface="SimHei" pitchFamily="49" charset="-122"/>
                <a:ea typeface="SimHei" pitchFamily="49" charset="-122"/>
              </a:rPr>
              <a:t>新生人數自民國</a:t>
            </a:r>
            <a:r>
              <a:rPr lang="en-US" altLang="zh-TW" sz="2400" b="1" dirty="0">
                <a:latin typeface="SimHei" pitchFamily="49" charset="-122"/>
                <a:ea typeface="SimHei" pitchFamily="49" charset="-122"/>
              </a:rPr>
              <a:t>100</a:t>
            </a:r>
            <a:r>
              <a:rPr lang="zh-TW" altLang="en-US" sz="2400" b="1" dirty="0">
                <a:latin typeface="SimHei" pitchFamily="49" charset="-122"/>
                <a:ea typeface="SimHei" pitchFamily="49" charset="-122"/>
              </a:rPr>
              <a:t>年</a:t>
            </a:r>
          </a:p>
          <a:p>
            <a:r>
              <a:rPr lang="zh-TW" altLang="en-US" sz="2400" b="1" dirty="0" smtClean="0">
                <a:latin typeface="SimHei" pitchFamily="49" charset="-122"/>
                <a:ea typeface="SimHei" pitchFamily="49" charset="-122"/>
              </a:rPr>
              <a:t>  後</a:t>
            </a:r>
            <a:r>
              <a:rPr lang="zh-TW" altLang="en-US" sz="2400" b="1" dirty="0">
                <a:latin typeface="SimHei" pitchFamily="49" charset="-122"/>
                <a:ea typeface="SimHei" pitchFamily="49" charset="-122"/>
              </a:rPr>
              <a:t>有下降的趨勢。</a:t>
            </a:r>
          </a:p>
        </p:txBody>
      </p:sp>
      <p:pic>
        <p:nvPicPr>
          <p:cNvPr id="4098" name="Picture 2" descr="H:\105高中生涯規劃\圖64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94616" y="626839"/>
            <a:ext cx="4445836" cy="1800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群組 10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2" name="圖片 11" descr="齟齒圖片4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13" name="文字方塊 12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080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0066087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0" y="0"/>
            <a:ext cx="9144000" cy="5718175"/>
            <a:chOff x="0" y="0"/>
            <a:chExt cx="9144000" cy="5718175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5718175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" name="圓角矩形 1"/>
            <p:cNvSpPr/>
            <p:nvPr/>
          </p:nvSpPr>
          <p:spPr>
            <a:xfrm>
              <a:off x="225671" y="319817"/>
              <a:ext cx="8738817" cy="5275574"/>
            </a:xfrm>
            <a:prstGeom prst="roundRect">
              <a:avLst>
                <a:gd name="adj" fmla="val 4493"/>
              </a:avLst>
            </a:prstGeom>
            <a:solidFill>
              <a:schemeClr val="bg1"/>
            </a:solidFill>
            <a:ln>
              <a:solidFill>
                <a:schemeClr val="accent3">
                  <a:lumMod val="50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pic>
        <p:nvPicPr>
          <p:cNvPr id="13318" name="Picture 6" descr="http://pr.ntnu.edu.tw/archive/news/1c078cb6e9385633d62c00eac2fc1c3d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8" t="21849" b="60324"/>
          <a:stretch/>
        </p:blipFill>
        <p:spPr bwMode="auto">
          <a:xfrm>
            <a:off x="374395" y="503686"/>
            <a:ext cx="8443982" cy="1131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群組 7"/>
          <p:cNvGrpSpPr/>
          <p:nvPr/>
        </p:nvGrpSpPr>
        <p:grpSpPr>
          <a:xfrm>
            <a:off x="395537" y="385713"/>
            <a:ext cx="3420136" cy="646331"/>
            <a:chOff x="395780" y="1565827"/>
            <a:chExt cx="3420136" cy="646331"/>
          </a:xfrm>
        </p:grpSpPr>
        <p:sp>
          <p:nvSpPr>
            <p:cNvPr id="5" name="圓角矩形 4"/>
            <p:cNvSpPr/>
            <p:nvPr/>
          </p:nvSpPr>
          <p:spPr>
            <a:xfrm>
              <a:off x="395780" y="1683800"/>
              <a:ext cx="3420136" cy="508723"/>
            </a:xfrm>
            <a:prstGeom prst="round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>
              <a:hlinkClick r:id="rId4" action="ppaction://hlinksldjump"/>
            </p:cNvPr>
            <p:cNvSpPr/>
            <p:nvPr/>
          </p:nvSpPr>
          <p:spPr>
            <a:xfrm>
              <a:off x="467030" y="1565827"/>
              <a:ext cx="334888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四 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重點</a:t>
              </a:r>
              <a:r>
                <a:rPr lang="zh-TW" altLang="en-US" sz="2800" b="1" dirty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科系介紹</a:t>
              </a:r>
              <a:endParaRPr lang="zh-TW" altLang="en-US" sz="20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endParaRPr>
            </a:p>
          </p:txBody>
        </p:sp>
      </p:grp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7" y="1634951"/>
            <a:ext cx="8422840" cy="37434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0" name="群組 9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1" name="圖片 10" descr="齟齒圖片4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12" name="文字方塊 11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081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6375226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8" descr="http://img.taopic.com/uploads/allimg/130307/235085-13030GI1526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7541"/>
          <a:stretch/>
        </p:blipFill>
        <p:spPr bwMode="auto">
          <a:xfrm>
            <a:off x="0" y="-1"/>
            <a:ext cx="9144000" cy="5711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群組 4"/>
          <p:cNvGrpSpPr/>
          <p:nvPr/>
        </p:nvGrpSpPr>
        <p:grpSpPr>
          <a:xfrm>
            <a:off x="1089991" y="284175"/>
            <a:ext cx="7802489" cy="918728"/>
            <a:chOff x="1089991" y="284175"/>
            <a:chExt cx="7802489" cy="918728"/>
          </a:xfrm>
        </p:grpSpPr>
        <p:sp>
          <p:nvSpPr>
            <p:cNvPr id="14" name="圓角矩形 13"/>
            <p:cNvSpPr/>
            <p:nvPr/>
          </p:nvSpPr>
          <p:spPr>
            <a:xfrm>
              <a:off x="1089991" y="284175"/>
              <a:ext cx="7802489" cy="918728"/>
            </a:xfrm>
            <a:prstGeom prst="round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" name="Text Box 2"/>
            <p:cNvSpPr txBox="1">
              <a:spLocks noChangeArrowheads="1"/>
            </p:cNvSpPr>
            <p:nvPr/>
          </p:nvSpPr>
          <p:spPr bwMode="auto">
            <a:xfrm>
              <a:off x="2051720" y="443557"/>
              <a:ext cx="3240360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latin typeface="SimHei" pitchFamily="2" charset="-122"/>
                  <a:ea typeface="SimHei" pitchFamily="2" charset="-122"/>
                </a:rPr>
                <a:t>科系小叮嚀</a:t>
              </a:r>
              <a:endParaRPr lang="zh-TW" altLang="en-US" sz="3600" b="1" dirty="0"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  <p:pic>
          <p:nvPicPr>
            <p:cNvPr id="12" name="Picture 2" descr="K:\10418學群簡報\圖\圖6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35088" y="411442"/>
              <a:ext cx="816632" cy="6641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1115616" y="1393855"/>
            <a:ext cx="7776864" cy="312649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r>
              <a:rPr lang="en-US" altLang="zh-TW" sz="2800" b="1" dirty="0">
                <a:latin typeface="SimHei" pitchFamily="2" charset="-122"/>
                <a:ea typeface="SimHei" pitchFamily="2" charset="-122"/>
              </a:rPr>
              <a:t>1</a:t>
            </a:r>
            <a:r>
              <a:rPr lang="en-US" altLang="zh-TW" sz="2800" b="1" dirty="0" smtClean="0">
                <a:latin typeface="SimHei" pitchFamily="2" charset="-122"/>
                <a:ea typeface="SimHei" pitchFamily="2" charset="-122"/>
              </a:rPr>
              <a:t>.</a:t>
            </a:r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外文系</a:t>
            </a:r>
            <a:r>
              <a:rPr lang="zh-TW" altLang="en-US" sz="2800" b="1" dirty="0">
                <a:solidFill>
                  <a:srgbClr val="CC0066"/>
                </a:solidFill>
                <a:latin typeface="SimHei" pitchFamily="2" charset="-122"/>
                <a:ea typeface="SimHei" pitchFamily="2" charset="-122"/>
              </a:rPr>
              <a:t>（</a:t>
            </a:r>
            <a:r>
              <a:rPr lang="zh-TW" altLang="en-US" sz="2600" b="1" dirty="0">
                <a:solidFill>
                  <a:srgbClr val="CC0066"/>
                </a:solidFill>
                <a:latin typeface="SimHei" pitchFamily="2" charset="-122"/>
                <a:ea typeface="SimHei" pitchFamily="2" charset="-122"/>
              </a:rPr>
              <a:t>提升英文能力、專業度，工作如虎添翼</a:t>
            </a:r>
            <a:r>
              <a:rPr lang="zh-TW" altLang="en-US" sz="2600" b="1" dirty="0" smtClean="0">
                <a:solidFill>
                  <a:srgbClr val="CC0066"/>
                </a:solidFill>
                <a:latin typeface="SimHei" pitchFamily="2" charset="-122"/>
                <a:ea typeface="SimHei" pitchFamily="2" charset="-122"/>
              </a:rPr>
              <a:t>）</a:t>
            </a:r>
            <a:endParaRPr lang="en-US" altLang="zh-TW" sz="2600" b="1" dirty="0" smtClean="0">
              <a:solidFill>
                <a:srgbClr val="CC0066"/>
              </a:solidFill>
              <a:latin typeface="SimHei" pitchFamily="2" charset="-122"/>
              <a:ea typeface="SimHei" pitchFamily="2" charset="-122"/>
            </a:endParaRPr>
          </a:p>
          <a:p>
            <a:pPr marL="971550" lvl="1" indent="-514350">
              <a:lnSpc>
                <a:spcPts val="3700"/>
              </a:lnSpc>
              <a:spcBef>
                <a:spcPts val="600"/>
              </a:spcBef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大學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時期多選修一些商管學院課程，增加通識知識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TW" sz="2800" b="1" dirty="0" smtClean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971550" lvl="1" indent="-514350">
              <a:lnSpc>
                <a:spcPts val="3700"/>
              </a:lnSpc>
              <a:spcBef>
                <a:spcPts val="600"/>
              </a:spcBef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深耕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一個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領域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，培養產業專業知識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TW" sz="2800" b="1" dirty="0" smtClean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971550" lvl="1" indent="-514350">
              <a:lnSpc>
                <a:spcPts val="3700"/>
              </a:lnSpc>
              <a:spcBef>
                <a:spcPts val="600"/>
              </a:spcBef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從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文化角度去學英美文學等課程，有助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未來英文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溝通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zh-TW" altLang="en-US" sz="2800" b="1" dirty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pSp>
        <p:nvGrpSpPr>
          <p:cNvPr id="19" name="群組 18"/>
          <p:cNvGrpSpPr/>
          <p:nvPr/>
        </p:nvGrpSpPr>
        <p:grpSpPr>
          <a:xfrm>
            <a:off x="-39498" y="4"/>
            <a:ext cx="896269" cy="5718171"/>
            <a:chOff x="-39498" y="4"/>
            <a:chExt cx="896269" cy="5718171"/>
          </a:xfrm>
        </p:grpSpPr>
        <p:grpSp>
          <p:nvGrpSpPr>
            <p:cNvPr id="22" name="群組 21"/>
            <p:cNvGrpSpPr/>
            <p:nvPr/>
          </p:nvGrpSpPr>
          <p:grpSpPr>
            <a:xfrm>
              <a:off x="-28410" y="4"/>
              <a:ext cx="885181" cy="5718171"/>
              <a:chOff x="-7144" y="4"/>
              <a:chExt cx="885181" cy="5718171"/>
            </a:xfrm>
          </p:grpSpPr>
          <p:grpSp>
            <p:nvGrpSpPr>
              <p:cNvPr id="24" name="群組 23"/>
              <p:cNvGrpSpPr/>
              <p:nvPr/>
            </p:nvGrpSpPr>
            <p:grpSpPr>
              <a:xfrm>
                <a:off x="-7144" y="4"/>
                <a:ext cx="885181" cy="5718171"/>
                <a:chOff x="-91676" y="3291135"/>
                <a:chExt cx="11359398" cy="1944214"/>
              </a:xfrm>
              <a:solidFill>
                <a:srgbClr val="800000"/>
              </a:solidFill>
            </p:grpSpPr>
            <p:sp>
              <p:nvSpPr>
                <p:cNvPr id="26" name="矩形 25"/>
                <p:cNvSpPr/>
                <p:nvPr/>
              </p:nvSpPr>
              <p:spPr>
                <a:xfrm>
                  <a:off x="-91676" y="3291135"/>
                  <a:ext cx="9143998" cy="1314871"/>
                </a:xfrm>
                <a:prstGeom prst="rect">
                  <a:avLst/>
                </a:prstGeom>
                <a:solidFill>
                  <a:srgbClr val="66FF99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sp>
              <p:nvSpPr>
                <p:cNvPr id="30" name="矩形 29"/>
                <p:cNvSpPr/>
                <p:nvPr/>
              </p:nvSpPr>
              <p:spPr>
                <a:xfrm>
                  <a:off x="8981729" y="3291135"/>
                  <a:ext cx="2285993" cy="1944214"/>
                </a:xfrm>
                <a:prstGeom prst="rect">
                  <a:avLst/>
                </a:prstGeom>
                <a:solidFill>
                  <a:srgbClr val="00CC6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</p:grpSp>
          <p:sp>
            <p:nvSpPr>
              <p:cNvPr id="25" name="Text Box 2"/>
              <p:cNvSpPr txBox="1">
                <a:spLocks noChangeArrowheads="1"/>
              </p:cNvSpPr>
              <p:nvPr/>
            </p:nvSpPr>
            <p:spPr bwMode="auto">
              <a:xfrm>
                <a:off x="78028" y="554831"/>
                <a:ext cx="524005" cy="181588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TW" altLang="en-US" sz="28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imHei" pitchFamily="2" charset="-122"/>
                    <a:ea typeface="SimHei" pitchFamily="2" charset="-122"/>
                  </a:rPr>
                  <a:t>外語學</a:t>
                </a:r>
                <a:r>
                  <a:rPr lang="zh-TW" altLang="en-US" sz="28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imHei" pitchFamily="2" charset="-122"/>
                    <a:ea typeface="SimHei" pitchFamily="2" charset="-122"/>
                  </a:rPr>
                  <a:t>群</a:t>
                </a:r>
                <a:endParaRPr lang="zh-TW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anose="02010609060101010101" pitchFamily="49" charset="-122"/>
                  <a:ea typeface="SimHei" panose="02010609060101010101" pitchFamily="49" charset="-122"/>
                </a:endParaRPr>
              </a:p>
            </p:txBody>
          </p:sp>
        </p:grpSp>
        <p:pic>
          <p:nvPicPr>
            <p:cNvPr id="23" name="圖片 22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85000" r="71707" b="827"/>
            <a:stretch/>
          </p:blipFill>
          <p:spPr>
            <a:xfrm>
              <a:off x="-39498" y="40499"/>
              <a:ext cx="790310" cy="556792"/>
            </a:xfrm>
            <a:prstGeom prst="rect">
              <a:avLst/>
            </a:prstGeom>
          </p:spPr>
        </p:pic>
      </p:grpSp>
      <p:grpSp>
        <p:nvGrpSpPr>
          <p:cNvPr id="17" name="群組 16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8" name="圖片 17" descr="齟齒圖片4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21" name="文字方塊 20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081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908434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8" descr="http://img.taopic.com/uploads/allimg/130307/235085-13030GI1526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7541"/>
          <a:stretch/>
        </p:blipFill>
        <p:spPr bwMode="auto">
          <a:xfrm>
            <a:off x="0" y="-1"/>
            <a:ext cx="9144000" cy="5711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群組 4"/>
          <p:cNvGrpSpPr/>
          <p:nvPr/>
        </p:nvGrpSpPr>
        <p:grpSpPr>
          <a:xfrm>
            <a:off x="1089991" y="284175"/>
            <a:ext cx="7802489" cy="918728"/>
            <a:chOff x="1089991" y="284175"/>
            <a:chExt cx="7802489" cy="918728"/>
          </a:xfrm>
        </p:grpSpPr>
        <p:sp>
          <p:nvSpPr>
            <p:cNvPr id="14" name="圓角矩形 13"/>
            <p:cNvSpPr/>
            <p:nvPr/>
          </p:nvSpPr>
          <p:spPr>
            <a:xfrm>
              <a:off x="1089991" y="284175"/>
              <a:ext cx="7802489" cy="918728"/>
            </a:xfrm>
            <a:prstGeom prst="round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" name="Text Box 2"/>
            <p:cNvSpPr txBox="1">
              <a:spLocks noChangeArrowheads="1"/>
            </p:cNvSpPr>
            <p:nvPr/>
          </p:nvSpPr>
          <p:spPr bwMode="auto">
            <a:xfrm>
              <a:off x="2051720" y="443557"/>
              <a:ext cx="3240360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latin typeface="SimHei" pitchFamily="2" charset="-122"/>
                  <a:ea typeface="SimHei" pitchFamily="2" charset="-122"/>
                </a:rPr>
                <a:t>科系小叮嚀</a:t>
              </a:r>
              <a:endParaRPr lang="zh-TW" altLang="en-US" sz="3600" b="1" dirty="0"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  <p:pic>
          <p:nvPicPr>
            <p:cNvPr id="12" name="Picture 2" descr="K:\10418學群簡報\圖\圖6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35088" y="411442"/>
              <a:ext cx="816632" cy="6641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1115616" y="1393855"/>
            <a:ext cx="7848872" cy="52322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r>
              <a:rPr lang="en-US" altLang="zh-TW" sz="2800" b="1" dirty="0">
                <a:latin typeface="SimHei" pitchFamily="2" charset="-122"/>
                <a:ea typeface="SimHei" pitchFamily="2" charset="-122"/>
              </a:rPr>
              <a:t>2</a:t>
            </a:r>
            <a:r>
              <a:rPr lang="en-US" altLang="zh-TW" sz="2800" b="1" dirty="0" smtClean="0">
                <a:latin typeface="SimHei" pitchFamily="2" charset="-122"/>
                <a:ea typeface="SimHei" pitchFamily="2" charset="-122"/>
              </a:rPr>
              <a:t>.</a:t>
            </a:r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日文系（</a:t>
            </a:r>
            <a:r>
              <a:rPr lang="zh-TW" altLang="en-US" sz="2400" b="1" dirty="0">
                <a:solidFill>
                  <a:srgbClr val="CC0066"/>
                </a:solidFill>
                <a:latin typeface="SimHei" pitchFamily="2" charset="-122"/>
                <a:ea typeface="SimHei" pitchFamily="2" charset="-122"/>
              </a:rPr>
              <a:t>擁有日文力和日本力，你就是企業最愛人才</a:t>
            </a:r>
            <a:r>
              <a:rPr lang="zh-TW" altLang="en-US" sz="2400" b="1" dirty="0" smtClean="0">
                <a:solidFill>
                  <a:srgbClr val="CC0066"/>
                </a:solidFill>
                <a:latin typeface="SimHei" pitchFamily="2" charset="-122"/>
                <a:ea typeface="SimHei" pitchFamily="2" charset="-122"/>
              </a:rPr>
              <a:t>）</a:t>
            </a:r>
            <a:endParaRPr lang="zh-TW" altLang="en-US" sz="2800" b="1" dirty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8" name="Text Box 2"/>
          <p:cNvSpPr txBox="1">
            <a:spLocks noChangeArrowheads="1"/>
          </p:cNvSpPr>
          <p:nvPr/>
        </p:nvSpPr>
        <p:spPr bwMode="auto">
          <a:xfrm>
            <a:off x="1115616" y="1994991"/>
            <a:ext cx="7776864" cy="255454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marL="971550" lvl="1" indent="-514350">
              <a:lnSpc>
                <a:spcPts val="3600"/>
              </a:lnSpc>
              <a:spcBef>
                <a:spcPts val="600"/>
              </a:spcBef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應徵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日商事務職的黃金期要及早卡位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TW" sz="2800" b="1" dirty="0" smtClean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971550" lvl="1" indent="-514350">
              <a:lnSpc>
                <a:spcPts val="3600"/>
              </a:lnSpc>
              <a:spcBef>
                <a:spcPts val="600"/>
              </a:spcBef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除了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基礎日文學習，也應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多加強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商務日本能力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TW" sz="2800" b="1" dirty="0" smtClean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971550" lvl="1" indent="-514350">
              <a:lnSpc>
                <a:spcPts val="3600"/>
              </a:lnSpc>
              <a:spcBef>
                <a:spcPts val="600"/>
              </a:spcBef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多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了解日本職場文化與民情，才能受到日本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企業青睞。</a:t>
            </a:r>
            <a:endParaRPr lang="zh-TW" altLang="en-US" sz="2800" b="1" dirty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pSp>
        <p:nvGrpSpPr>
          <p:cNvPr id="16" name="群組 15"/>
          <p:cNvGrpSpPr/>
          <p:nvPr/>
        </p:nvGrpSpPr>
        <p:grpSpPr>
          <a:xfrm>
            <a:off x="-39498" y="4"/>
            <a:ext cx="896269" cy="5718171"/>
            <a:chOff x="-39498" y="4"/>
            <a:chExt cx="896269" cy="5718171"/>
          </a:xfrm>
        </p:grpSpPr>
        <p:grpSp>
          <p:nvGrpSpPr>
            <p:cNvPr id="17" name="群組 16"/>
            <p:cNvGrpSpPr/>
            <p:nvPr/>
          </p:nvGrpSpPr>
          <p:grpSpPr>
            <a:xfrm>
              <a:off x="-28410" y="4"/>
              <a:ext cx="885181" cy="5718171"/>
              <a:chOff x="-7144" y="4"/>
              <a:chExt cx="885181" cy="5718171"/>
            </a:xfrm>
          </p:grpSpPr>
          <p:grpSp>
            <p:nvGrpSpPr>
              <p:cNvPr id="23" name="群組 22"/>
              <p:cNvGrpSpPr/>
              <p:nvPr/>
            </p:nvGrpSpPr>
            <p:grpSpPr>
              <a:xfrm>
                <a:off x="-7144" y="4"/>
                <a:ext cx="885181" cy="5718171"/>
                <a:chOff x="-91676" y="3291135"/>
                <a:chExt cx="11359398" cy="1944214"/>
              </a:xfrm>
              <a:solidFill>
                <a:srgbClr val="800000"/>
              </a:solidFill>
            </p:grpSpPr>
            <p:sp>
              <p:nvSpPr>
                <p:cNvPr id="25" name="矩形 24"/>
                <p:cNvSpPr/>
                <p:nvPr/>
              </p:nvSpPr>
              <p:spPr>
                <a:xfrm>
                  <a:off x="-91676" y="3291135"/>
                  <a:ext cx="9143998" cy="1314871"/>
                </a:xfrm>
                <a:prstGeom prst="rect">
                  <a:avLst/>
                </a:prstGeom>
                <a:solidFill>
                  <a:srgbClr val="66FF99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sp>
              <p:nvSpPr>
                <p:cNvPr id="26" name="矩形 25"/>
                <p:cNvSpPr/>
                <p:nvPr/>
              </p:nvSpPr>
              <p:spPr>
                <a:xfrm>
                  <a:off x="8981729" y="3291135"/>
                  <a:ext cx="2285993" cy="1944214"/>
                </a:xfrm>
                <a:prstGeom prst="rect">
                  <a:avLst/>
                </a:prstGeom>
                <a:solidFill>
                  <a:srgbClr val="00CC6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</p:grpSp>
          <p:sp>
            <p:nvSpPr>
              <p:cNvPr id="24" name="Text Box 2"/>
              <p:cNvSpPr txBox="1">
                <a:spLocks noChangeArrowheads="1"/>
              </p:cNvSpPr>
              <p:nvPr/>
            </p:nvSpPr>
            <p:spPr bwMode="auto">
              <a:xfrm>
                <a:off x="78028" y="554831"/>
                <a:ext cx="524005" cy="181588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TW" altLang="en-US" sz="28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imHei" pitchFamily="2" charset="-122"/>
                    <a:ea typeface="SimHei" pitchFamily="2" charset="-122"/>
                  </a:rPr>
                  <a:t>外語學</a:t>
                </a:r>
                <a:r>
                  <a:rPr lang="zh-TW" altLang="en-US" sz="28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imHei" pitchFamily="2" charset="-122"/>
                    <a:ea typeface="SimHei" pitchFamily="2" charset="-122"/>
                  </a:rPr>
                  <a:t>群</a:t>
                </a:r>
                <a:endParaRPr lang="zh-TW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anose="02010609060101010101" pitchFamily="49" charset="-122"/>
                  <a:ea typeface="SimHei" panose="02010609060101010101" pitchFamily="49" charset="-122"/>
                </a:endParaRPr>
              </a:p>
            </p:txBody>
          </p:sp>
        </p:grpSp>
        <p:pic>
          <p:nvPicPr>
            <p:cNvPr id="22" name="圖片 21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85000" r="71707" b="827"/>
            <a:stretch/>
          </p:blipFill>
          <p:spPr>
            <a:xfrm>
              <a:off x="-39498" y="40499"/>
              <a:ext cx="790310" cy="556792"/>
            </a:xfrm>
            <a:prstGeom prst="rect">
              <a:avLst/>
            </a:prstGeom>
          </p:spPr>
        </p:pic>
      </p:grpSp>
      <p:grpSp>
        <p:nvGrpSpPr>
          <p:cNvPr id="21" name="群組 20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27" name="圖片 26" descr="齟齒圖片4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28" name="文字方塊 27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081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154015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0" y="0"/>
            <a:ext cx="9144000" cy="5718175"/>
            <a:chOff x="0" y="0"/>
            <a:chExt cx="9144000" cy="5718175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5718175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" name="圓角矩形 1"/>
            <p:cNvSpPr/>
            <p:nvPr/>
          </p:nvSpPr>
          <p:spPr>
            <a:xfrm>
              <a:off x="225671" y="319817"/>
              <a:ext cx="8738817" cy="5275574"/>
            </a:xfrm>
            <a:prstGeom prst="roundRect">
              <a:avLst>
                <a:gd name="adj" fmla="val 4493"/>
              </a:avLst>
            </a:prstGeom>
            <a:solidFill>
              <a:schemeClr val="bg1"/>
            </a:solidFill>
            <a:ln>
              <a:solidFill>
                <a:schemeClr val="accent3">
                  <a:lumMod val="50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6" name="圓角矩形 5"/>
          <p:cNvSpPr/>
          <p:nvPr/>
        </p:nvSpPr>
        <p:spPr>
          <a:xfrm>
            <a:off x="466787" y="2067000"/>
            <a:ext cx="8353685" cy="3312368"/>
          </a:xfrm>
          <a:prstGeom prst="roundRect">
            <a:avLst>
              <a:gd name="adj" fmla="val 4318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7030A0"/>
              </a:solidFill>
            </a:endParaRPr>
          </a:p>
        </p:txBody>
      </p:sp>
      <p:grpSp>
        <p:nvGrpSpPr>
          <p:cNvPr id="8" name="群組 7"/>
          <p:cNvGrpSpPr/>
          <p:nvPr/>
        </p:nvGrpSpPr>
        <p:grpSpPr>
          <a:xfrm>
            <a:off x="395537" y="385713"/>
            <a:ext cx="3420136" cy="646331"/>
            <a:chOff x="395780" y="1565827"/>
            <a:chExt cx="3420136" cy="646331"/>
          </a:xfrm>
        </p:grpSpPr>
        <p:sp>
          <p:nvSpPr>
            <p:cNvPr id="5" name="圓角矩形 4"/>
            <p:cNvSpPr/>
            <p:nvPr/>
          </p:nvSpPr>
          <p:spPr>
            <a:xfrm>
              <a:off x="395780" y="1683800"/>
              <a:ext cx="3420136" cy="508723"/>
            </a:xfrm>
            <a:prstGeom prst="round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>
              <a:hlinkClick r:id="rId3" action="ppaction://hlinksldjump"/>
            </p:cNvPr>
            <p:cNvSpPr/>
            <p:nvPr/>
          </p:nvSpPr>
          <p:spPr>
            <a:xfrm>
              <a:off x="467030" y="1565827"/>
              <a:ext cx="334888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五 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學長</a:t>
              </a:r>
              <a:r>
                <a:rPr lang="zh-TW" altLang="en-US" sz="2800" b="1" dirty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姐來帶路</a:t>
              </a:r>
            </a:p>
          </p:txBody>
        </p:sp>
      </p:grpSp>
      <p:sp>
        <p:nvSpPr>
          <p:cNvPr id="9" name="矩形 8"/>
          <p:cNvSpPr/>
          <p:nvPr/>
        </p:nvSpPr>
        <p:spPr>
          <a:xfrm>
            <a:off x="3923929" y="414878"/>
            <a:ext cx="4896544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600" b="1" dirty="0" smtClean="0">
                <a:solidFill>
                  <a:srgbClr val="92D050"/>
                </a:solidFill>
                <a:latin typeface="SimHei" pitchFamily="2" charset="-122"/>
                <a:ea typeface="SimHei" pitchFamily="2" charset="-122"/>
              </a:rPr>
              <a:t>熊芸</a:t>
            </a:r>
            <a:r>
              <a:rPr lang="en-US" altLang="zh-TW" sz="3600" b="1" dirty="0" smtClean="0">
                <a:solidFill>
                  <a:srgbClr val="92D050"/>
                </a:solidFill>
                <a:latin typeface="SimHei" pitchFamily="2" charset="-122"/>
                <a:ea typeface="SimHei" pitchFamily="2" charset="-122"/>
              </a:rPr>
              <a:t/>
            </a:r>
            <a:br>
              <a:rPr lang="en-US" altLang="zh-TW" sz="3600" b="1" dirty="0" smtClean="0">
                <a:solidFill>
                  <a:srgbClr val="92D050"/>
                </a:solidFill>
                <a:latin typeface="SimHei" pitchFamily="2" charset="-122"/>
                <a:ea typeface="SimHei" pitchFamily="2" charset="-122"/>
              </a:rPr>
            </a:br>
            <a:r>
              <a:rPr lang="zh-TW" altLang="en-US" sz="2800" b="1" dirty="0" smtClean="0">
                <a:solidFill>
                  <a:srgbClr val="92D050"/>
                </a:solidFill>
                <a:latin typeface="SimHei" pitchFamily="2" charset="-122"/>
                <a:ea typeface="SimHei" pitchFamily="2" charset="-122"/>
              </a:rPr>
              <a:t>臺北大同高級中學</a:t>
            </a:r>
          </a:p>
          <a:p>
            <a:r>
              <a:rPr lang="zh-TW" altLang="en-US" sz="2800" b="1" dirty="0" smtClean="0">
                <a:solidFill>
                  <a:srgbClr val="92D050"/>
                </a:solidFill>
                <a:latin typeface="SimHei" pitchFamily="2" charset="-122"/>
                <a:ea typeface="SimHei" pitchFamily="2" charset="-122"/>
              </a:rPr>
              <a:t>東吳大學日本語文學系</a:t>
            </a:r>
          </a:p>
        </p:txBody>
      </p:sp>
      <p:sp>
        <p:nvSpPr>
          <p:cNvPr id="12" name="矩形 11"/>
          <p:cNvSpPr/>
          <p:nvPr/>
        </p:nvSpPr>
        <p:spPr>
          <a:xfrm>
            <a:off x="2001144" y="1543780"/>
            <a:ext cx="1627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經驗分享</a:t>
            </a:r>
          </a:p>
        </p:txBody>
      </p:sp>
      <p:sp>
        <p:nvSpPr>
          <p:cNvPr id="3" name="橢圓 2"/>
          <p:cNvSpPr/>
          <p:nvPr/>
        </p:nvSpPr>
        <p:spPr>
          <a:xfrm>
            <a:off x="395537" y="1105314"/>
            <a:ext cx="1577007" cy="1577007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7030A0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39552" y="2211015"/>
            <a:ext cx="820891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        「在學習語言的過程中，上課只是入口，最重要的是課後學習，要找出最適合自己的學習方法！」至於該如何讓自己能隨時沉浸在良好的日文學習環境中？熊芸曾參加過朗讀、查單字、辯論比賽，不僅促使自己自主學習、累積字彙量，更可訓練個人表達力與臨場判斷力。</a:t>
            </a:r>
          </a:p>
          <a:p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　　本講座中，將介紹東吳日文系豐富的學習資源、精采不斷的系上活動，及暢談自己到日本同志社大學當交換生的見聞及體悟！</a:t>
            </a:r>
          </a:p>
        </p:txBody>
      </p:sp>
      <p:grpSp>
        <p:nvGrpSpPr>
          <p:cNvPr id="14" name="群組 13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5" name="圖片 14" descr="齟齒圖片4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16" name="文字方塊 15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081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7" name="群組 16"/>
          <p:cNvGrpSpPr/>
          <p:nvPr/>
        </p:nvGrpSpPr>
        <p:grpSpPr>
          <a:xfrm>
            <a:off x="7786710" y="1287451"/>
            <a:ext cx="1019901" cy="619105"/>
            <a:chOff x="5436096" y="399325"/>
            <a:chExt cx="1019901" cy="619105"/>
          </a:xfrm>
        </p:grpSpPr>
        <p:pic>
          <p:nvPicPr>
            <p:cNvPr id="19" name="Picture 4" descr="http://ioh.tw/assets/ioh_logo.png">
              <a:hlinkClick r:id="rId5"/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36096" y="399325"/>
              <a:ext cx="825473" cy="619105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16" descr="H:\105高中生涯規劃\圖14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33095" y="547671"/>
              <a:ext cx="422902" cy="464738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2" name="圖片 21" descr="熊芸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05430" y="1195018"/>
            <a:ext cx="1651880" cy="1383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756428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84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84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0" y="0"/>
            <a:ext cx="9144000" cy="5718175"/>
            <a:chOff x="0" y="0"/>
            <a:chExt cx="9144000" cy="5718175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5718175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" name="圓角矩形 1"/>
            <p:cNvSpPr/>
            <p:nvPr/>
          </p:nvSpPr>
          <p:spPr>
            <a:xfrm>
              <a:off x="225671" y="319817"/>
              <a:ext cx="8738817" cy="5275574"/>
            </a:xfrm>
            <a:prstGeom prst="roundRect">
              <a:avLst>
                <a:gd name="adj" fmla="val 4493"/>
              </a:avLst>
            </a:prstGeom>
            <a:solidFill>
              <a:schemeClr val="bg1"/>
            </a:solidFill>
            <a:ln>
              <a:solidFill>
                <a:schemeClr val="accent3">
                  <a:lumMod val="50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6" name="圓角矩形 5"/>
          <p:cNvSpPr/>
          <p:nvPr/>
        </p:nvSpPr>
        <p:spPr>
          <a:xfrm>
            <a:off x="466787" y="2067000"/>
            <a:ext cx="8353685" cy="3312368"/>
          </a:xfrm>
          <a:prstGeom prst="roundRect">
            <a:avLst>
              <a:gd name="adj" fmla="val 4318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7030A0"/>
              </a:solidFill>
            </a:endParaRPr>
          </a:p>
        </p:txBody>
      </p:sp>
      <p:grpSp>
        <p:nvGrpSpPr>
          <p:cNvPr id="8" name="群組 7"/>
          <p:cNvGrpSpPr/>
          <p:nvPr/>
        </p:nvGrpSpPr>
        <p:grpSpPr>
          <a:xfrm>
            <a:off x="395537" y="385713"/>
            <a:ext cx="3420136" cy="646331"/>
            <a:chOff x="395780" y="1565827"/>
            <a:chExt cx="3420136" cy="646331"/>
          </a:xfrm>
        </p:grpSpPr>
        <p:sp>
          <p:nvSpPr>
            <p:cNvPr id="5" name="圓角矩形 4"/>
            <p:cNvSpPr/>
            <p:nvPr/>
          </p:nvSpPr>
          <p:spPr>
            <a:xfrm>
              <a:off x="395780" y="1683800"/>
              <a:ext cx="3420136" cy="508723"/>
            </a:xfrm>
            <a:prstGeom prst="round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>
              <a:hlinkClick r:id="rId3" action="ppaction://hlinksldjump"/>
            </p:cNvPr>
            <p:cNvSpPr/>
            <p:nvPr/>
          </p:nvSpPr>
          <p:spPr>
            <a:xfrm>
              <a:off x="467030" y="1565827"/>
              <a:ext cx="334888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五 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學長</a:t>
              </a:r>
              <a:r>
                <a:rPr lang="zh-TW" altLang="en-US" sz="2800" b="1" dirty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姐來帶路</a:t>
              </a:r>
            </a:p>
          </p:txBody>
        </p:sp>
      </p:grpSp>
      <p:sp>
        <p:nvSpPr>
          <p:cNvPr id="9" name="矩形 8"/>
          <p:cNvSpPr/>
          <p:nvPr/>
        </p:nvSpPr>
        <p:spPr>
          <a:xfrm>
            <a:off x="3923929" y="414878"/>
            <a:ext cx="489654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600" b="1" dirty="0" smtClean="0">
                <a:solidFill>
                  <a:srgbClr val="92D050"/>
                </a:solidFill>
                <a:latin typeface="SimHei" pitchFamily="2" charset="-122"/>
                <a:ea typeface="SimHei" pitchFamily="2" charset="-122"/>
              </a:rPr>
              <a:t>黃莉鈞</a:t>
            </a:r>
            <a:r>
              <a:rPr lang="en-US" altLang="zh-TW" sz="3600" b="1" dirty="0" smtClean="0">
                <a:solidFill>
                  <a:srgbClr val="92D050"/>
                </a:solidFill>
                <a:latin typeface="SimHei" pitchFamily="2" charset="-122"/>
                <a:ea typeface="SimHei" pitchFamily="2" charset="-122"/>
              </a:rPr>
              <a:t/>
            </a:r>
            <a:br>
              <a:rPr lang="en-US" altLang="zh-TW" sz="3600" b="1" dirty="0" smtClean="0">
                <a:solidFill>
                  <a:srgbClr val="92D050"/>
                </a:solidFill>
                <a:latin typeface="SimHei" pitchFamily="2" charset="-122"/>
                <a:ea typeface="SimHei" pitchFamily="2" charset="-122"/>
              </a:rPr>
            </a:br>
            <a:r>
              <a:rPr lang="zh-TW" altLang="en-US" sz="2800" b="1" dirty="0" smtClean="0">
                <a:solidFill>
                  <a:srgbClr val="92D050"/>
                </a:solidFill>
                <a:latin typeface="SimHei" pitchFamily="2" charset="-122"/>
                <a:ea typeface="SimHei" pitchFamily="2" charset="-122"/>
              </a:rPr>
              <a:t>高雄師範大學附屬高級中學</a:t>
            </a:r>
          </a:p>
          <a:p>
            <a:r>
              <a:rPr lang="zh-TW" altLang="en-US" sz="2800" b="1" dirty="0" smtClean="0">
                <a:solidFill>
                  <a:srgbClr val="92D050"/>
                </a:solidFill>
                <a:latin typeface="SimHei" pitchFamily="2" charset="-122"/>
                <a:ea typeface="SimHei" pitchFamily="2" charset="-122"/>
              </a:rPr>
              <a:t>成功大學外國語文學系</a:t>
            </a:r>
            <a:endParaRPr lang="en-US" altLang="zh-TW" sz="2800" b="1" dirty="0" smtClean="0">
              <a:solidFill>
                <a:srgbClr val="92D050"/>
              </a:solidFill>
              <a:latin typeface="SimHei" pitchFamily="2" charset="-122"/>
              <a:ea typeface="SimHei" pitchFamily="2" charset="-122"/>
            </a:endParaRPr>
          </a:p>
          <a:p>
            <a:endParaRPr lang="zh-TW" altLang="en-US" sz="2800" b="1" dirty="0" smtClean="0">
              <a:solidFill>
                <a:srgbClr val="92D050"/>
              </a:solidFill>
              <a:latin typeface="SimHei" pitchFamily="2" charset="-122"/>
              <a:ea typeface="SimHei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001144" y="1543780"/>
            <a:ext cx="1627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經驗分享</a:t>
            </a:r>
          </a:p>
        </p:txBody>
      </p:sp>
      <p:sp>
        <p:nvSpPr>
          <p:cNvPr id="3" name="橢圓 2"/>
          <p:cNvSpPr/>
          <p:nvPr/>
        </p:nvSpPr>
        <p:spPr>
          <a:xfrm>
            <a:off x="395537" y="1105314"/>
            <a:ext cx="1577007" cy="1577007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7030A0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39552" y="2211015"/>
            <a:ext cx="820891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        成大外文系旨在培育具有人文涵養及外語流利的人才，在各類文學課程中，透過剖析歷史脈絡，了解文學作品及想表達的議題，提升學生對人文思想的深度及廣度，在公演課程中也能將所學做實際的詮釋。</a:t>
            </a:r>
          </a:p>
          <a:p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　　莉鈞認為在大學中，每個人都應記得自己的初衷，學會為自己的行為負責，因為行為會決定你是誰。而大學也是一個容許同學們犯錯的實驗室，要好好把握這最後的機會，不斷的學習，培養出最理想的自己！</a:t>
            </a:r>
          </a:p>
        </p:txBody>
      </p:sp>
      <p:grpSp>
        <p:nvGrpSpPr>
          <p:cNvPr id="14" name="群組 13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5" name="圖片 14" descr="齟齒圖片4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16" name="文字方塊 15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081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7" name="群組 16"/>
          <p:cNvGrpSpPr/>
          <p:nvPr/>
        </p:nvGrpSpPr>
        <p:grpSpPr>
          <a:xfrm>
            <a:off x="6786578" y="4930789"/>
            <a:ext cx="1019901" cy="619105"/>
            <a:chOff x="5436096" y="399325"/>
            <a:chExt cx="1019901" cy="619105"/>
          </a:xfrm>
        </p:grpSpPr>
        <p:pic>
          <p:nvPicPr>
            <p:cNvPr id="19" name="Picture 4" descr="http://ioh.tw/assets/ioh_logo.png">
              <a:hlinkClick r:id="rId5"/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36096" y="399325"/>
              <a:ext cx="825473" cy="619105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16" descr="H:\105高中生涯規劃\圖14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33095" y="547671"/>
              <a:ext cx="422902" cy="464738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3" name="圖片 22" descr="黃莉鈞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07623" y="1225405"/>
            <a:ext cx="1536065" cy="1377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331018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4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32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群組 12"/>
          <p:cNvGrpSpPr/>
          <p:nvPr/>
        </p:nvGrpSpPr>
        <p:grpSpPr>
          <a:xfrm>
            <a:off x="-21266" y="1392562"/>
            <a:ext cx="9165266" cy="1944216"/>
            <a:chOff x="0" y="3291135"/>
            <a:chExt cx="9144000" cy="1944216"/>
          </a:xfrm>
        </p:grpSpPr>
        <p:sp>
          <p:nvSpPr>
            <p:cNvPr id="14" name="矩形 13"/>
            <p:cNvSpPr/>
            <p:nvPr/>
          </p:nvSpPr>
          <p:spPr>
            <a:xfrm>
              <a:off x="0" y="3291135"/>
              <a:ext cx="9144000" cy="1944216"/>
            </a:xfrm>
            <a:prstGeom prst="rect">
              <a:avLst/>
            </a:prstGeom>
            <a:solidFill>
              <a:srgbClr val="66FF66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0" y="4464276"/>
              <a:ext cx="9144000" cy="771075"/>
            </a:xfrm>
            <a:prstGeom prst="rect">
              <a:avLst/>
            </a:prstGeom>
            <a:solidFill>
              <a:srgbClr val="00CC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312895" y="1464570"/>
            <a:ext cx="7704856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2" charset="-122"/>
                <a:ea typeface="SimHei" pitchFamily="2" charset="-122"/>
              </a:rPr>
              <a:t>外語</a:t>
            </a:r>
            <a:r>
              <a:rPr lang="zh-TW" altLang="en-US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2" charset="-122"/>
                <a:ea typeface="SimHei" pitchFamily="2" charset="-122"/>
              </a:rPr>
              <a:t>學</a:t>
            </a:r>
            <a:r>
              <a:rPr lang="zh-TW" altLang="en-US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2" charset="-122"/>
                <a:ea typeface="SimHei" pitchFamily="2" charset="-122"/>
              </a:rPr>
              <a:t>群</a:t>
            </a:r>
            <a:endParaRPr lang="zh-TW" altLang="en-US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384903" y="2731097"/>
            <a:ext cx="8748464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2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不怕冷僻語種，輔修其他專長出路廣（偏一類組</a:t>
            </a:r>
            <a:r>
              <a:rPr lang="zh-TW" altLang="en-US" sz="22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）</a:t>
            </a:r>
            <a:endParaRPr lang="zh-TW" altLang="en-US" sz="2200" b="1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" name="AutoShape 8" descr="http://img05.tooopen.com/images/20140925/sy_7180071526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3" name="AutoShape 10" descr="http://img05.tooopen.com/images/20140925/sy_71800715261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4" name="AutoShape 12" descr="http://img05.tooopen.com/images/20140925/sy_71800715261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85000" r="71707" b="827"/>
          <a:stretch/>
        </p:blipFill>
        <p:spPr>
          <a:xfrm>
            <a:off x="159098" y="168426"/>
            <a:ext cx="2297046" cy="1618323"/>
          </a:xfrm>
          <a:prstGeom prst="rect">
            <a:avLst/>
          </a:prstGeom>
        </p:spPr>
      </p:pic>
      <p:grpSp>
        <p:nvGrpSpPr>
          <p:cNvPr id="16" name="群組 15"/>
          <p:cNvGrpSpPr/>
          <p:nvPr/>
        </p:nvGrpSpPr>
        <p:grpSpPr>
          <a:xfrm>
            <a:off x="2771800" y="3507159"/>
            <a:ext cx="3145181" cy="761058"/>
            <a:chOff x="493511" y="4803303"/>
            <a:chExt cx="3145181" cy="761058"/>
          </a:xfrm>
        </p:grpSpPr>
        <p:sp>
          <p:nvSpPr>
            <p:cNvPr id="17" name="矩形 16"/>
            <p:cNvSpPr/>
            <p:nvPr/>
          </p:nvSpPr>
          <p:spPr>
            <a:xfrm>
              <a:off x="1137757" y="4859796"/>
              <a:ext cx="2500935" cy="64807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dirty="0">
                  <a:latin typeface="SimHei" pitchFamily="49" charset="-122"/>
                  <a:ea typeface="SimHei" pitchFamily="49" charset="-122"/>
                </a:rPr>
                <a:t> 12.</a:t>
              </a:r>
              <a:r>
                <a:rPr lang="zh-TW" altLang="en-US" dirty="0">
                  <a:latin typeface="SimHei" pitchFamily="49" charset="-122"/>
                  <a:ea typeface="SimHei" pitchFamily="49" charset="-122"/>
                </a:rPr>
                <a:t>外語學群</a:t>
              </a:r>
              <a:r>
                <a:rPr lang="en-US" altLang="zh-TW" dirty="0">
                  <a:latin typeface="SimHei" pitchFamily="49" charset="-122"/>
                  <a:ea typeface="SimHei" pitchFamily="49" charset="-122"/>
                </a:rPr>
                <a:t>-</a:t>
              </a:r>
              <a:r>
                <a:rPr lang="zh-TW" altLang="en-US" dirty="0">
                  <a:latin typeface="SimHei" pitchFamily="49" charset="-122"/>
                  <a:ea typeface="SimHei" pitchFamily="49" charset="-122"/>
                </a:rPr>
                <a:t>外</a:t>
              </a:r>
              <a:r>
                <a:rPr lang="zh-TW" altLang="en-US" dirty="0" smtClean="0">
                  <a:latin typeface="SimHei" pitchFamily="49" charset="-122"/>
                  <a:ea typeface="SimHei" pitchFamily="49" charset="-122"/>
                </a:rPr>
                <a:t>語系</a:t>
              </a:r>
              <a:endParaRPr kumimoji="0" lang="en-US" altLang="zh-TW" dirty="0">
                <a:latin typeface="SimHei" pitchFamily="49" charset="-122"/>
                <a:ea typeface="SimHei" pitchFamily="49" charset="-122"/>
              </a:endParaRPr>
            </a:p>
          </p:txBody>
        </p:sp>
        <p:pic>
          <p:nvPicPr>
            <p:cNvPr id="18" name="Picture 2" descr="http://img.app-island.com/article/63/65/icon.png">
              <a:hlinkClick r:id="rId3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511" y="4803303"/>
              <a:ext cx="728810" cy="7610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xmlns="" val="4159608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圖片 15" descr="圖片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1587"/>
            <a:ext cx="9144000" cy="5715000"/>
          </a:xfrm>
          <a:prstGeom prst="rect">
            <a:avLst/>
          </a:prstGeom>
        </p:spPr>
      </p:pic>
      <p:sp>
        <p:nvSpPr>
          <p:cNvPr id="17" name="文字方塊 6"/>
          <p:cNvSpPr txBox="1">
            <a:spLocks noChangeArrowheads="1"/>
          </p:cNvSpPr>
          <p:nvPr/>
        </p:nvSpPr>
        <p:spPr bwMode="auto">
          <a:xfrm>
            <a:off x="1857356" y="4859351"/>
            <a:ext cx="5535612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9pPr>
          </a:lstStyle>
          <a:p>
            <a:pPr algn="ctr" eaLnBrk="1" hangingPunct="1"/>
            <a:r>
              <a:rPr kumimoji="0" lang="zh-TW" altLang="en-US" sz="3200" b="1" dirty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外語學群</a:t>
            </a:r>
            <a:r>
              <a:rPr kumimoji="0" lang="en-US" altLang="zh-TW" sz="3200" b="1" dirty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-</a:t>
            </a:r>
            <a:r>
              <a:rPr kumimoji="0" lang="zh-TW" altLang="en-US" sz="3200" b="1" dirty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外語系</a:t>
            </a:r>
            <a:endParaRPr kumimoji="0" lang="en-US" altLang="zh-TW" sz="3200" b="1" dirty="0">
              <a:solidFill>
                <a:schemeClr val="bg1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8" name="文字方塊 9"/>
          <p:cNvSpPr txBox="1">
            <a:spLocks noChangeArrowheads="1"/>
          </p:cNvSpPr>
          <p:nvPr/>
        </p:nvSpPr>
        <p:spPr bwMode="auto">
          <a:xfrm>
            <a:off x="71406" y="4897752"/>
            <a:ext cx="11064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zh-TW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imHei" pitchFamily="49" charset="-122"/>
                <a:ea typeface="SimHei" pitchFamily="49" charset="-122"/>
              </a:rPr>
              <a:t>影片來源：</a:t>
            </a:r>
            <a:r>
              <a:rPr kumimoji="0" lang="en-US" altLang="zh-TW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imHei" pitchFamily="49" charset="-122"/>
                <a:ea typeface="SimHei" pitchFamily="49" charset="-122"/>
              </a:rPr>
              <a:t/>
            </a:r>
            <a:br>
              <a:rPr kumimoji="0" lang="en-US" altLang="zh-TW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imHei" pitchFamily="49" charset="-122"/>
                <a:ea typeface="SimHei" pitchFamily="49" charset="-122"/>
              </a:rPr>
            </a:br>
            <a:r>
              <a:rPr kumimoji="0" lang="en-US" altLang="zh-TW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SimHei" pitchFamily="49" charset="-122"/>
                <a:ea typeface="SimHei" pitchFamily="49" charset="-122"/>
              </a:rPr>
              <a:t>YOUTUBE</a:t>
            </a:r>
            <a:endParaRPr kumimoji="0" lang="en-US" altLang="zh-TW" sz="1200" b="1" dirty="0">
              <a:solidFill>
                <a:schemeClr val="tx1">
                  <a:lumMod val="85000"/>
                  <a:lumOff val="15000"/>
                </a:schemeClr>
              </a:solidFill>
              <a:latin typeface="SimHei" pitchFamily="49" charset="-122"/>
              <a:ea typeface="SimHei" pitchFamily="49" charset="-122"/>
            </a:endParaRPr>
          </a:p>
        </p:txBody>
      </p:sp>
      <p:sp>
        <p:nvSpPr>
          <p:cNvPr id="19" name="文字方塊 9"/>
          <p:cNvSpPr txBox="1">
            <a:spLocks noChangeArrowheads="1"/>
          </p:cNvSpPr>
          <p:nvPr/>
        </p:nvSpPr>
        <p:spPr bwMode="auto">
          <a:xfrm>
            <a:off x="7966106" y="4897752"/>
            <a:ext cx="11064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zh-TW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SimHei" pitchFamily="49" charset="-122"/>
                <a:cs typeface="Arial" pitchFamily="34" charset="0"/>
              </a:rPr>
              <a:t>02’28</a:t>
            </a:r>
            <a:endParaRPr kumimoji="0" lang="en-US" altLang="zh-TW" sz="2400" b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ea typeface="SimHei" pitchFamily="49" charset="-122"/>
              <a:cs typeface="Arial" pitchFamily="34" charset="0"/>
            </a:endParaRPr>
          </a:p>
        </p:txBody>
      </p:sp>
      <p:pic>
        <p:nvPicPr>
          <p:cNvPr id="20" name="圖片 12" descr="圖片6-4.png">
            <a:hlinkClick r:id="rId6" action="ppaction://hlinkfile"/>
          </p:cNvPr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215338" y="3930657"/>
            <a:ext cx="708025" cy="7926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圖片 20" descr="090.png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8281718" y="3282095"/>
            <a:ext cx="648000" cy="648000"/>
          </a:xfrm>
          <a:prstGeom prst="rect">
            <a:avLst/>
          </a:prstGeom>
        </p:spPr>
      </p:pic>
    </p:spTree>
    <p:controls>
      <p:control spid="1027" name="WindowsMediaPlayer1" r:id="rId2" imgW="7059010" imgH="4029637"/>
    </p:controls>
    <p:extLst>
      <p:ext uri="{BB962C8B-B14F-4D97-AF65-F5344CB8AC3E}">
        <p14:creationId xmlns:p14="http://schemas.microsoft.com/office/powerpoint/2010/main" xmlns="" val="370265171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5928826</TotalTime>
  <Words>1058</Words>
  <Application>Microsoft Office PowerPoint</Application>
  <PresentationFormat>自訂</PresentationFormat>
  <Paragraphs>95</Paragraphs>
  <Slides>17</Slides>
  <Notes>14</Notes>
  <HiddenSlides>1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17</vt:i4>
      </vt:variant>
    </vt:vector>
  </HeadingPairs>
  <TitlesOfParts>
    <vt:vector size="18" baseType="lpstr">
      <vt:lpstr>Office 佈景主題</vt:lpstr>
      <vt:lpstr>投影片 1</vt:lpstr>
      <vt:lpstr>投影片 2</vt:lpstr>
      <vt:lpstr>投影片 3</vt:lpstr>
      <vt:lpstr>投影片 4</vt:lpstr>
      <vt:lpstr>投影片 5</vt:lpstr>
      <vt:lpstr>投影片 6</vt:lpstr>
      <vt:lpstr>投影片 7</vt:lpstr>
      <vt:lpstr>投影片 8</vt:lpstr>
      <vt:lpstr>投影片 9</vt:lpstr>
      <vt:lpstr>投影片 10</vt:lpstr>
      <vt:lpstr>投影片 11</vt:lpstr>
      <vt:lpstr>投影片 12</vt:lpstr>
      <vt:lpstr>投影片 13</vt:lpstr>
      <vt:lpstr>投影片 14</vt:lpstr>
      <vt:lpstr>投影片 15</vt:lpstr>
      <vt:lpstr>投影片 16</vt:lpstr>
      <vt:lpstr>投影片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Chungs</dc:creator>
  <cp:lastModifiedBy>Lulu</cp:lastModifiedBy>
  <cp:revision>1820</cp:revision>
  <dcterms:created xsi:type="dcterms:W3CDTF">2013-01-22T00:21:24Z</dcterms:created>
  <dcterms:modified xsi:type="dcterms:W3CDTF">2016-07-14T09:26:03Z</dcterms:modified>
</cp:coreProperties>
</file>