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activeX/activeX2.xml" ContentType="application/vnd.ms-office.activeX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activeX/activeX1.xml" ContentType="application/vnd.ms-office.activeX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768" r:id="rId2"/>
    <p:sldId id="769" r:id="rId3"/>
    <p:sldId id="759" r:id="rId4"/>
    <p:sldId id="770" r:id="rId5"/>
    <p:sldId id="771" r:id="rId6"/>
    <p:sldId id="772" r:id="rId7"/>
    <p:sldId id="773" r:id="rId8"/>
    <p:sldId id="760" r:id="rId9"/>
    <p:sldId id="761" r:id="rId10"/>
    <p:sldId id="762" r:id="rId11"/>
    <p:sldId id="763" r:id="rId12"/>
    <p:sldId id="774" r:id="rId13"/>
    <p:sldId id="775" r:id="rId14"/>
    <p:sldId id="764" r:id="rId15"/>
    <p:sldId id="765" r:id="rId16"/>
    <p:sldId id="776" r:id="rId17"/>
    <p:sldId id="767" r:id="rId18"/>
    <p:sldId id="766" r:id="rId19"/>
  </p:sldIdLst>
  <p:sldSz cx="9144000" cy="5718175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預設章節" id="{8A1517B4-0698-4B69-99A1-9E85DA15F2C9}">
          <p14:sldIdLst>
            <p14:sldId id="768"/>
            <p14:sldId id="769"/>
            <p14:sldId id="759"/>
            <p14:sldId id="770"/>
            <p14:sldId id="771"/>
            <p14:sldId id="772"/>
            <p14:sldId id="773"/>
            <p14:sldId id="760"/>
            <p14:sldId id="761"/>
            <p14:sldId id="762"/>
            <p14:sldId id="763"/>
            <p14:sldId id="774"/>
            <p14:sldId id="775"/>
            <p14:sldId id="764"/>
            <p14:sldId id="765"/>
            <p14:sldId id="776"/>
            <p14:sldId id="767"/>
            <p14:sldId id="766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99"/>
    <a:srgbClr val="FFE5FF"/>
    <a:srgbClr val="CC0066"/>
    <a:srgbClr val="FFCCFF"/>
    <a:srgbClr val="8368A4"/>
    <a:srgbClr val="632B8D"/>
    <a:srgbClr val="FF9900"/>
    <a:srgbClr val="1BB3AF"/>
    <a:srgbClr val="76C0D4"/>
    <a:srgbClr val="92D05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11" autoAdjust="0"/>
    <p:restoredTop sz="91299" autoAdjust="0"/>
  </p:normalViewPr>
  <p:slideViewPr>
    <p:cSldViewPr>
      <p:cViewPr>
        <p:scale>
          <a:sx n="66" d="100"/>
          <a:sy n="66" d="100"/>
        </p:scale>
        <p:origin x="-2238" y="-678"/>
      </p:cViewPr>
      <p:guideLst>
        <p:guide orient="horz" pos="1801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activeX/activeX1.xml><?xml version="1.0" encoding="utf-8"?>
<ax:ocx xmlns:ax="http://schemas.microsoft.com/office/2006/activeX" xmlns:r="http://schemas.openxmlformats.org/officeDocument/2006/relationships" ax:classid="{6BF52A52-394A-11D3-B153-00C04F79FAA6}" ax:persistence="persistPropertyBag">
  <ax:ocxPr ax:name="URL" ax:value="11.大眾傳播學群-新聞系(02'48).wmv"/>
  <ax:ocxPr ax:name="rate" ax:value="1"/>
  <ax:ocxPr ax:name="balance" ax:value="0"/>
  <ax:ocxPr ax:name="currentPosition" ax:value="0"/>
  <ax:ocxPr ax:name="defaultFrame" ax:value=""/>
  <ax:ocxPr ax:name="playCount" ax:value="1"/>
  <ax:ocxPr ax:name="autoStart" ax:value="-1"/>
  <ax:ocxPr ax:name="currentMarker" ax:value="0"/>
  <ax:ocxPr ax:name="invokeURLs" ax:value="-1"/>
  <ax:ocxPr ax:name="baseURL" ax:value=""/>
  <ax:ocxPr ax:name="volume" ax:value="50"/>
  <ax:ocxPr ax:name="mute" ax:value="0"/>
  <ax:ocxPr ax:name="uiMode" ax:value="full"/>
  <ax:ocxPr ax:name="stretchToFit" ax:value="-1"/>
  <ax:ocxPr ax:name="windowlessVideo" ax:value="0"/>
  <ax:ocxPr ax:name="enabled" ax:value="-1"/>
  <ax:ocxPr ax:name="enableContextMenu" ax:value="-1"/>
  <ax:ocxPr ax:name="fullScreen" ax:value="0"/>
  <ax:ocxPr ax:name="SAMIStyle" ax:value=""/>
  <ax:ocxPr ax:name="SAMILang" ax:value=""/>
  <ax:ocxPr ax:name="SAMIFilename" ax:value=""/>
  <ax:ocxPr ax:name="captioningID" ax:value=""/>
  <ax:ocxPr ax:name="enableErrorDialogs" ax:value="0"/>
  <ax:ocxPr ax:name="_cx" ax:value="19606"/>
  <ax:ocxPr ax:name="_cy" ax:value="11192"/>
</ax:ocx>
</file>

<file path=ppt/activeX/activeX2.xml><?xml version="1.0" encoding="utf-8"?>
<ax:ocx xmlns:ax="http://schemas.microsoft.com/office/2006/activeX" xmlns:r="http://schemas.openxmlformats.org/officeDocument/2006/relationships" ax:classid="{6BF52A52-394A-11D3-B153-00C04F79FAA6}" ax:persistence="persistPropertyBag">
  <ax:ocxPr ax:name="URL" ax:value="11.大眾傳播學群-電影系(02'28).wmv"/>
  <ax:ocxPr ax:name="rate" ax:value="1"/>
  <ax:ocxPr ax:name="balance" ax:value="0"/>
  <ax:ocxPr ax:name="currentPosition" ax:value="0"/>
  <ax:ocxPr ax:name="defaultFrame" ax:value=""/>
  <ax:ocxPr ax:name="playCount" ax:value="1"/>
  <ax:ocxPr ax:name="autoStart" ax:value="-1"/>
  <ax:ocxPr ax:name="currentMarker" ax:value="0"/>
  <ax:ocxPr ax:name="invokeURLs" ax:value="-1"/>
  <ax:ocxPr ax:name="baseURL" ax:value=""/>
  <ax:ocxPr ax:name="volume" ax:value="50"/>
  <ax:ocxPr ax:name="mute" ax:value="0"/>
  <ax:ocxPr ax:name="uiMode" ax:value="full"/>
  <ax:ocxPr ax:name="stretchToFit" ax:value="-1"/>
  <ax:ocxPr ax:name="windowlessVideo" ax:value="0"/>
  <ax:ocxPr ax:name="enabled" ax:value="-1"/>
  <ax:ocxPr ax:name="enableContextMenu" ax:value="-1"/>
  <ax:ocxPr ax:name="fullScreen" ax:value="0"/>
  <ax:ocxPr ax:name="SAMIStyle" ax:value=""/>
  <ax:ocxPr ax:name="SAMILang" ax:value=""/>
  <ax:ocxPr ax:name="SAMIFilename" ax:value=""/>
  <ax:ocxPr ax:name="captioningID" ax:value=""/>
  <ax:ocxPr ax:name="enableErrorDialogs" ax:value="0"/>
  <ax:ocxPr ax:name="_cx" ax:value="19795"/>
  <ax:ocxPr ax:name="_cy" ax:value="11192"/>
</ax:ocx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A607E0-C03C-4212-8820-ACB9B004823A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685800"/>
            <a:ext cx="54832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38A005-F00B-44D6-9EFB-4795EF86D80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226659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主要有大眾傳播、新聞、廣播電視、廣告、電影等學類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「媒體在生活中，無所不在。」大眾傳播包含電視、電影、廣播、新聞、網路媒體和廣告等，更包含相關的企劃、行銷、公關、設計等領域，其中，由於網路的高度發展，以及智慧型手機、平板等行動載具的出現，加快了人們對媒體資訊的接受速度。相對的，傳播媒體的技術與資訊生成速度也必須隨之革新，以網路為主軸並且匯流其他領域媒體，使媒體的傳播能量符合資訊接受者的需求。</a:t>
            </a:r>
          </a:p>
          <a:p>
            <a:endParaRPr lang="en-US" altLang="zh-TW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隨著媒體產業的發展，各領域之間已不像過去那般壁壘分明，更多的是跨領域互動、學習及多角化經營。因此，大眾傳播學群的學生除了學習傳播相關技術外，也應培養溝通與整合的能力，並且跨領域學習，增加知識涵養的廣度，才能適應未來變化快速的世界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pPr/>
              <a:t>4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20127068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200" b="1" dirty="0" smtClean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pPr/>
              <a:t>5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10391744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pPr/>
              <a:t>6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9840102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pPr/>
              <a:t>7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28963838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8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9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10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11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「只要有愛心就可以當社工」，事實不然，社工師必須通過實習、考照後，才能執業登記。而念社工最大的前提條件是，需具備對人關懷的特質，否則很痛苦也做不來。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pPr/>
              <a:t>12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638701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心理系所學的內容並不像坊間的心理測驗那樣有趣，尤其想成為臨床心理師，專業度更是必須建立在繁雜厚實的理論知識及實證研究上。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pPr/>
              <a:t>13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17090032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14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15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776341"/>
            <a:ext cx="7772400" cy="1225701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240299"/>
            <a:ext cx="6400800" cy="146131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3674457"/>
            <a:ext cx="7772400" cy="113569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423607"/>
            <a:ext cx="7772400" cy="125085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334241"/>
            <a:ext cx="4038600" cy="377373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334241"/>
            <a:ext cx="4038600" cy="377373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79972"/>
            <a:ext cx="4040188" cy="53343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1813403"/>
            <a:ext cx="4040188" cy="32945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279972"/>
            <a:ext cx="4041775" cy="53343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1813403"/>
            <a:ext cx="4041775" cy="32945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1" y="227668"/>
            <a:ext cx="3008313" cy="9689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27668"/>
            <a:ext cx="5111750" cy="488030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1" y="1196581"/>
            <a:ext cx="3008313" cy="39113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002723"/>
            <a:ext cx="5486400" cy="47254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510930"/>
            <a:ext cx="5486400" cy="343090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4475267"/>
            <a:ext cx="5486400" cy="671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28993"/>
            <a:ext cx="2057400" cy="487898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28993"/>
            <a:ext cx="6019800" cy="4878980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28992"/>
            <a:ext cx="8229600" cy="9530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334241"/>
            <a:ext cx="8229600" cy="37737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5299901"/>
            <a:ext cx="2133600" cy="3044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5299901"/>
            <a:ext cx="2895600" cy="3044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5299901"/>
            <a:ext cx="2133600" cy="3044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slide" Target="slide10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1.jpe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10.png"/><Relationship Id="rId4" Type="http://schemas.openxmlformats.org/officeDocument/2006/relationships/image" Target="../media/image15.pn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1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10.png"/><Relationship Id="rId4" Type="http://schemas.openxmlformats.org/officeDocument/2006/relationships/image" Target="../media/image15.png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1.jpe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10.png"/><Relationship Id="rId4" Type="http://schemas.openxmlformats.org/officeDocument/2006/relationships/image" Target="../media/image15.png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25.png"/><Relationship Id="rId4" Type="http://schemas.openxmlformats.org/officeDocument/2006/relationships/slide" Target="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27.png"/><Relationship Id="rId4" Type="http://schemas.openxmlformats.org/officeDocument/2006/relationships/slide" Target="sl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14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14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" Target="slide10.xml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oh.tw/talks/%e5%8f%b0%e8%97%9d%e5%a4%a7%e5%bb%a3%e9%9b%bb%e7%b3%bb-%e9%bb%83%e4%ba%8e%e8%8f%af-yu-hua-huang-tw-study-ntua-bde/" TargetMode="External"/><Relationship Id="rId5" Type="http://schemas.openxmlformats.org/officeDocument/2006/relationships/image" Target="../media/image10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" Target="slide10.xml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oh.tw/talks/%e4%b8%96%e6%96%b0%e5%8f%a3%e5%82%b3%e7%b3%bb-%e7%8e%8b%e5%95%9f%e5%98%89-ryan-wang-tw-study-shu-bde/" TargetMode="External"/><Relationship Id="rId5" Type="http://schemas.openxmlformats.org/officeDocument/2006/relationships/image" Target="../media/image10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slide" Target="slide17.xml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6.png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6" Type="http://schemas.openxmlformats.org/officeDocument/2006/relationships/hyperlink" Target="11.&#22823;&#30526;&#20659;&#25773;&#23416;&#32676;-&#26032;&#32862;&#31995;(02'48).wmv" TargetMode="External"/><Relationship Id="rId5" Type="http://schemas.openxmlformats.org/officeDocument/2006/relationships/image" Target="../media/image35.jpeg"/><Relationship Id="rId4" Type="http://schemas.openxmlformats.org/officeDocument/2006/relationships/notesSlide" Target="../notesSlides/notesSlide14.xml"/><Relationship Id="rId9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6.png"/><Relationship Id="rId2" Type="http://schemas.openxmlformats.org/officeDocument/2006/relationships/control" Target="../activeX/activeX2.xml"/><Relationship Id="rId1" Type="http://schemas.openxmlformats.org/officeDocument/2006/relationships/vmlDrawing" Target="../drawings/vmlDrawing2.vml"/><Relationship Id="rId6" Type="http://schemas.openxmlformats.org/officeDocument/2006/relationships/hyperlink" Target="11.&#22823;&#30526;&#20659;&#25773;&#23416;&#32676;-&#38651;&#24433;&#31995;(02'28).wmv" TargetMode="External"/><Relationship Id="rId5" Type="http://schemas.openxmlformats.org/officeDocument/2006/relationships/image" Target="../media/image35.jpeg"/><Relationship Id="rId4" Type="http://schemas.openxmlformats.org/officeDocument/2006/relationships/notesSlide" Target="../notesSlides/notesSlide15.xml"/><Relationship Id="rId9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8" name="Picture 8" descr="https://i.ytimg.com/vi/uE_E98JzTYY/maxresdefault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119" t="4098" r="9905" b="1542"/>
          <a:stretch/>
        </p:blipFill>
        <p:spPr bwMode="auto">
          <a:xfrm>
            <a:off x="-10633" y="0"/>
            <a:ext cx="9154634" cy="57181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群組 12"/>
          <p:cNvGrpSpPr/>
          <p:nvPr/>
        </p:nvGrpSpPr>
        <p:grpSpPr>
          <a:xfrm>
            <a:off x="-10633" y="3795191"/>
            <a:ext cx="9165266" cy="1944216"/>
            <a:chOff x="0" y="3291135"/>
            <a:chExt cx="9144000" cy="1944216"/>
          </a:xfrm>
        </p:grpSpPr>
        <p:sp>
          <p:nvSpPr>
            <p:cNvPr id="14" name="矩形 13"/>
            <p:cNvSpPr/>
            <p:nvPr/>
          </p:nvSpPr>
          <p:spPr>
            <a:xfrm>
              <a:off x="0" y="3291135"/>
              <a:ext cx="9144000" cy="1944216"/>
            </a:xfrm>
            <a:prstGeom prst="rect">
              <a:avLst/>
            </a:prstGeom>
            <a:solidFill>
              <a:srgbClr val="66FF66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0" y="4464276"/>
              <a:ext cx="9144000" cy="771075"/>
            </a:xfrm>
            <a:prstGeom prst="rect">
              <a:avLst/>
            </a:prstGeom>
            <a:solidFill>
              <a:srgbClr val="00CC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323528" y="3867199"/>
            <a:ext cx="7704856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2" charset="-122"/>
                <a:ea typeface="SimHei" pitchFamily="2" charset="-122"/>
              </a:rPr>
              <a:t>大眾傳播學</a:t>
            </a:r>
            <a:r>
              <a:rPr lang="zh-TW" altLang="en-US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2" charset="-122"/>
                <a:ea typeface="SimHei" pitchFamily="2" charset="-122"/>
              </a:rPr>
              <a:t>群</a:t>
            </a:r>
            <a:endParaRPr lang="zh-TW" altLang="en-U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395536" y="5133726"/>
            <a:ext cx="8748464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2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綜合文字、影音、多媒體動畫多方面能力培養（偏一、二類組</a:t>
            </a:r>
            <a:r>
              <a:rPr lang="zh-TW" altLang="en-US" sz="22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）</a:t>
            </a:r>
            <a:endParaRPr lang="zh-TW" altLang="en-US" sz="22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" name="AutoShape 8" descr="http://img05.tooopen.com/images/20140925/sy_7180071526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3" name="AutoShape 10" descr="http://img05.tooopen.com/images/20140925/sy_71800715261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4" name="AutoShape 12" descr="http://img05.tooopen.com/images/20140925/sy_71800715261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57254" r="71707" b="28082"/>
          <a:stretch/>
        </p:blipFill>
        <p:spPr>
          <a:xfrm>
            <a:off x="155575" y="2571055"/>
            <a:ext cx="2297046" cy="1674421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8028384" y="160337"/>
            <a:ext cx="1126249" cy="682526"/>
          </a:xfrm>
          <a:prstGeom prst="rect">
            <a:avLst/>
          </a:prstGeom>
          <a:pattFill prst="solidDmnd">
            <a:fgClr>
              <a:schemeClr val="tx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4122793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圖片 14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5718175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74273" b="59829"/>
          <a:stretch/>
        </p:blipFill>
        <p:spPr>
          <a:xfrm>
            <a:off x="107504" y="122783"/>
            <a:ext cx="1588864" cy="1547118"/>
          </a:xfrm>
          <a:prstGeom prst="rect">
            <a:avLst/>
          </a:prstGeom>
        </p:spPr>
      </p:pic>
      <p:pic>
        <p:nvPicPr>
          <p:cNvPr id="17" name="圖片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5662" y="3291135"/>
            <a:ext cx="3426738" cy="2571056"/>
          </a:xfrm>
          <a:prstGeom prst="rect">
            <a:avLst/>
          </a:prstGeom>
        </p:spPr>
      </p:pic>
      <p:pic>
        <p:nvPicPr>
          <p:cNvPr id="19" name="圖片 1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7093"/>
          <a:stretch/>
        </p:blipFill>
        <p:spPr>
          <a:xfrm>
            <a:off x="0" y="-5277"/>
            <a:ext cx="9144000" cy="57234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2370210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ln>
              <a:solidFill>
                <a:schemeClr val="accent3">
                  <a:lumMod val="5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10" name="群組 9"/>
          <p:cNvGrpSpPr/>
          <p:nvPr/>
        </p:nvGrpSpPr>
        <p:grpSpPr>
          <a:xfrm>
            <a:off x="225671" y="132904"/>
            <a:ext cx="8738817" cy="1214015"/>
            <a:chOff x="225671" y="132904"/>
            <a:chExt cx="8738817" cy="1214015"/>
          </a:xfrm>
        </p:grpSpPr>
        <p:sp>
          <p:nvSpPr>
            <p:cNvPr id="6" name="圓角矩形 5"/>
            <p:cNvSpPr/>
            <p:nvPr/>
          </p:nvSpPr>
          <p:spPr>
            <a:xfrm>
              <a:off x="971599" y="319817"/>
              <a:ext cx="7992889" cy="1027102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9" name="Picture 3" descr="H:\105高中生涯規劃\字31.png"/>
            <p:cNvPicPr>
              <a:picLocks noChangeAspect="1" noChangeArrowheads="1"/>
            </p:cNvPicPr>
            <p:nvPr/>
          </p:nvPicPr>
          <p:blipFill>
            <a:blip r:embed="rId3" cstate="print">
              <a:biLevel thresh="25000"/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4138" y="460282"/>
              <a:ext cx="7231532" cy="795971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Picture 2" descr="H:\105高中生涯規劃\圖91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5671" y="132904"/>
              <a:ext cx="817936" cy="83103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3" name="矩形 32"/>
          <p:cNvSpPr/>
          <p:nvPr/>
        </p:nvSpPr>
        <p:spPr>
          <a:xfrm>
            <a:off x="509357" y="2283023"/>
            <a:ext cx="3918627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除了基礎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學術理論，也包含許多實務的操作技術，學會用不同的角度去觀察，並將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訊息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以某些形式，如聲音、文字、影像等傳遞給大眾或特定文化族群。</a:t>
            </a:r>
          </a:p>
        </p:txBody>
      </p:sp>
      <p:grpSp>
        <p:nvGrpSpPr>
          <p:cNvPr id="8" name="群組 7"/>
          <p:cNvGrpSpPr/>
          <p:nvPr/>
        </p:nvGrpSpPr>
        <p:grpSpPr>
          <a:xfrm>
            <a:off x="575800" y="1490935"/>
            <a:ext cx="2592044" cy="646331"/>
            <a:chOff x="395780" y="1565827"/>
            <a:chExt cx="2592044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2592044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5" action="ppaction://hlinksldjump"/>
            </p:cNvPr>
            <p:cNvSpPr/>
            <p:nvPr/>
          </p:nvSpPr>
          <p:spPr>
            <a:xfrm>
              <a:off x="467030" y="1565827"/>
              <a:ext cx="252079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一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學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群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簡介</a:t>
              </a:r>
              <a:endParaRPr lang="zh-TW" altLang="en-US" sz="28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endParaRPr>
            </a:p>
          </p:txBody>
        </p:sp>
      </p:grpSp>
      <p:pic>
        <p:nvPicPr>
          <p:cNvPr id="1029" name="Picture 5" descr="http://1.bp.blogspot.com/-wxgBoUhgqnw/UMGVUHknarI/AAAAAAAAAKg/tv9UaYd4Ck4/s1600/_DSC6224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4382"/>
          <a:stretch/>
        </p:blipFill>
        <p:spPr bwMode="auto">
          <a:xfrm>
            <a:off x="4572000" y="1608908"/>
            <a:ext cx="4059032" cy="23175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grpSp>
        <p:nvGrpSpPr>
          <p:cNvPr id="14" name="群組 13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5" name="圖片 14" descr="齟齒圖片4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6" name="文字方塊 15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078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9834915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8" descr="http://img.taopic.com/uploads/allimg/130307/235085-13030GI1526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7541"/>
          <a:stretch/>
        </p:blipFill>
        <p:spPr bwMode="auto">
          <a:xfrm>
            <a:off x="0" y="-1"/>
            <a:ext cx="9144000" cy="571120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www.flydenver.com/sites/default/files/images/header_image/bkgd_MediaPress_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3976" y="3795191"/>
            <a:ext cx="3352520" cy="18722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圓角矩形 2"/>
          <p:cNvSpPr/>
          <p:nvPr/>
        </p:nvSpPr>
        <p:spPr>
          <a:xfrm>
            <a:off x="1089991" y="338807"/>
            <a:ext cx="7802489" cy="864096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5" name="Picture 2" descr="K:\10418學群簡報\圖\圖3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60437"/>
            <a:ext cx="792088" cy="65650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2123728" y="468871"/>
            <a:ext cx="482453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3600" b="1" dirty="0">
                <a:latin typeface="SimHei" pitchFamily="2" charset="-122"/>
                <a:ea typeface="SimHei" pitchFamily="2" charset="-122"/>
              </a:rPr>
              <a:t>近年</a:t>
            </a:r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趨勢</a:t>
            </a:r>
            <a:endParaRPr lang="zh-TW" altLang="en-US" sz="36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1" name="Text Box 2"/>
          <p:cNvSpPr txBox="1">
            <a:spLocks noChangeArrowheads="1"/>
          </p:cNvSpPr>
          <p:nvPr/>
        </p:nvSpPr>
        <p:spPr bwMode="auto">
          <a:xfrm>
            <a:off x="1187624" y="1374209"/>
            <a:ext cx="7704856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ts val="3600"/>
              </a:lnSpc>
            </a:pPr>
            <a:r>
              <a:rPr lang="zh-TW" altLang="en-US" sz="2600" b="1" dirty="0">
                <a:latin typeface="SimHei" pitchFamily="2" charset="-122"/>
                <a:ea typeface="SimHei" pitchFamily="2" charset="-122"/>
              </a:rPr>
              <a:t>「</a:t>
            </a:r>
            <a:r>
              <a:rPr lang="zh-TW" altLang="en-US" sz="2600" b="1" dirty="0">
                <a:solidFill>
                  <a:srgbClr val="FF0000"/>
                </a:solidFill>
                <a:latin typeface="SimHei" pitchFamily="2" charset="-122"/>
                <a:ea typeface="SimHei" pitchFamily="2" charset="-122"/>
              </a:rPr>
              <a:t>媒體在生活中，無所不在</a:t>
            </a:r>
            <a:r>
              <a:rPr lang="zh-TW" altLang="en-US" sz="2600" b="1" dirty="0">
                <a:latin typeface="SimHei" pitchFamily="2" charset="-122"/>
                <a:ea typeface="SimHei" pitchFamily="2" charset="-122"/>
              </a:rPr>
              <a:t>。」大眾傳播包含電視、電影、廣播、新聞、</a:t>
            </a:r>
            <a:r>
              <a:rPr lang="zh-TW" altLang="en-US" sz="2600" b="1" dirty="0" smtClean="0">
                <a:latin typeface="SimHei" pitchFamily="2" charset="-122"/>
                <a:ea typeface="SimHei" pitchFamily="2" charset="-122"/>
              </a:rPr>
              <a:t>網路媒體</a:t>
            </a:r>
            <a:r>
              <a:rPr lang="zh-TW" altLang="en-US" sz="2600" b="1" dirty="0">
                <a:latin typeface="SimHei" pitchFamily="2" charset="-122"/>
                <a:ea typeface="SimHei" pitchFamily="2" charset="-122"/>
              </a:rPr>
              <a:t>和廣告等，更包含相關的企劃、行銷、公關、設計等</a:t>
            </a:r>
            <a:r>
              <a:rPr lang="zh-TW" altLang="en-US" sz="2600" b="1" dirty="0" smtClean="0">
                <a:latin typeface="SimHei" pitchFamily="2" charset="-122"/>
                <a:ea typeface="SimHei" pitchFamily="2" charset="-122"/>
              </a:rPr>
              <a:t>領域。</a:t>
            </a:r>
            <a:endParaRPr lang="en-US" altLang="zh-TW" sz="2600" b="1" dirty="0" smtClean="0">
              <a:latin typeface="SimHei" pitchFamily="2" charset="-122"/>
              <a:ea typeface="SimHei" pitchFamily="2" charset="-122"/>
            </a:endParaRPr>
          </a:p>
          <a:p>
            <a:pPr>
              <a:lnSpc>
                <a:spcPts val="3600"/>
              </a:lnSpc>
            </a:pPr>
            <a:r>
              <a:rPr lang="zh-TW" altLang="en-US" sz="2600" b="1" dirty="0" smtClean="0">
                <a:latin typeface="SimHei" pitchFamily="2" charset="-122"/>
                <a:ea typeface="SimHei" pitchFamily="2" charset="-122"/>
              </a:rPr>
              <a:t>除了</a:t>
            </a:r>
            <a:r>
              <a:rPr lang="zh-TW" altLang="en-US" sz="2600" b="1" dirty="0">
                <a:latin typeface="SimHei" pitchFamily="2" charset="-122"/>
                <a:ea typeface="SimHei" pitchFamily="2" charset="-122"/>
              </a:rPr>
              <a:t>學習傳播相關技術外</a:t>
            </a:r>
            <a:r>
              <a:rPr lang="zh-TW" altLang="en-US" sz="2600" b="1" dirty="0" smtClean="0">
                <a:latin typeface="SimHei" pitchFamily="2" charset="-122"/>
                <a:ea typeface="SimHei" pitchFamily="2" charset="-122"/>
              </a:rPr>
              <a:t>，也</a:t>
            </a:r>
            <a:r>
              <a:rPr lang="zh-TW" altLang="en-US" sz="2600" b="1" dirty="0">
                <a:latin typeface="SimHei" pitchFamily="2" charset="-122"/>
                <a:ea typeface="SimHei" pitchFamily="2" charset="-122"/>
              </a:rPr>
              <a:t>應培養</a:t>
            </a:r>
            <a:r>
              <a:rPr lang="zh-TW" altLang="en-US" sz="2600" b="1" dirty="0">
                <a:solidFill>
                  <a:srgbClr val="FF0000"/>
                </a:solidFill>
                <a:latin typeface="SimHei" pitchFamily="2" charset="-122"/>
                <a:ea typeface="SimHei" pitchFamily="2" charset="-122"/>
              </a:rPr>
              <a:t>溝通與整合</a:t>
            </a:r>
            <a:r>
              <a:rPr lang="zh-TW" altLang="en-US" sz="2600" b="1" dirty="0">
                <a:latin typeface="SimHei" pitchFamily="2" charset="-122"/>
                <a:ea typeface="SimHei" pitchFamily="2" charset="-122"/>
              </a:rPr>
              <a:t>的能力，並且</a:t>
            </a:r>
            <a:r>
              <a:rPr lang="zh-TW" altLang="en-US" sz="2600" b="1" dirty="0">
                <a:solidFill>
                  <a:srgbClr val="FF0000"/>
                </a:solidFill>
                <a:latin typeface="SimHei" pitchFamily="2" charset="-122"/>
                <a:ea typeface="SimHei" pitchFamily="2" charset="-122"/>
              </a:rPr>
              <a:t>跨領域學習</a:t>
            </a:r>
            <a:r>
              <a:rPr lang="zh-TW" altLang="en-US" sz="2600" b="1" dirty="0">
                <a:latin typeface="SimHei" pitchFamily="2" charset="-122"/>
                <a:ea typeface="SimHei" pitchFamily="2" charset="-122"/>
              </a:rPr>
              <a:t>，增加</a:t>
            </a:r>
            <a:r>
              <a:rPr lang="zh-TW" altLang="en-US" sz="2600" b="1" dirty="0">
                <a:solidFill>
                  <a:srgbClr val="FF0000"/>
                </a:solidFill>
                <a:latin typeface="SimHei" pitchFamily="2" charset="-122"/>
                <a:ea typeface="SimHei" pitchFamily="2" charset="-122"/>
              </a:rPr>
              <a:t>知識涵養</a:t>
            </a:r>
            <a:r>
              <a:rPr lang="zh-TW" altLang="en-US" sz="2600" b="1" dirty="0">
                <a:latin typeface="SimHei" pitchFamily="2" charset="-122"/>
                <a:ea typeface="SimHei" pitchFamily="2" charset="-122"/>
              </a:rPr>
              <a:t>的廣度，才能適應</a:t>
            </a:r>
            <a:r>
              <a:rPr lang="zh-TW" altLang="en-US" sz="2600" b="1" dirty="0" smtClean="0">
                <a:latin typeface="SimHei" pitchFamily="2" charset="-122"/>
                <a:ea typeface="SimHei" pitchFamily="2" charset="-122"/>
              </a:rPr>
              <a:t>未來</a:t>
            </a:r>
            <a:r>
              <a:rPr lang="zh-TW" altLang="en-US" sz="2600" b="1" dirty="0">
                <a:latin typeface="SimHei" pitchFamily="2" charset="-122"/>
                <a:ea typeface="SimHei" pitchFamily="2" charset="-122"/>
              </a:rPr>
              <a:t>變化快速的世界</a:t>
            </a:r>
            <a:r>
              <a:rPr lang="zh-TW" altLang="en-US" sz="2600" b="1" dirty="0" smtClean="0">
                <a:latin typeface="SimHei" pitchFamily="2" charset="-122"/>
                <a:ea typeface="SimHei" pitchFamily="2" charset="-122"/>
              </a:rPr>
              <a:t>。</a:t>
            </a:r>
            <a:endParaRPr lang="en-US" altLang="zh-TW" sz="2600" b="1" dirty="0">
              <a:latin typeface="SimHei" pitchFamily="2" charset="-122"/>
              <a:ea typeface="SimHei" pitchFamily="2" charset="-122"/>
            </a:endParaRPr>
          </a:p>
        </p:txBody>
      </p:sp>
      <p:grpSp>
        <p:nvGrpSpPr>
          <p:cNvPr id="6" name="群組 5"/>
          <p:cNvGrpSpPr/>
          <p:nvPr/>
        </p:nvGrpSpPr>
        <p:grpSpPr>
          <a:xfrm>
            <a:off x="-28410" y="4"/>
            <a:ext cx="885181" cy="5718171"/>
            <a:chOff x="-28410" y="4"/>
            <a:chExt cx="885181" cy="5718171"/>
          </a:xfrm>
        </p:grpSpPr>
        <p:grpSp>
          <p:nvGrpSpPr>
            <p:cNvPr id="7" name="群組 6"/>
            <p:cNvGrpSpPr/>
            <p:nvPr/>
          </p:nvGrpSpPr>
          <p:grpSpPr>
            <a:xfrm>
              <a:off x="-28410" y="4"/>
              <a:ext cx="885181" cy="5718171"/>
              <a:chOff x="-7144" y="4"/>
              <a:chExt cx="885181" cy="5718171"/>
            </a:xfrm>
          </p:grpSpPr>
          <p:grpSp>
            <p:nvGrpSpPr>
              <p:cNvPr id="4" name="群組 3"/>
              <p:cNvGrpSpPr/>
              <p:nvPr/>
            </p:nvGrpSpPr>
            <p:grpSpPr>
              <a:xfrm>
                <a:off x="-7144" y="4"/>
                <a:ext cx="885181" cy="5718171"/>
                <a:chOff x="-91676" y="3291135"/>
                <a:chExt cx="11359398" cy="1944214"/>
              </a:xfrm>
              <a:solidFill>
                <a:srgbClr val="800000"/>
              </a:solidFill>
            </p:grpSpPr>
            <p:sp>
              <p:nvSpPr>
                <p:cNvPr id="2" name="矩形 1"/>
                <p:cNvSpPr/>
                <p:nvPr/>
              </p:nvSpPr>
              <p:spPr>
                <a:xfrm>
                  <a:off x="-91676" y="3291135"/>
                  <a:ext cx="9143998" cy="1314871"/>
                </a:xfrm>
                <a:prstGeom prst="rect">
                  <a:avLst/>
                </a:prstGeom>
                <a:solidFill>
                  <a:srgbClr val="66FF99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10" name="矩形 9"/>
                <p:cNvSpPr/>
                <p:nvPr/>
              </p:nvSpPr>
              <p:spPr>
                <a:xfrm>
                  <a:off x="8981729" y="3291135"/>
                  <a:ext cx="2285993" cy="1944214"/>
                </a:xfrm>
                <a:prstGeom prst="rect">
                  <a:avLst/>
                </a:prstGeom>
                <a:solidFill>
                  <a:srgbClr val="00CC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</p:grpSp>
          <p:sp>
            <p:nvSpPr>
              <p:cNvPr id="19" name="Text Box 2"/>
              <p:cNvSpPr txBox="1">
                <a:spLocks noChangeArrowheads="1"/>
              </p:cNvSpPr>
              <p:nvPr/>
            </p:nvSpPr>
            <p:spPr bwMode="auto">
              <a:xfrm>
                <a:off x="78028" y="554831"/>
                <a:ext cx="524005" cy="267765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TW" altLang="en-US" sz="28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大眾傳播學</a:t>
                </a:r>
                <a:r>
                  <a:rPr lang="zh-TW" altLang="en-US" sz="2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群</a:t>
                </a:r>
                <a:endPara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anose="02010609060101010101" pitchFamily="49" charset="-122"/>
                  <a:ea typeface="SimHei" panose="02010609060101010101" pitchFamily="49" charset="-122"/>
                </a:endParaRPr>
              </a:p>
            </p:txBody>
          </p:sp>
        </p:grpSp>
        <p:pic>
          <p:nvPicPr>
            <p:cNvPr id="17" name="圖片 16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57254" r="71707" b="28082"/>
            <a:stretch/>
          </p:blipFill>
          <p:spPr>
            <a:xfrm>
              <a:off x="0" y="86778"/>
              <a:ext cx="767703" cy="559613"/>
            </a:xfrm>
            <a:prstGeom prst="rect">
              <a:avLst/>
            </a:prstGeom>
          </p:spPr>
        </p:pic>
      </p:grpSp>
      <p:grpSp>
        <p:nvGrpSpPr>
          <p:cNvPr id="18" name="群組 17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20" name="圖片 19" descr="齟齒圖片4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22" name="文字方塊 21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078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378945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8" descr="http://img.taopic.com/uploads/allimg/130307/235085-13030GI1526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7541"/>
          <a:stretch/>
        </p:blipFill>
        <p:spPr bwMode="auto">
          <a:xfrm>
            <a:off x="0" y="-1"/>
            <a:ext cx="9144000" cy="571120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圓角矩形 2"/>
          <p:cNvSpPr/>
          <p:nvPr/>
        </p:nvSpPr>
        <p:spPr>
          <a:xfrm>
            <a:off x="1089991" y="284175"/>
            <a:ext cx="7802489" cy="918728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2123728" y="2574"/>
            <a:ext cx="482453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關鍵</a:t>
            </a:r>
            <a:r>
              <a:rPr lang="en-US" altLang="zh-TW" sz="7200" b="1" dirty="0" smtClean="0">
                <a:solidFill>
                  <a:srgbClr val="00B0F0"/>
                </a:solidFill>
                <a:latin typeface="SimHei" pitchFamily="2" charset="-122"/>
                <a:ea typeface="SimHei" pitchFamily="2" charset="-122"/>
              </a:rPr>
              <a:t>3</a:t>
            </a:r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問</a:t>
            </a:r>
            <a:r>
              <a:rPr lang="zh-TW" altLang="en-US" sz="3600" b="1" dirty="0">
                <a:latin typeface="SimHei" pitchFamily="2" charset="-122"/>
                <a:ea typeface="SimHei" pitchFamily="2" charset="-122"/>
              </a:rPr>
              <a:t>，老師我想問</a:t>
            </a:r>
            <a:endParaRPr lang="zh-TW" altLang="en-US" sz="36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14339" name="Picture 3" descr="K:\10418學群簡報\圖\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149376"/>
            <a:ext cx="2246334" cy="356879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1907704" y="1634951"/>
            <a:ext cx="6036982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我想學傳播，是念大學時就主修，還是等到念研究所時再主修好呢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？</a:t>
            </a:r>
            <a:endParaRPr lang="zh-TW" altLang="en-US" sz="28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14340" name="Picture 4" descr="K:\10418學群簡報\圖\圖8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991" y="1666010"/>
            <a:ext cx="816819" cy="81228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群組 8"/>
          <p:cNvGrpSpPr/>
          <p:nvPr/>
        </p:nvGrpSpPr>
        <p:grpSpPr>
          <a:xfrm>
            <a:off x="1089991" y="2882199"/>
            <a:ext cx="817713" cy="844063"/>
            <a:chOff x="1089991" y="2211015"/>
            <a:chExt cx="817713" cy="844063"/>
          </a:xfrm>
        </p:grpSpPr>
        <p:pic>
          <p:nvPicPr>
            <p:cNvPr id="14341" name="Picture 5" descr="K:\10418學群簡報\圖\圖11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9991" y="2241908"/>
              <a:ext cx="817713" cy="81317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 Box 2"/>
            <p:cNvSpPr txBox="1">
              <a:spLocks noChangeArrowheads="1"/>
            </p:cNvSpPr>
            <p:nvPr/>
          </p:nvSpPr>
          <p:spPr bwMode="auto">
            <a:xfrm>
              <a:off x="1259632" y="2211015"/>
              <a:ext cx="576064" cy="7694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zh-TW" sz="4400" b="1" dirty="0">
                  <a:latin typeface="SimHei" pitchFamily="2" charset="-122"/>
                  <a:ea typeface="SimHei" pitchFamily="2" charset="-122"/>
                </a:rPr>
                <a:t>A</a:t>
              </a:r>
              <a:endParaRPr lang="zh-TW" altLang="en-US" sz="44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</p:grpSp>
      <p:sp>
        <p:nvSpPr>
          <p:cNvPr id="25" name="Text Box 2"/>
          <p:cNvSpPr txBox="1">
            <a:spLocks noChangeArrowheads="1"/>
          </p:cNvSpPr>
          <p:nvPr/>
        </p:nvSpPr>
        <p:spPr bwMode="auto">
          <a:xfrm>
            <a:off x="1907704" y="2931095"/>
            <a:ext cx="5040560" cy="2092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600" b="1" dirty="0">
                <a:latin typeface="SimHei" panose="02010609060101010101" pitchFamily="49" charset="-122"/>
                <a:ea typeface="SimHei" panose="02010609060101010101" pitchFamily="49" charset="-122"/>
              </a:rPr>
              <a:t>傳播學</a:t>
            </a:r>
            <a:r>
              <a:rPr lang="zh-TW" altLang="en-US" sz="26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群重視</a:t>
            </a:r>
            <a:r>
              <a:rPr lang="zh-TW" altLang="en-US" sz="26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跨領域</a:t>
            </a:r>
            <a:r>
              <a:rPr lang="zh-TW" altLang="en-US" sz="2600" b="1" dirty="0">
                <a:latin typeface="SimHei" panose="02010609060101010101" pitchFamily="49" charset="-122"/>
                <a:ea typeface="SimHei" panose="02010609060101010101" pitchFamily="49" charset="-122"/>
              </a:rPr>
              <a:t>的能力，可在大學階段</a:t>
            </a:r>
            <a:r>
              <a:rPr lang="zh-TW" altLang="en-US" sz="26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培養</a:t>
            </a:r>
            <a:r>
              <a:rPr lang="zh-TW" altLang="en-US" sz="2600" b="1" dirty="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第二</a:t>
            </a:r>
            <a:r>
              <a:rPr lang="zh-TW" altLang="en-US" sz="26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專長</a:t>
            </a:r>
            <a:r>
              <a:rPr lang="zh-TW" altLang="en-US" sz="2600" b="1" dirty="0">
                <a:latin typeface="SimHei" panose="02010609060101010101" pitchFamily="49" charset="-122"/>
                <a:ea typeface="SimHei" panose="02010609060101010101" pitchFamily="49" charset="-122"/>
              </a:rPr>
              <a:t>，如規劃大學傳播為主修，並涉獵其他領域，或是大學</a:t>
            </a:r>
            <a:r>
              <a:rPr lang="zh-TW" altLang="en-US" sz="26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念其他</a:t>
            </a:r>
            <a:r>
              <a:rPr lang="zh-TW" altLang="en-US" sz="2600" b="1" dirty="0">
                <a:latin typeface="SimHei" panose="02010609060101010101" pitchFamily="49" charset="-122"/>
                <a:ea typeface="SimHei" panose="02010609060101010101" pitchFamily="49" charset="-122"/>
              </a:rPr>
              <a:t>主修，到研究所轉念傳播都很適合</a:t>
            </a:r>
            <a:r>
              <a:rPr lang="zh-TW" altLang="en-US" sz="26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zh-TW" altLang="en-US" sz="26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2050" name="Picture 2" descr="K:\10418學群簡報\圖\圖12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54362">
            <a:off x="8007819" y="1614220"/>
            <a:ext cx="1091810" cy="723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K:\10418學群簡報\圖\圖4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138" y="478585"/>
            <a:ext cx="815052" cy="6755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群組 19"/>
          <p:cNvGrpSpPr/>
          <p:nvPr/>
        </p:nvGrpSpPr>
        <p:grpSpPr>
          <a:xfrm>
            <a:off x="-28410" y="4"/>
            <a:ext cx="885181" cy="5718171"/>
            <a:chOff x="-28410" y="4"/>
            <a:chExt cx="885181" cy="5718171"/>
          </a:xfrm>
        </p:grpSpPr>
        <p:grpSp>
          <p:nvGrpSpPr>
            <p:cNvPr id="21" name="群組 20"/>
            <p:cNvGrpSpPr/>
            <p:nvPr/>
          </p:nvGrpSpPr>
          <p:grpSpPr>
            <a:xfrm>
              <a:off x="-28410" y="4"/>
              <a:ext cx="885181" cy="5718171"/>
              <a:chOff x="-7144" y="4"/>
              <a:chExt cx="885181" cy="5718171"/>
            </a:xfrm>
          </p:grpSpPr>
          <p:grpSp>
            <p:nvGrpSpPr>
              <p:cNvPr id="24" name="群組 23"/>
              <p:cNvGrpSpPr/>
              <p:nvPr/>
            </p:nvGrpSpPr>
            <p:grpSpPr>
              <a:xfrm>
                <a:off x="-7144" y="4"/>
                <a:ext cx="885181" cy="5718171"/>
                <a:chOff x="-91676" y="3291135"/>
                <a:chExt cx="11359398" cy="1944214"/>
              </a:xfrm>
              <a:solidFill>
                <a:srgbClr val="800000"/>
              </a:solidFill>
            </p:grpSpPr>
            <p:sp>
              <p:nvSpPr>
                <p:cNvPr id="27" name="矩形 26"/>
                <p:cNvSpPr/>
                <p:nvPr/>
              </p:nvSpPr>
              <p:spPr>
                <a:xfrm>
                  <a:off x="-91676" y="3291135"/>
                  <a:ext cx="9143998" cy="1314871"/>
                </a:xfrm>
                <a:prstGeom prst="rect">
                  <a:avLst/>
                </a:prstGeom>
                <a:solidFill>
                  <a:srgbClr val="66FF99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28" name="矩形 27"/>
                <p:cNvSpPr/>
                <p:nvPr/>
              </p:nvSpPr>
              <p:spPr>
                <a:xfrm>
                  <a:off x="8981729" y="3291135"/>
                  <a:ext cx="2285993" cy="1944214"/>
                </a:xfrm>
                <a:prstGeom prst="rect">
                  <a:avLst/>
                </a:prstGeom>
                <a:solidFill>
                  <a:srgbClr val="00CC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</p:grpSp>
          <p:sp>
            <p:nvSpPr>
              <p:cNvPr id="26" name="Text Box 2"/>
              <p:cNvSpPr txBox="1">
                <a:spLocks noChangeArrowheads="1"/>
              </p:cNvSpPr>
              <p:nvPr/>
            </p:nvSpPr>
            <p:spPr bwMode="auto">
              <a:xfrm>
                <a:off x="78028" y="554831"/>
                <a:ext cx="524005" cy="267765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TW" altLang="en-US" sz="28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大眾傳播學</a:t>
                </a:r>
                <a:r>
                  <a:rPr lang="zh-TW" altLang="en-US" sz="2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群</a:t>
                </a:r>
                <a:endPara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anose="02010609060101010101" pitchFamily="49" charset="-122"/>
                  <a:ea typeface="SimHei" panose="02010609060101010101" pitchFamily="49" charset="-122"/>
                </a:endParaRPr>
              </a:p>
            </p:txBody>
          </p:sp>
        </p:grpSp>
        <p:pic>
          <p:nvPicPr>
            <p:cNvPr id="22" name="圖片 21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57254" r="71707" b="28082"/>
            <a:stretch/>
          </p:blipFill>
          <p:spPr>
            <a:xfrm>
              <a:off x="0" y="86778"/>
              <a:ext cx="767703" cy="559613"/>
            </a:xfrm>
            <a:prstGeom prst="rect">
              <a:avLst/>
            </a:prstGeom>
          </p:spPr>
        </p:pic>
      </p:grpSp>
      <p:grpSp>
        <p:nvGrpSpPr>
          <p:cNvPr id="30" name="群組 29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31" name="圖片 30" descr="齟齒圖片4.png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32" name="文字方塊 31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078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257729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1249 L 2.5E-6 0.05078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6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8" descr="http://img.taopic.com/uploads/allimg/130307/235085-13030GI1526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7541"/>
          <a:stretch/>
        </p:blipFill>
        <p:spPr bwMode="auto">
          <a:xfrm>
            <a:off x="0" y="-1"/>
            <a:ext cx="9144000" cy="571120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圓角矩形 2"/>
          <p:cNvSpPr/>
          <p:nvPr/>
        </p:nvSpPr>
        <p:spPr>
          <a:xfrm>
            <a:off x="1089991" y="284175"/>
            <a:ext cx="7802489" cy="918728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4339" name="Picture 3" descr="K:\10418學群簡報\圖\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149376"/>
            <a:ext cx="2246334" cy="355292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1907704" y="1688956"/>
            <a:ext cx="5688632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我目前非常確定要讀傳播學群，高中時我可以做些什麼呢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？</a:t>
            </a:r>
            <a:endParaRPr lang="zh-TW" altLang="en-US" sz="28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1089991" y="2882199"/>
            <a:ext cx="817713" cy="844063"/>
            <a:chOff x="1089991" y="2211015"/>
            <a:chExt cx="817713" cy="844063"/>
          </a:xfrm>
        </p:grpSpPr>
        <p:pic>
          <p:nvPicPr>
            <p:cNvPr id="14341" name="Picture 5" descr="K:\10418學群簡報\圖\圖11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9991" y="2241908"/>
              <a:ext cx="817713" cy="81317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 Box 2"/>
            <p:cNvSpPr txBox="1">
              <a:spLocks noChangeArrowheads="1"/>
            </p:cNvSpPr>
            <p:nvPr/>
          </p:nvSpPr>
          <p:spPr bwMode="auto">
            <a:xfrm>
              <a:off x="1259632" y="2211015"/>
              <a:ext cx="576064" cy="7694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zh-TW" sz="4400" b="1" dirty="0">
                  <a:latin typeface="SimHei" pitchFamily="2" charset="-122"/>
                  <a:ea typeface="SimHei" pitchFamily="2" charset="-122"/>
                </a:rPr>
                <a:t>A</a:t>
              </a:r>
              <a:endParaRPr lang="zh-TW" altLang="en-US" sz="44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</p:grpSp>
      <p:sp>
        <p:nvSpPr>
          <p:cNvPr id="25" name="Text Box 2"/>
          <p:cNvSpPr txBox="1">
            <a:spLocks noChangeArrowheads="1"/>
          </p:cNvSpPr>
          <p:nvPr/>
        </p:nvSpPr>
        <p:spPr bwMode="auto">
          <a:xfrm>
            <a:off x="1907704" y="2913092"/>
            <a:ext cx="5040560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建議</a:t>
            </a:r>
            <a:r>
              <a:rPr lang="zh-TW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多看書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，並涉獵各領域，包括小說、科普知識和人生</a:t>
            </a:r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哲學等。</a:t>
            </a:r>
            <a:endParaRPr lang="zh-TW" altLang="en-US" sz="28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2050" name="Picture 2" descr="K:\10418學群簡報\圖\圖1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54362">
            <a:off x="8007819" y="1614220"/>
            <a:ext cx="1091810" cy="723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K:\10418學群簡報\圖\圖9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991" y="1689687"/>
            <a:ext cx="817713" cy="80862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 Box 2"/>
          <p:cNvSpPr txBox="1">
            <a:spLocks noChangeArrowheads="1"/>
          </p:cNvSpPr>
          <p:nvPr/>
        </p:nvSpPr>
        <p:spPr bwMode="auto">
          <a:xfrm>
            <a:off x="2123728" y="2574"/>
            <a:ext cx="482453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關鍵</a:t>
            </a:r>
            <a:r>
              <a:rPr lang="en-US" altLang="zh-TW" sz="7200" b="1" dirty="0" smtClean="0">
                <a:solidFill>
                  <a:srgbClr val="00B0F0"/>
                </a:solidFill>
                <a:latin typeface="SimHei" pitchFamily="2" charset="-122"/>
                <a:ea typeface="SimHei" pitchFamily="2" charset="-122"/>
              </a:rPr>
              <a:t>3</a:t>
            </a:r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問</a:t>
            </a:r>
            <a:r>
              <a:rPr lang="zh-TW" altLang="en-US" sz="3600" b="1" dirty="0">
                <a:latin typeface="SimHei" pitchFamily="2" charset="-122"/>
                <a:ea typeface="SimHei" pitchFamily="2" charset="-122"/>
              </a:rPr>
              <a:t>，老師我想問</a:t>
            </a:r>
            <a:endParaRPr lang="zh-TW" altLang="en-US" sz="36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22" name="Picture 2" descr="K:\10418學群簡報\圖\圖4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138" y="478585"/>
            <a:ext cx="815052" cy="6755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群組 19"/>
          <p:cNvGrpSpPr/>
          <p:nvPr/>
        </p:nvGrpSpPr>
        <p:grpSpPr>
          <a:xfrm>
            <a:off x="-28410" y="4"/>
            <a:ext cx="885181" cy="5718171"/>
            <a:chOff x="-28410" y="4"/>
            <a:chExt cx="885181" cy="5718171"/>
          </a:xfrm>
        </p:grpSpPr>
        <p:grpSp>
          <p:nvGrpSpPr>
            <p:cNvPr id="24" name="群組 23"/>
            <p:cNvGrpSpPr/>
            <p:nvPr/>
          </p:nvGrpSpPr>
          <p:grpSpPr>
            <a:xfrm>
              <a:off x="-28410" y="4"/>
              <a:ext cx="885181" cy="5718171"/>
              <a:chOff x="-7144" y="4"/>
              <a:chExt cx="885181" cy="5718171"/>
            </a:xfrm>
          </p:grpSpPr>
          <p:grpSp>
            <p:nvGrpSpPr>
              <p:cNvPr id="27" name="群組 26"/>
              <p:cNvGrpSpPr/>
              <p:nvPr/>
            </p:nvGrpSpPr>
            <p:grpSpPr>
              <a:xfrm>
                <a:off x="-7144" y="4"/>
                <a:ext cx="885181" cy="5718171"/>
                <a:chOff x="-91676" y="3291135"/>
                <a:chExt cx="11359398" cy="1944214"/>
              </a:xfrm>
              <a:solidFill>
                <a:srgbClr val="800000"/>
              </a:solidFill>
            </p:grpSpPr>
            <p:sp>
              <p:nvSpPr>
                <p:cNvPr id="34" name="矩形 33"/>
                <p:cNvSpPr/>
                <p:nvPr/>
              </p:nvSpPr>
              <p:spPr>
                <a:xfrm>
                  <a:off x="-91676" y="3291135"/>
                  <a:ext cx="9143998" cy="1314871"/>
                </a:xfrm>
                <a:prstGeom prst="rect">
                  <a:avLst/>
                </a:prstGeom>
                <a:solidFill>
                  <a:srgbClr val="66FF99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35" name="矩形 34"/>
                <p:cNvSpPr/>
                <p:nvPr/>
              </p:nvSpPr>
              <p:spPr>
                <a:xfrm>
                  <a:off x="8981729" y="3291135"/>
                  <a:ext cx="2285993" cy="1944214"/>
                </a:xfrm>
                <a:prstGeom prst="rect">
                  <a:avLst/>
                </a:prstGeom>
                <a:solidFill>
                  <a:srgbClr val="00CC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</p:grpSp>
          <p:sp>
            <p:nvSpPr>
              <p:cNvPr id="28" name="Text Box 2"/>
              <p:cNvSpPr txBox="1">
                <a:spLocks noChangeArrowheads="1"/>
              </p:cNvSpPr>
              <p:nvPr/>
            </p:nvSpPr>
            <p:spPr bwMode="auto">
              <a:xfrm>
                <a:off x="78028" y="554831"/>
                <a:ext cx="524005" cy="267765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TW" altLang="en-US" sz="28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大眾傳播學</a:t>
                </a:r>
                <a:r>
                  <a:rPr lang="zh-TW" altLang="en-US" sz="2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群</a:t>
                </a:r>
                <a:endPara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anose="02010609060101010101" pitchFamily="49" charset="-122"/>
                  <a:ea typeface="SimHei" panose="02010609060101010101" pitchFamily="49" charset="-122"/>
                </a:endParaRPr>
              </a:p>
            </p:txBody>
          </p:sp>
        </p:grpSp>
        <p:pic>
          <p:nvPicPr>
            <p:cNvPr id="26" name="圖片 25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57254" r="71707" b="28082"/>
            <a:stretch/>
          </p:blipFill>
          <p:spPr>
            <a:xfrm>
              <a:off x="0" y="86778"/>
              <a:ext cx="767703" cy="559613"/>
            </a:xfrm>
            <a:prstGeom prst="rect">
              <a:avLst/>
            </a:prstGeom>
          </p:spPr>
        </p:pic>
      </p:grpSp>
      <p:grpSp>
        <p:nvGrpSpPr>
          <p:cNvPr id="30" name="群組 29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31" name="圖片 30" descr="齟齒圖片4.png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32" name="文字方塊 31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078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827677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1249 L 2.5E-6 0.05078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6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8" descr="http://img.taopic.com/uploads/allimg/130307/235085-13030GI1526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7541"/>
          <a:stretch/>
        </p:blipFill>
        <p:spPr bwMode="auto">
          <a:xfrm>
            <a:off x="0" y="-1"/>
            <a:ext cx="9144000" cy="571120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圓角矩形 2"/>
          <p:cNvSpPr/>
          <p:nvPr/>
        </p:nvSpPr>
        <p:spPr>
          <a:xfrm>
            <a:off x="1089991" y="284175"/>
            <a:ext cx="7802489" cy="918728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4339" name="Picture 3" descr="K:\10418學群簡報\圖\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149376"/>
            <a:ext cx="2246334" cy="355292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1928416" y="1706959"/>
            <a:ext cx="6036982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很多人說傳播學的專業很容易取代，那念傳播的優勢是什麼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？</a:t>
            </a:r>
            <a:endParaRPr lang="zh-TW" altLang="en-US" sz="28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1089991" y="2787079"/>
            <a:ext cx="817713" cy="844063"/>
            <a:chOff x="1089991" y="2211015"/>
            <a:chExt cx="817713" cy="844063"/>
          </a:xfrm>
        </p:grpSpPr>
        <p:pic>
          <p:nvPicPr>
            <p:cNvPr id="14341" name="Picture 5" descr="K:\10418學群簡報\圖\圖11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9991" y="2241908"/>
              <a:ext cx="817713" cy="81317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 Box 2"/>
            <p:cNvSpPr txBox="1">
              <a:spLocks noChangeArrowheads="1"/>
            </p:cNvSpPr>
            <p:nvPr/>
          </p:nvSpPr>
          <p:spPr bwMode="auto">
            <a:xfrm>
              <a:off x="1259632" y="2211015"/>
              <a:ext cx="576064" cy="7694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zh-TW" sz="4400" b="1" dirty="0">
                  <a:latin typeface="SimHei" pitchFamily="2" charset="-122"/>
                  <a:ea typeface="SimHei" pitchFamily="2" charset="-122"/>
                </a:rPr>
                <a:t>A</a:t>
              </a:r>
              <a:endParaRPr lang="zh-TW" altLang="en-US" sz="44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</p:grpSp>
      <p:sp>
        <p:nvSpPr>
          <p:cNvPr id="25" name="Text Box 2"/>
          <p:cNvSpPr txBox="1">
            <a:spLocks noChangeArrowheads="1"/>
          </p:cNvSpPr>
          <p:nvPr/>
        </p:nvSpPr>
        <p:spPr bwMode="auto">
          <a:xfrm>
            <a:off x="1907704" y="2931095"/>
            <a:ext cx="4968552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學習傳播就是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一種「</a:t>
            </a:r>
            <a:r>
              <a:rPr lang="zh-TW" altLang="en-US" sz="2800" b="1" dirty="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說服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」的技巧</a:t>
            </a:r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，傳播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的優勢就是要</a:t>
            </a:r>
            <a:r>
              <a:rPr lang="zh-TW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結合專業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，用最簡單的方式讓他人</a:t>
            </a:r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理解。</a:t>
            </a:r>
            <a:endParaRPr lang="en-US" altLang="zh-TW" sz="28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2050" name="Picture 2" descr="K:\10418學群簡報\圖\圖1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54362">
            <a:off x="8007819" y="1614220"/>
            <a:ext cx="1091810" cy="723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K:\10418學群簡報\圖\圖10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991" y="1676791"/>
            <a:ext cx="817713" cy="82225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 Box 2"/>
          <p:cNvSpPr txBox="1">
            <a:spLocks noChangeArrowheads="1"/>
          </p:cNvSpPr>
          <p:nvPr/>
        </p:nvSpPr>
        <p:spPr bwMode="auto">
          <a:xfrm>
            <a:off x="2123728" y="2574"/>
            <a:ext cx="482453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關鍵</a:t>
            </a:r>
            <a:r>
              <a:rPr lang="en-US" altLang="zh-TW" sz="7200" b="1" dirty="0" smtClean="0">
                <a:solidFill>
                  <a:srgbClr val="00B0F0"/>
                </a:solidFill>
                <a:latin typeface="SimHei" pitchFamily="2" charset="-122"/>
                <a:ea typeface="SimHei" pitchFamily="2" charset="-122"/>
              </a:rPr>
              <a:t>3</a:t>
            </a:r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問</a:t>
            </a:r>
            <a:r>
              <a:rPr lang="zh-TW" altLang="en-US" sz="3600" b="1" dirty="0">
                <a:latin typeface="SimHei" pitchFamily="2" charset="-122"/>
                <a:ea typeface="SimHei" pitchFamily="2" charset="-122"/>
              </a:rPr>
              <a:t>，老師我想問</a:t>
            </a:r>
            <a:endParaRPr lang="zh-TW" altLang="en-US" sz="36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22" name="Picture 2" descr="K:\10418學群簡報\圖\圖4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138" y="478585"/>
            <a:ext cx="815052" cy="6755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群組 19"/>
          <p:cNvGrpSpPr/>
          <p:nvPr/>
        </p:nvGrpSpPr>
        <p:grpSpPr>
          <a:xfrm>
            <a:off x="-28410" y="4"/>
            <a:ext cx="885181" cy="5718171"/>
            <a:chOff x="-28410" y="4"/>
            <a:chExt cx="885181" cy="5718171"/>
          </a:xfrm>
        </p:grpSpPr>
        <p:grpSp>
          <p:nvGrpSpPr>
            <p:cNvPr id="24" name="群組 23"/>
            <p:cNvGrpSpPr/>
            <p:nvPr/>
          </p:nvGrpSpPr>
          <p:grpSpPr>
            <a:xfrm>
              <a:off x="-28410" y="4"/>
              <a:ext cx="885181" cy="5718171"/>
              <a:chOff x="-7144" y="4"/>
              <a:chExt cx="885181" cy="5718171"/>
            </a:xfrm>
          </p:grpSpPr>
          <p:grpSp>
            <p:nvGrpSpPr>
              <p:cNvPr id="33" name="群組 32"/>
              <p:cNvGrpSpPr/>
              <p:nvPr/>
            </p:nvGrpSpPr>
            <p:grpSpPr>
              <a:xfrm>
                <a:off x="-7144" y="4"/>
                <a:ext cx="885181" cy="5718171"/>
                <a:chOff x="-91676" y="3291135"/>
                <a:chExt cx="11359398" cy="1944214"/>
              </a:xfrm>
              <a:solidFill>
                <a:srgbClr val="800000"/>
              </a:solidFill>
            </p:grpSpPr>
            <p:sp>
              <p:nvSpPr>
                <p:cNvPr id="35" name="矩形 34"/>
                <p:cNvSpPr/>
                <p:nvPr/>
              </p:nvSpPr>
              <p:spPr>
                <a:xfrm>
                  <a:off x="-91676" y="3291135"/>
                  <a:ext cx="9143998" cy="1314871"/>
                </a:xfrm>
                <a:prstGeom prst="rect">
                  <a:avLst/>
                </a:prstGeom>
                <a:solidFill>
                  <a:srgbClr val="66FF99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8981729" y="3291135"/>
                  <a:ext cx="2285993" cy="1944214"/>
                </a:xfrm>
                <a:prstGeom prst="rect">
                  <a:avLst/>
                </a:prstGeom>
                <a:solidFill>
                  <a:srgbClr val="00CC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</p:grpSp>
          <p:sp>
            <p:nvSpPr>
              <p:cNvPr id="34" name="Text Box 2"/>
              <p:cNvSpPr txBox="1">
                <a:spLocks noChangeArrowheads="1"/>
              </p:cNvSpPr>
              <p:nvPr/>
            </p:nvSpPr>
            <p:spPr bwMode="auto">
              <a:xfrm>
                <a:off x="78028" y="554831"/>
                <a:ext cx="524005" cy="267765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TW" altLang="en-US" sz="28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大眾傳播學</a:t>
                </a:r>
                <a:r>
                  <a:rPr lang="zh-TW" altLang="en-US" sz="2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群</a:t>
                </a:r>
                <a:endPara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anose="02010609060101010101" pitchFamily="49" charset="-122"/>
                  <a:ea typeface="SimHei" panose="02010609060101010101" pitchFamily="49" charset="-122"/>
                </a:endParaRPr>
              </a:p>
            </p:txBody>
          </p:sp>
        </p:grpSp>
        <p:pic>
          <p:nvPicPr>
            <p:cNvPr id="26" name="圖片 25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57254" r="71707" b="28082"/>
            <a:stretch/>
          </p:blipFill>
          <p:spPr>
            <a:xfrm>
              <a:off x="0" y="86778"/>
              <a:ext cx="767703" cy="559613"/>
            </a:xfrm>
            <a:prstGeom prst="rect">
              <a:avLst/>
            </a:prstGeom>
          </p:spPr>
        </p:pic>
      </p:grpSp>
      <p:grpSp>
        <p:nvGrpSpPr>
          <p:cNvPr id="28" name="群組 27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29" name="圖片 28" descr="齟齒圖片4.png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30" name="文字方塊 29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078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148100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1249 L 2.5E-6 0.05078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6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ln>
              <a:solidFill>
                <a:schemeClr val="accent3">
                  <a:lumMod val="5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8" name="群組 7"/>
          <p:cNvGrpSpPr/>
          <p:nvPr/>
        </p:nvGrpSpPr>
        <p:grpSpPr>
          <a:xfrm>
            <a:off x="323528" y="338807"/>
            <a:ext cx="4255112" cy="646331"/>
            <a:chOff x="395780" y="1565827"/>
            <a:chExt cx="4255112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4212224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3" action="ppaction://hlinksldjump"/>
            </p:cNvPr>
            <p:cNvSpPr/>
            <p:nvPr/>
          </p:nvSpPr>
          <p:spPr>
            <a:xfrm>
              <a:off x="467030" y="1565827"/>
              <a:ext cx="418386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二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我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適合這個學群嗎？</a:t>
              </a:r>
              <a:endParaRPr lang="zh-TW" altLang="en-US" sz="20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endParaRPr>
            </a:p>
          </p:txBody>
        </p:sp>
      </p:grpSp>
      <p:grpSp>
        <p:nvGrpSpPr>
          <p:cNvPr id="6" name="群組 5"/>
          <p:cNvGrpSpPr/>
          <p:nvPr/>
        </p:nvGrpSpPr>
        <p:grpSpPr>
          <a:xfrm>
            <a:off x="323528" y="1169165"/>
            <a:ext cx="8496944" cy="4181311"/>
            <a:chOff x="323528" y="1169165"/>
            <a:chExt cx="8496944" cy="4181311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32262"/>
            <a:stretch/>
          </p:blipFill>
          <p:spPr bwMode="auto">
            <a:xfrm>
              <a:off x="323528" y="1207771"/>
              <a:ext cx="8440830" cy="41427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" name="矩形 11"/>
            <p:cNvSpPr/>
            <p:nvPr/>
          </p:nvSpPr>
          <p:spPr>
            <a:xfrm>
              <a:off x="8524396" y="1169165"/>
              <a:ext cx="296076" cy="281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11" name="群組 10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3" name="圖片 12" descr="齟齒圖片4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4" name="文字方塊 13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078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6538684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ln>
              <a:solidFill>
                <a:schemeClr val="accent3">
                  <a:lumMod val="5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8" name="群組 7"/>
          <p:cNvGrpSpPr/>
          <p:nvPr/>
        </p:nvGrpSpPr>
        <p:grpSpPr>
          <a:xfrm>
            <a:off x="323528" y="338807"/>
            <a:ext cx="4255112" cy="646331"/>
            <a:chOff x="395780" y="1565827"/>
            <a:chExt cx="4255112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4212224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3" action="ppaction://hlinksldjump"/>
            </p:cNvPr>
            <p:cNvSpPr/>
            <p:nvPr/>
          </p:nvSpPr>
          <p:spPr>
            <a:xfrm>
              <a:off x="467030" y="1565827"/>
              <a:ext cx="418386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二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我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適合這個學群嗎？</a:t>
              </a:r>
              <a:endParaRPr lang="zh-TW" altLang="en-US" sz="20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endParaRPr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68292" b="-66"/>
          <a:stretch/>
        </p:blipFill>
        <p:spPr bwMode="auto">
          <a:xfrm>
            <a:off x="323528" y="1058887"/>
            <a:ext cx="8440830" cy="1943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 descr="https://i.ytimg.com/vi/IS3ae2VprOM/maxresdefault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5480" b="37460"/>
          <a:stretch/>
        </p:blipFill>
        <p:spPr bwMode="auto">
          <a:xfrm>
            <a:off x="319642" y="3089188"/>
            <a:ext cx="8444716" cy="22354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grpSp>
        <p:nvGrpSpPr>
          <p:cNvPr id="10" name="群組 9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1" name="圖片 10" descr="齟齒圖片4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078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1076003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ln>
              <a:solidFill>
                <a:schemeClr val="accent3">
                  <a:lumMod val="5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2283023"/>
            <a:ext cx="8424933" cy="2869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群組 7"/>
          <p:cNvGrpSpPr/>
          <p:nvPr/>
        </p:nvGrpSpPr>
        <p:grpSpPr>
          <a:xfrm>
            <a:off x="395537" y="385713"/>
            <a:ext cx="3420136" cy="646331"/>
            <a:chOff x="395780" y="1565827"/>
            <a:chExt cx="3420136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3420136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4" action="ppaction://hlinksldjump"/>
            </p:cNvPr>
            <p:cNvSpPr/>
            <p:nvPr/>
          </p:nvSpPr>
          <p:spPr>
            <a:xfrm>
              <a:off x="467030" y="1565827"/>
              <a:ext cx="33488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三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學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群新生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人數</a:t>
              </a:r>
              <a:endParaRPr lang="zh-TW" altLang="en-US" sz="20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395538" y="1202903"/>
            <a:ext cx="37444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400" b="1" dirty="0">
                <a:latin typeface="SimHei" pitchFamily="49" charset="-122"/>
                <a:ea typeface="SimHei" pitchFamily="49" charset="-122"/>
              </a:rPr>
              <a:t>※ </a:t>
            </a:r>
            <a:r>
              <a:rPr lang="zh-TW" altLang="en-US" sz="2400" b="1" dirty="0">
                <a:latin typeface="SimHei" pitchFamily="49" charset="-122"/>
                <a:ea typeface="SimHei" pitchFamily="49" charset="-122"/>
              </a:rPr>
              <a:t>新生人數有變動趨勢。</a:t>
            </a:r>
          </a:p>
        </p:txBody>
      </p:sp>
      <p:pic>
        <p:nvPicPr>
          <p:cNvPr id="4098" name="Picture 2" descr="H:\105高中生涯規劃\圖64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4616" y="626839"/>
            <a:ext cx="4445836" cy="18001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群組 10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2" name="圖片 11" descr="齟齒圖片4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3" name="文字方塊 12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078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0507254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ln>
              <a:solidFill>
                <a:schemeClr val="accent3">
                  <a:lumMod val="5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6" name="Picture 5" descr="http://static.prnasia.com/pro/media/201403/rode/p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6114" r="18258" b="73065"/>
          <a:stretch/>
        </p:blipFill>
        <p:spPr bwMode="auto">
          <a:xfrm>
            <a:off x="395537" y="503686"/>
            <a:ext cx="8422840" cy="62720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群組 7"/>
          <p:cNvGrpSpPr/>
          <p:nvPr/>
        </p:nvGrpSpPr>
        <p:grpSpPr>
          <a:xfrm>
            <a:off x="395537" y="385713"/>
            <a:ext cx="3420136" cy="646331"/>
            <a:chOff x="395780" y="1565827"/>
            <a:chExt cx="3420136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3420136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4" action="ppaction://hlinksldjump"/>
            </p:cNvPr>
            <p:cNvSpPr/>
            <p:nvPr/>
          </p:nvSpPr>
          <p:spPr>
            <a:xfrm>
              <a:off x="467030" y="1565827"/>
              <a:ext cx="33488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四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重點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科系介紹</a:t>
              </a:r>
              <a:endParaRPr lang="zh-TW" altLang="en-US" sz="20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endParaRPr>
            </a:p>
          </p:txBody>
        </p:sp>
      </p:grp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1130895"/>
            <a:ext cx="8422840" cy="4342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0" name="群組 9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1" name="圖片 10" descr="齟齒圖片4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079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400258602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8" descr="http://img.taopic.com/uploads/allimg/130307/235085-13030GI1526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7541"/>
          <a:stretch/>
        </p:blipFill>
        <p:spPr bwMode="auto">
          <a:xfrm>
            <a:off x="0" y="-1"/>
            <a:ext cx="9144000" cy="571120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群組 4"/>
          <p:cNvGrpSpPr/>
          <p:nvPr/>
        </p:nvGrpSpPr>
        <p:grpSpPr>
          <a:xfrm>
            <a:off x="1089991" y="284175"/>
            <a:ext cx="7802489" cy="918728"/>
            <a:chOff x="1089991" y="284175"/>
            <a:chExt cx="7802489" cy="918728"/>
          </a:xfrm>
        </p:grpSpPr>
        <p:sp>
          <p:nvSpPr>
            <p:cNvPr id="14" name="圓角矩形 13"/>
            <p:cNvSpPr/>
            <p:nvPr/>
          </p:nvSpPr>
          <p:spPr>
            <a:xfrm>
              <a:off x="1089991" y="284175"/>
              <a:ext cx="7802489" cy="918728"/>
            </a:xfrm>
            <a:prstGeom prst="round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Text Box 2"/>
            <p:cNvSpPr txBox="1">
              <a:spLocks noChangeArrowheads="1"/>
            </p:cNvSpPr>
            <p:nvPr/>
          </p:nvSpPr>
          <p:spPr bwMode="auto">
            <a:xfrm>
              <a:off x="2051720" y="443557"/>
              <a:ext cx="324036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latin typeface="SimHei" pitchFamily="2" charset="-122"/>
                  <a:ea typeface="SimHei" pitchFamily="2" charset="-122"/>
                </a:rPr>
                <a:t>科系小叮嚀</a:t>
              </a:r>
              <a:endParaRPr lang="zh-TW" altLang="en-US" sz="36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pic>
          <p:nvPicPr>
            <p:cNvPr id="12" name="Picture 2" descr="K:\10418學群簡報\圖\圖6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5088" y="411442"/>
              <a:ext cx="816632" cy="664194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1115616" y="1393855"/>
            <a:ext cx="7776864" cy="360098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r>
              <a:rPr lang="en-US" altLang="zh-TW" sz="2800" b="1" dirty="0">
                <a:latin typeface="SimHei" pitchFamily="2" charset="-122"/>
                <a:ea typeface="SimHei" pitchFamily="2" charset="-122"/>
              </a:rPr>
              <a:t>1</a:t>
            </a:r>
            <a:r>
              <a:rPr lang="en-US" altLang="zh-TW" sz="2800" b="1" dirty="0" smtClean="0">
                <a:latin typeface="SimHei" pitchFamily="2" charset="-122"/>
                <a:ea typeface="SimHei" pitchFamily="2" charset="-122"/>
              </a:rPr>
              <a:t>.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廣電系</a:t>
            </a:r>
            <a:r>
              <a:rPr lang="zh-TW" altLang="en-US" sz="2800" b="1" dirty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（身段軟不怕操，幕前幕後等你發光</a:t>
            </a:r>
            <a:r>
              <a:rPr lang="zh-TW" altLang="en-US" sz="2800" b="1" dirty="0" smtClean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）</a:t>
            </a:r>
            <a:endParaRPr lang="en-US" altLang="zh-TW" sz="2800" b="1" dirty="0" smtClean="0">
              <a:solidFill>
                <a:srgbClr val="CC0066"/>
              </a:solidFill>
              <a:latin typeface="SimHei" pitchFamily="2" charset="-122"/>
              <a:ea typeface="SimHei" pitchFamily="2" charset="-122"/>
            </a:endParaRPr>
          </a:p>
          <a:p>
            <a:pPr marL="971550" lvl="1" indent="-514350">
              <a:lnSpc>
                <a:spcPts val="3700"/>
              </a:lnSpc>
              <a:spcBef>
                <a:spcPts val="600"/>
              </a:spcBef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工作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重實戰力，在學時要多到業界，實習累積實務經驗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 smtClean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971550" lvl="1" indent="-514350">
              <a:lnSpc>
                <a:spcPts val="3700"/>
              </a:lnSpc>
              <a:spcBef>
                <a:spcPts val="600"/>
              </a:spcBef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工時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長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、事務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繁重是工作常態，熱情、耐操是入行必要條件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 smtClean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971550" lvl="1" indent="-514350">
              <a:lnSpc>
                <a:spcPts val="3700"/>
              </a:lnSpc>
              <a:spcBef>
                <a:spcPts val="600"/>
              </a:spcBef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要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懂得放低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身段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、認真投入工作，態度對了、機會才會跟著來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zh-TW" altLang="en-US" sz="28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pSp>
        <p:nvGrpSpPr>
          <p:cNvPr id="16" name="群組 15"/>
          <p:cNvGrpSpPr/>
          <p:nvPr/>
        </p:nvGrpSpPr>
        <p:grpSpPr>
          <a:xfrm>
            <a:off x="-28410" y="4"/>
            <a:ext cx="885181" cy="5718171"/>
            <a:chOff x="-28410" y="4"/>
            <a:chExt cx="885181" cy="5718171"/>
          </a:xfrm>
        </p:grpSpPr>
        <p:grpSp>
          <p:nvGrpSpPr>
            <p:cNvPr id="17" name="群組 16"/>
            <p:cNvGrpSpPr/>
            <p:nvPr/>
          </p:nvGrpSpPr>
          <p:grpSpPr>
            <a:xfrm>
              <a:off x="-28410" y="4"/>
              <a:ext cx="885181" cy="5718171"/>
              <a:chOff x="-7144" y="4"/>
              <a:chExt cx="885181" cy="5718171"/>
            </a:xfrm>
          </p:grpSpPr>
          <p:grpSp>
            <p:nvGrpSpPr>
              <p:cNvPr id="21" name="群組 20"/>
              <p:cNvGrpSpPr/>
              <p:nvPr/>
            </p:nvGrpSpPr>
            <p:grpSpPr>
              <a:xfrm>
                <a:off x="-7144" y="4"/>
                <a:ext cx="885181" cy="5718171"/>
                <a:chOff x="-91676" y="3291135"/>
                <a:chExt cx="11359398" cy="1944214"/>
              </a:xfrm>
              <a:solidFill>
                <a:srgbClr val="800000"/>
              </a:solidFill>
            </p:grpSpPr>
            <p:sp>
              <p:nvSpPr>
                <p:cNvPr id="28" name="矩形 27"/>
                <p:cNvSpPr/>
                <p:nvPr/>
              </p:nvSpPr>
              <p:spPr>
                <a:xfrm>
                  <a:off x="-91676" y="3291135"/>
                  <a:ext cx="9143998" cy="1314871"/>
                </a:xfrm>
                <a:prstGeom prst="rect">
                  <a:avLst/>
                </a:prstGeom>
                <a:solidFill>
                  <a:srgbClr val="66FF99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29" name="矩形 28"/>
                <p:cNvSpPr/>
                <p:nvPr/>
              </p:nvSpPr>
              <p:spPr>
                <a:xfrm>
                  <a:off x="8981729" y="3291135"/>
                  <a:ext cx="2285993" cy="1944214"/>
                </a:xfrm>
                <a:prstGeom prst="rect">
                  <a:avLst/>
                </a:prstGeom>
                <a:solidFill>
                  <a:srgbClr val="00CC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</p:grpSp>
          <p:sp>
            <p:nvSpPr>
              <p:cNvPr id="27" name="Text Box 2"/>
              <p:cNvSpPr txBox="1">
                <a:spLocks noChangeArrowheads="1"/>
              </p:cNvSpPr>
              <p:nvPr/>
            </p:nvSpPr>
            <p:spPr bwMode="auto">
              <a:xfrm>
                <a:off x="78028" y="554831"/>
                <a:ext cx="524005" cy="267765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TW" altLang="en-US" sz="28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大眾傳播學</a:t>
                </a:r>
                <a:r>
                  <a:rPr lang="zh-TW" altLang="en-US" sz="2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群</a:t>
                </a:r>
                <a:endPara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anose="02010609060101010101" pitchFamily="49" charset="-122"/>
                  <a:ea typeface="SimHei" panose="02010609060101010101" pitchFamily="49" charset="-122"/>
                </a:endParaRPr>
              </a:p>
            </p:txBody>
          </p:sp>
        </p:grpSp>
        <p:pic>
          <p:nvPicPr>
            <p:cNvPr id="18" name="圖片 1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57254" r="71707" b="28082"/>
            <a:stretch/>
          </p:blipFill>
          <p:spPr>
            <a:xfrm>
              <a:off x="0" y="86778"/>
              <a:ext cx="767703" cy="559613"/>
            </a:xfrm>
            <a:prstGeom prst="rect">
              <a:avLst/>
            </a:prstGeom>
          </p:spPr>
        </p:pic>
      </p:grpSp>
      <p:grpSp>
        <p:nvGrpSpPr>
          <p:cNvPr id="22" name="群組 21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23" name="圖片 22" descr="齟齒圖片4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24" name="文字方塊 23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079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785190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8" descr="http://img.taopic.com/uploads/allimg/130307/235085-13030GI1526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7541"/>
          <a:stretch/>
        </p:blipFill>
        <p:spPr bwMode="auto">
          <a:xfrm>
            <a:off x="0" y="-1"/>
            <a:ext cx="9144000" cy="571120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群組 4"/>
          <p:cNvGrpSpPr/>
          <p:nvPr/>
        </p:nvGrpSpPr>
        <p:grpSpPr>
          <a:xfrm>
            <a:off x="1089991" y="284175"/>
            <a:ext cx="7802489" cy="918728"/>
            <a:chOff x="1089991" y="284175"/>
            <a:chExt cx="7802489" cy="918728"/>
          </a:xfrm>
        </p:grpSpPr>
        <p:sp>
          <p:nvSpPr>
            <p:cNvPr id="14" name="圓角矩形 13"/>
            <p:cNvSpPr/>
            <p:nvPr/>
          </p:nvSpPr>
          <p:spPr>
            <a:xfrm>
              <a:off x="1089991" y="284175"/>
              <a:ext cx="7802489" cy="918728"/>
            </a:xfrm>
            <a:prstGeom prst="round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Text Box 2"/>
            <p:cNvSpPr txBox="1">
              <a:spLocks noChangeArrowheads="1"/>
            </p:cNvSpPr>
            <p:nvPr/>
          </p:nvSpPr>
          <p:spPr bwMode="auto">
            <a:xfrm>
              <a:off x="2051720" y="443557"/>
              <a:ext cx="324036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latin typeface="SimHei" pitchFamily="2" charset="-122"/>
                  <a:ea typeface="SimHei" pitchFamily="2" charset="-122"/>
                </a:rPr>
                <a:t>科系小叮嚀</a:t>
              </a:r>
              <a:endParaRPr lang="zh-TW" altLang="en-US" sz="36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pic>
          <p:nvPicPr>
            <p:cNvPr id="12" name="Picture 2" descr="K:\10418學群簡報\圖\圖6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5088" y="411442"/>
              <a:ext cx="816632" cy="664194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1115616" y="1393855"/>
            <a:ext cx="7848872" cy="52322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r>
              <a:rPr lang="en-US" altLang="zh-TW" sz="2800" b="1" dirty="0">
                <a:latin typeface="SimHei" pitchFamily="2" charset="-122"/>
                <a:ea typeface="SimHei" pitchFamily="2" charset="-122"/>
              </a:rPr>
              <a:t>2</a:t>
            </a:r>
            <a:r>
              <a:rPr lang="en-US" altLang="zh-TW" sz="2800" b="1" dirty="0" smtClean="0">
                <a:latin typeface="SimHei" pitchFamily="2" charset="-122"/>
                <a:ea typeface="SimHei" pitchFamily="2" charset="-122"/>
              </a:rPr>
              <a:t>.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新聞系</a:t>
            </a:r>
            <a:r>
              <a:rPr lang="zh-TW" altLang="en-US" sz="2400" b="1" dirty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（勤練筆和不畏新挑戰，新聞寒流也不怕</a:t>
            </a:r>
            <a:r>
              <a:rPr lang="zh-TW" altLang="en-US" sz="2400" b="1" dirty="0" smtClean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）</a:t>
            </a:r>
            <a:endParaRPr lang="zh-TW" altLang="en-US" sz="28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8" name="Text Box 2"/>
          <p:cNvSpPr txBox="1">
            <a:spLocks noChangeArrowheads="1"/>
          </p:cNvSpPr>
          <p:nvPr/>
        </p:nvSpPr>
        <p:spPr bwMode="auto">
          <a:xfrm>
            <a:off x="1115616" y="2003117"/>
            <a:ext cx="7776864" cy="301621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marL="971550" lvl="1" indent="-514350">
              <a:lnSpc>
                <a:spcPts val="3600"/>
              </a:lnSpc>
              <a:spcBef>
                <a:spcPts val="600"/>
              </a:spcBef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新聞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工作步調快，搶獨家壓力大，要有足夠的抗壓性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 smtClean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971550" lvl="1" indent="-514350">
              <a:lnSpc>
                <a:spcPts val="3600"/>
              </a:lnSpc>
              <a:spcBef>
                <a:spcPts val="600"/>
              </a:spcBef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在學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時要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多練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筆，也要培養新聞以外的第二專業，以厚植新聞報導內涵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 smtClean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971550" lvl="1" indent="-514350">
              <a:lnSpc>
                <a:spcPts val="3600"/>
              </a:lnSpc>
              <a:spcBef>
                <a:spcPts val="600"/>
              </a:spcBef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不要輕易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對挑戰說</a:t>
            </a:r>
            <a:r>
              <a:rPr lang="en-US" altLang="zh-TW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No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，太過計較工作，只會局限自己的生涯發展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zh-TW" altLang="en-US" sz="28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pSp>
        <p:nvGrpSpPr>
          <p:cNvPr id="19" name="群組 18"/>
          <p:cNvGrpSpPr/>
          <p:nvPr/>
        </p:nvGrpSpPr>
        <p:grpSpPr>
          <a:xfrm>
            <a:off x="-28410" y="4"/>
            <a:ext cx="885181" cy="5718171"/>
            <a:chOff x="-28410" y="4"/>
            <a:chExt cx="885181" cy="5718171"/>
          </a:xfrm>
        </p:grpSpPr>
        <p:grpSp>
          <p:nvGrpSpPr>
            <p:cNvPr id="21" name="群組 20"/>
            <p:cNvGrpSpPr/>
            <p:nvPr/>
          </p:nvGrpSpPr>
          <p:grpSpPr>
            <a:xfrm>
              <a:off x="-28410" y="4"/>
              <a:ext cx="885181" cy="5718171"/>
              <a:chOff x="-7144" y="4"/>
              <a:chExt cx="885181" cy="5718171"/>
            </a:xfrm>
          </p:grpSpPr>
          <p:grpSp>
            <p:nvGrpSpPr>
              <p:cNvPr id="28" name="群組 27"/>
              <p:cNvGrpSpPr/>
              <p:nvPr/>
            </p:nvGrpSpPr>
            <p:grpSpPr>
              <a:xfrm>
                <a:off x="-7144" y="4"/>
                <a:ext cx="885181" cy="5718171"/>
                <a:chOff x="-91676" y="3291135"/>
                <a:chExt cx="11359398" cy="1944214"/>
              </a:xfrm>
              <a:solidFill>
                <a:srgbClr val="800000"/>
              </a:solidFill>
            </p:grpSpPr>
            <p:sp>
              <p:nvSpPr>
                <p:cNvPr id="31" name="矩形 30"/>
                <p:cNvSpPr/>
                <p:nvPr/>
              </p:nvSpPr>
              <p:spPr>
                <a:xfrm>
                  <a:off x="-91676" y="3291135"/>
                  <a:ext cx="9143998" cy="1314871"/>
                </a:xfrm>
                <a:prstGeom prst="rect">
                  <a:avLst/>
                </a:prstGeom>
                <a:solidFill>
                  <a:srgbClr val="66FF99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32" name="矩形 31"/>
                <p:cNvSpPr/>
                <p:nvPr/>
              </p:nvSpPr>
              <p:spPr>
                <a:xfrm>
                  <a:off x="8981729" y="3291135"/>
                  <a:ext cx="2285993" cy="1944214"/>
                </a:xfrm>
                <a:prstGeom prst="rect">
                  <a:avLst/>
                </a:prstGeom>
                <a:solidFill>
                  <a:srgbClr val="00CC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</p:grpSp>
          <p:sp>
            <p:nvSpPr>
              <p:cNvPr id="29" name="Text Box 2"/>
              <p:cNvSpPr txBox="1">
                <a:spLocks noChangeArrowheads="1"/>
              </p:cNvSpPr>
              <p:nvPr/>
            </p:nvSpPr>
            <p:spPr bwMode="auto">
              <a:xfrm>
                <a:off x="78028" y="554831"/>
                <a:ext cx="524005" cy="267765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TW" altLang="en-US" sz="28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大眾傳播學</a:t>
                </a:r>
                <a:r>
                  <a:rPr lang="zh-TW" altLang="en-US" sz="2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群</a:t>
                </a:r>
                <a:endPara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anose="02010609060101010101" pitchFamily="49" charset="-122"/>
                  <a:ea typeface="SimHei" panose="02010609060101010101" pitchFamily="49" charset="-122"/>
                </a:endParaRPr>
              </a:p>
            </p:txBody>
          </p:sp>
        </p:grpSp>
        <p:pic>
          <p:nvPicPr>
            <p:cNvPr id="27" name="圖片 26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57254" r="71707" b="28082"/>
            <a:stretch/>
          </p:blipFill>
          <p:spPr>
            <a:xfrm>
              <a:off x="0" y="86778"/>
              <a:ext cx="767703" cy="559613"/>
            </a:xfrm>
            <a:prstGeom prst="rect">
              <a:avLst/>
            </a:prstGeom>
          </p:spPr>
        </p:pic>
      </p:grpSp>
      <p:grpSp>
        <p:nvGrpSpPr>
          <p:cNvPr id="17" name="群組 16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22" name="圖片 21" descr="齟齒圖片4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23" name="文字方塊 22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079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449611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ln>
              <a:solidFill>
                <a:schemeClr val="accent3">
                  <a:lumMod val="5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6" name="圓角矩形 5"/>
          <p:cNvSpPr/>
          <p:nvPr/>
        </p:nvSpPr>
        <p:spPr>
          <a:xfrm>
            <a:off x="466787" y="2067000"/>
            <a:ext cx="8353685" cy="3312368"/>
          </a:xfrm>
          <a:prstGeom prst="roundRect">
            <a:avLst>
              <a:gd name="adj" fmla="val 4318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7030A0"/>
              </a:solidFill>
            </a:endParaRPr>
          </a:p>
        </p:txBody>
      </p:sp>
      <p:grpSp>
        <p:nvGrpSpPr>
          <p:cNvPr id="8" name="群組 7"/>
          <p:cNvGrpSpPr/>
          <p:nvPr/>
        </p:nvGrpSpPr>
        <p:grpSpPr>
          <a:xfrm>
            <a:off x="395537" y="385713"/>
            <a:ext cx="3420136" cy="646331"/>
            <a:chOff x="395780" y="1565827"/>
            <a:chExt cx="3420136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3420136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3" action="ppaction://hlinksldjump"/>
            </p:cNvPr>
            <p:cNvSpPr/>
            <p:nvPr/>
          </p:nvSpPr>
          <p:spPr>
            <a:xfrm>
              <a:off x="467030" y="1565827"/>
              <a:ext cx="33488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五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學長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姐來帶路</a:t>
              </a:r>
            </a:p>
          </p:txBody>
        </p:sp>
      </p:grpSp>
      <p:sp>
        <p:nvSpPr>
          <p:cNvPr id="9" name="矩形 8"/>
          <p:cNvSpPr/>
          <p:nvPr/>
        </p:nvSpPr>
        <p:spPr>
          <a:xfrm>
            <a:off x="3923929" y="414878"/>
            <a:ext cx="4896544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solidFill>
                  <a:srgbClr val="92D050"/>
                </a:solidFill>
                <a:latin typeface="SimHei" pitchFamily="2" charset="-122"/>
                <a:ea typeface="SimHei" pitchFamily="2" charset="-122"/>
              </a:rPr>
              <a:t>黃于華</a:t>
            </a:r>
            <a:r>
              <a:rPr lang="en-US" altLang="zh-TW" sz="3600" b="1" dirty="0" smtClean="0">
                <a:solidFill>
                  <a:srgbClr val="92D050"/>
                </a:solidFill>
                <a:latin typeface="SimHei" pitchFamily="2" charset="-122"/>
                <a:ea typeface="SimHei" pitchFamily="2" charset="-122"/>
              </a:rPr>
              <a:t/>
            </a:r>
            <a:br>
              <a:rPr lang="en-US" altLang="zh-TW" sz="3600" b="1" dirty="0" smtClean="0">
                <a:solidFill>
                  <a:srgbClr val="92D050"/>
                </a:solidFill>
                <a:latin typeface="SimHei" pitchFamily="2" charset="-122"/>
                <a:ea typeface="SimHei" pitchFamily="2" charset="-122"/>
              </a:rPr>
            </a:br>
            <a:r>
              <a:rPr lang="zh-TW" altLang="en-US" sz="2800" b="1" dirty="0">
                <a:solidFill>
                  <a:srgbClr val="92D050"/>
                </a:solidFill>
                <a:latin typeface="SimHei" pitchFamily="2" charset="-122"/>
                <a:ea typeface="SimHei" pitchFamily="2" charset="-122"/>
              </a:rPr>
              <a:t>文華高級中學</a:t>
            </a:r>
          </a:p>
          <a:p>
            <a:r>
              <a:rPr lang="zh-TW" altLang="en-US" sz="2800" b="1" dirty="0">
                <a:solidFill>
                  <a:srgbClr val="92D050"/>
                </a:solidFill>
                <a:latin typeface="SimHei" pitchFamily="2" charset="-122"/>
                <a:ea typeface="SimHei" pitchFamily="2" charset="-122"/>
              </a:rPr>
              <a:t>臺灣藝術大學廣播電視學系</a:t>
            </a:r>
            <a:endParaRPr lang="zh-TW" altLang="en-US" sz="2800" b="1" dirty="0" smtClean="0">
              <a:solidFill>
                <a:srgbClr val="92D050"/>
              </a:solidFill>
              <a:latin typeface="SimHei" pitchFamily="2" charset="-122"/>
              <a:ea typeface="SimHei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001144" y="1543780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經驗分享</a:t>
            </a:r>
          </a:p>
        </p:txBody>
      </p:sp>
      <p:sp>
        <p:nvSpPr>
          <p:cNvPr id="3" name="橢圓 2"/>
          <p:cNvSpPr/>
          <p:nvPr/>
        </p:nvSpPr>
        <p:spPr>
          <a:xfrm>
            <a:off x="395537" y="1105314"/>
            <a:ext cx="1577007" cy="1577007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7030A0"/>
              </a:solidFill>
            </a:endParaRPr>
          </a:p>
        </p:txBody>
      </p:sp>
      <p:pic>
        <p:nvPicPr>
          <p:cNvPr id="10" name="Picture 2" descr="H:\105高中生涯規劃\圖8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02903"/>
            <a:ext cx="1993900" cy="14081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矩形 12"/>
          <p:cNvSpPr/>
          <p:nvPr/>
        </p:nvSpPr>
        <p:spPr>
          <a:xfrm>
            <a:off x="539552" y="2211015"/>
            <a:ext cx="820891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        于華在臺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藝大廣電系的部分課程，大一重在聲音咬字的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訓練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，系上也設置</a:t>
            </a:r>
            <a:r>
              <a:rPr lang="en-US" altLang="zh-TW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ARTSTV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實習電視臺供同學參加、大二則會到「臺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藝之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聲」電臺實習、大三還有校園刊物「大觀報」的實習機會、大四的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重頭戲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則是籌備畢業製作。此外，于華更分享了某些令她印象深刻的課程，如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藝術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學、電視攝影、電影行銷等，她也分析到臺藝大外系選課限制多，所以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建議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同學可修習學程，才能較容易地利用各系的課程資源。</a:t>
            </a:r>
            <a:endParaRPr lang="zh-TW" altLang="en-US" sz="2400" b="1" dirty="0" smtClean="0">
              <a:solidFill>
                <a:schemeClr val="bg1"/>
              </a:solidFill>
              <a:latin typeface="SimHei" pitchFamily="2" charset="-122"/>
              <a:ea typeface="SimHei" pitchFamily="2" charset="-122"/>
            </a:endParaRPr>
          </a:p>
        </p:txBody>
      </p:sp>
      <p:grpSp>
        <p:nvGrpSpPr>
          <p:cNvPr id="14" name="群組 13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5" name="圖片 14" descr="齟齒圖片4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6" name="文字方塊 15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079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7" name="群組 16"/>
          <p:cNvGrpSpPr/>
          <p:nvPr/>
        </p:nvGrpSpPr>
        <p:grpSpPr>
          <a:xfrm>
            <a:off x="7308304" y="4904278"/>
            <a:ext cx="1019901" cy="619105"/>
            <a:chOff x="5436096" y="399325"/>
            <a:chExt cx="1019901" cy="619105"/>
          </a:xfrm>
        </p:grpSpPr>
        <p:pic>
          <p:nvPicPr>
            <p:cNvPr id="19" name="Picture 4" descr="http://ioh.tw/assets/ioh_logo.png">
              <a:hlinkClick r:id="rId6"/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6096" y="399325"/>
              <a:ext cx="825473" cy="6191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16" descr="H:\105高中生涯規劃\圖14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33095" y="547671"/>
              <a:ext cx="422902" cy="4647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="" xmlns:p14="http://schemas.microsoft.com/office/powerpoint/2010/main" val="38047153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8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12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ln>
              <a:solidFill>
                <a:schemeClr val="accent3">
                  <a:lumMod val="5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6" name="圓角矩形 5"/>
          <p:cNvSpPr/>
          <p:nvPr/>
        </p:nvSpPr>
        <p:spPr>
          <a:xfrm>
            <a:off x="466787" y="2067000"/>
            <a:ext cx="8353685" cy="3312368"/>
          </a:xfrm>
          <a:prstGeom prst="roundRect">
            <a:avLst>
              <a:gd name="adj" fmla="val 4318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7030A0"/>
              </a:solidFill>
            </a:endParaRPr>
          </a:p>
        </p:txBody>
      </p:sp>
      <p:grpSp>
        <p:nvGrpSpPr>
          <p:cNvPr id="8" name="群組 7"/>
          <p:cNvGrpSpPr/>
          <p:nvPr/>
        </p:nvGrpSpPr>
        <p:grpSpPr>
          <a:xfrm>
            <a:off x="395537" y="385713"/>
            <a:ext cx="3420136" cy="646331"/>
            <a:chOff x="395780" y="1565827"/>
            <a:chExt cx="3420136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3420136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3" action="ppaction://hlinksldjump"/>
            </p:cNvPr>
            <p:cNvSpPr/>
            <p:nvPr/>
          </p:nvSpPr>
          <p:spPr>
            <a:xfrm>
              <a:off x="467030" y="1565827"/>
              <a:ext cx="33488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五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學長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姐來帶路</a:t>
              </a:r>
            </a:p>
          </p:txBody>
        </p:sp>
      </p:grpSp>
      <p:sp>
        <p:nvSpPr>
          <p:cNvPr id="9" name="矩形 8"/>
          <p:cNvSpPr/>
          <p:nvPr/>
        </p:nvSpPr>
        <p:spPr>
          <a:xfrm>
            <a:off x="3923929" y="414878"/>
            <a:ext cx="4896544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solidFill>
                  <a:srgbClr val="92D050"/>
                </a:solidFill>
                <a:latin typeface="SimHei" pitchFamily="2" charset="-122"/>
                <a:ea typeface="SimHei" pitchFamily="2" charset="-122"/>
              </a:rPr>
              <a:t>王啟嘉</a:t>
            </a:r>
            <a:r>
              <a:rPr lang="en-US" altLang="zh-TW" sz="3600" b="1" dirty="0" smtClean="0">
                <a:solidFill>
                  <a:srgbClr val="92D050"/>
                </a:solidFill>
                <a:latin typeface="SimHei" pitchFamily="2" charset="-122"/>
                <a:ea typeface="SimHei" pitchFamily="2" charset="-122"/>
              </a:rPr>
              <a:t/>
            </a:r>
            <a:br>
              <a:rPr lang="en-US" altLang="zh-TW" sz="3600" b="1" dirty="0" smtClean="0">
                <a:solidFill>
                  <a:srgbClr val="92D050"/>
                </a:solidFill>
                <a:latin typeface="SimHei" pitchFamily="2" charset="-122"/>
                <a:ea typeface="SimHei" pitchFamily="2" charset="-122"/>
              </a:rPr>
            </a:br>
            <a:r>
              <a:rPr lang="zh-TW" altLang="en-US" sz="2800" b="1" dirty="0">
                <a:solidFill>
                  <a:srgbClr val="92D050"/>
                </a:solidFill>
                <a:latin typeface="SimHei" pitchFamily="2" charset="-122"/>
                <a:ea typeface="SimHei" pitchFamily="2" charset="-122"/>
              </a:rPr>
              <a:t>林口高級中學</a:t>
            </a:r>
          </a:p>
          <a:p>
            <a:r>
              <a:rPr lang="zh-TW" altLang="en-US" sz="2800" b="1" dirty="0">
                <a:solidFill>
                  <a:srgbClr val="92D050"/>
                </a:solidFill>
                <a:latin typeface="SimHei" pitchFamily="2" charset="-122"/>
                <a:ea typeface="SimHei" pitchFamily="2" charset="-122"/>
              </a:rPr>
              <a:t>世新大學口語傳播</a:t>
            </a:r>
            <a:endParaRPr lang="zh-TW" altLang="en-US" sz="2800" b="1" dirty="0" smtClean="0">
              <a:solidFill>
                <a:srgbClr val="92D050"/>
              </a:solidFill>
              <a:latin typeface="SimHei" pitchFamily="2" charset="-122"/>
              <a:ea typeface="SimHei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001144" y="1543780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經驗分享</a:t>
            </a:r>
          </a:p>
        </p:txBody>
      </p:sp>
      <p:sp>
        <p:nvSpPr>
          <p:cNvPr id="3" name="橢圓 2"/>
          <p:cNvSpPr/>
          <p:nvPr/>
        </p:nvSpPr>
        <p:spPr>
          <a:xfrm>
            <a:off x="395537" y="1105314"/>
            <a:ext cx="1577007" cy="1577007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7030A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39552" y="2211015"/>
            <a:ext cx="820891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        就讀世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新大學口語傳播學系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的王啟嘉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對系上「手腦並用」的教育方針所下的評價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。在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「質化研究」中，老師帶領同學進行田野調查，做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實地的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深入訪談；「組織傳播」則會要求同學發揮創意，想辦法用</a:t>
            </a:r>
            <a:r>
              <a:rPr lang="en-US" altLang="zh-TW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500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元發揮出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最大的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效益；「英語聽講與實習」則以輕鬆幽默、貼近生活的上課方式顛覆了啟嘉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過去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對英文課的印象；此外，他也很喜愛「問題解決與創意溝通」中老師善於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啟發同學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創意思考的教學方法，激勵了自己勇於嘗試，跳脫框架！</a:t>
            </a:r>
            <a:endParaRPr lang="zh-TW" altLang="en-US" sz="2400" b="1" dirty="0" smtClean="0">
              <a:solidFill>
                <a:schemeClr val="bg1"/>
              </a:solidFill>
              <a:latin typeface="SimHei" pitchFamily="2" charset="-122"/>
              <a:ea typeface="SimHei" pitchFamily="2" charset="-122"/>
            </a:endParaRPr>
          </a:p>
        </p:txBody>
      </p:sp>
      <p:pic>
        <p:nvPicPr>
          <p:cNvPr id="7170" name="Picture 2" descr="H:\105高中生涯規劃\圖84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05432"/>
            <a:ext cx="2249488" cy="19605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群組 13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5" name="圖片 14" descr="齟齒圖片4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6" name="文字方塊 15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079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7" name="群組 16"/>
          <p:cNvGrpSpPr/>
          <p:nvPr/>
        </p:nvGrpSpPr>
        <p:grpSpPr>
          <a:xfrm>
            <a:off x="7524328" y="4875311"/>
            <a:ext cx="1019901" cy="619105"/>
            <a:chOff x="5436096" y="399325"/>
            <a:chExt cx="1019901" cy="619105"/>
          </a:xfrm>
        </p:grpSpPr>
        <p:pic>
          <p:nvPicPr>
            <p:cNvPr id="19" name="Picture 4" descr="http://ioh.tw/assets/ioh_logo.png">
              <a:hlinkClick r:id="rId6"/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6096" y="399325"/>
              <a:ext cx="825473" cy="6191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16" descr="H:\105高中生涯規劃\圖14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33095" y="547671"/>
              <a:ext cx="422902" cy="4647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="" xmlns:p14="http://schemas.microsoft.com/office/powerpoint/2010/main" val="12951240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2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52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群組 12"/>
          <p:cNvGrpSpPr/>
          <p:nvPr/>
        </p:nvGrpSpPr>
        <p:grpSpPr>
          <a:xfrm>
            <a:off x="-10633" y="1274911"/>
            <a:ext cx="9165266" cy="1944216"/>
            <a:chOff x="0" y="3291135"/>
            <a:chExt cx="9144000" cy="1944216"/>
          </a:xfrm>
        </p:grpSpPr>
        <p:sp>
          <p:nvSpPr>
            <p:cNvPr id="14" name="矩形 13"/>
            <p:cNvSpPr/>
            <p:nvPr/>
          </p:nvSpPr>
          <p:spPr>
            <a:xfrm>
              <a:off x="0" y="3291135"/>
              <a:ext cx="9144000" cy="1944216"/>
            </a:xfrm>
            <a:prstGeom prst="rect">
              <a:avLst/>
            </a:prstGeom>
            <a:solidFill>
              <a:srgbClr val="66FF66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0" y="4464276"/>
              <a:ext cx="9144000" cy="771075"/>
            </a:xfrm>
            <a:prstGeom prst="rect">
              <a:avLst/>
            </a:prstGeom>
            <a:solidFill>
              <a:srgbClr val="00CC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323528" y="1346919"/>
            <a:ext cx="7704856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2" charset="-122"/>
                <a:ea typeface="SimHei" pitchFamily="2" charset="-122"/>
              </a:rPr>
              <a:t>大眾傳播學</a:t>
            </a:r>
            <a:r>
              <a:rPr lang="zh-TW" altLang="en-US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2" charset="-122"/>
                <a:ea typeface="SimHei" pitchFamily="2" charset="-122"/>
              </a:rPr>
              <a:t>群</a:t>
            </a:r>
            <a:endParaRPr lang="zh-TW" altLang="en-U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" name="AutoShape 8" descr="http://img05.tooopen.com/images/20140925/sy_7180071526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3" name="AutoShape 10" descr="http://img05.tooopen.com/images/20140925/sy_71800715261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4" name="AutoShape 12" descr="http://img05.tooopen.com/images/20140925/sy_71800715261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57254" r="71707" b="28082"/>
          <a:stretch/>
        </p:blipFill>
        <p:spPr>
          <a:xfrm>
            <a:off x="155575" y="50775"/>
            <a:ext cx="2297046" cy="1674421"/>
          </a:xfrm>
          <a:prstGeom prst="rect">
            <a:avLst/>
          </a:prstGeom>
        </p:spPr>
      </p:pic>
      <p:grpSp>
        <p:nvGrpSpPr>
          <p:cNvPr id="16" name="群組 15"/>
          <p:cNvGrpSpPr/>
          <p:nvPr/>
        </p:nvGrpSpPr>
        <p:grpSpPr>
          <a:xfrm>
            <a:off x="2542484" y="3352614"/>
            <a:ext cx="4059032" cy="761058"/>
            <a:chOff x="493511" y="4803303"/>
            <a:chExt cx="4059032" cy="761058"/>
          </a:xfrm>
        </p:grpSpPr>
        <p:sp>
          <p:nvSpPr>
            <p:cNvPr id="17" name="矩形 16"/>
            <p:cNvSpPr/>
            <p:nvPr/>
          </p:nvSpPr>
          <p:spPr>
            <a:xfrm>
              <a:off x="1137757" y="4859796"/>
              <a:ext cx="3414786" cy="64807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dirty="0">
                  <a:latin typeface="SimHei" pitchFamily="49" charset="-122"/>
                  <a:ea typeface="SimHei" pitchFamily="49" charset="-122"/>
                </a:rPr>
                <a:t> 11.</a:t>
              </a:r>
              <a:r>
                <a:rPr lang="zh-TW" altLang="en-US" dirty="0">
                  <a:latin typeface="SimHei" pitchFamily="49" charset="-122"/>
                  <a:ea typeface="SimHei" pitchFamily="49" charset="-122"/>
                </a:rPr>
                <a:t>大眾傳播學群</a:t>
              </a:r>
              <a:r>
                <a:rPr lang="en-US" altLang="zh-TW" dirty="0" smtClean="0">
                  <a:latin typeface="SimHei" pitchFamily="49" charset="-122"/>
                  <a:ea typeface="SimHei" pitchFamily="49" charset="-122"/>
                </a:rPr>
                <a:t>-</a:t>
              </a:r>
              <a:r>
                <a:rPr lang="zh-TW" altLang="en-US" dirty="0" smtClean="0">
                  <a:latin typeface="SimHei" pitchFamily="49" charset="-122"/>
                  <a:ea typeface="SimHei" pitchFamily="49" charset="-122"/>
                </a:rPr>
                <a:t>電影系</a:t>
              </a:r>
              <a:endParaRPr kumimoji="0" lang="en-US" altLang="zh-TW" dirty="0">
                <a:latin typeface="SimHei" pitchFamily="49" charset="-122"/>
                <a:ea typeface="SimHei" pitchFamily="49" charset="-122"/>
              </a:endParaRPr>
            </a:p>
          </p:txBody>
        </p:sp>
        <p:pic>
          <p:nvPicPr>
            <p:cNvPr id="18" name="Picture 2" descr="http://img.app-island.com/article/63/65/icon.png">
              <a:hlinkClick r:id="rId3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511" y="4803303"/>
              <a:ext cx="728810" cy="761058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9" name="群組 18"/>
          <p:cNvGrpSpPr/>
          <p:nvPr/>
        </p:nvGrpSpPr>
        <p:grpSpPr>
          <a:xfrm>
            <a:off x="2542484" y="4129768"/>
            <a:ext cx="4059032" cy="761058"/>
            <a:chOff x="493511" y="4803303"/>
            <a:chExt cx="4059032" cy="761058"/>
          </a:xfrm>
        </p:grpSpPr>
        <p:sp>
          <p:nvSpPr>
            <p:cNvPr id="20" name="矩形 19"/>
            <p:cNvSpPr/>
            <p:nvPr/>
          </p:nvSpPr>
          <p:spPr>
            <a:xfrm>
              <a:off x="1137757" y="4859796"/>
              <a:ext cx="3414786" cy="64807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dirty="0">
                  <a:latin typeface="SimHei" pitchFamily="49" charset="-122"/>
                  <a:ea typeface="SimHei" pitchFamily="49" charset="-122"/>
                </a:rPr>
                <a:t> 11.</a:t>
              </a:r>
              <a:r>
                <a:rPr lang="zh-TW" altLang="en-US" dirty="0">
                  <a:latin typeface="SimHei" pitchFamily="49" charset="-122"/>
                  <a:ea typeface="SimHei" pitchFamily="49" charset="-122"/>
                </a:rPr>
                <a:t>大眾傳播學群</a:t>
              </a:r>
              <a:r>
                <a:rPr lang="en-US" altLang="zh-TW" dirty="0" smtClean="0">
                  <a:latin typeface="SimHei" pitchFamily="49" charset="-122"/>
                  <a:ea typeface="SimHei" pitchFamily="49" charset="-122"/>
                </a:rPr>
                <a:t>-</a:t>
              </a:r>
              <a:r>
                <a:rPr lang="zh-TW" altLang="en-US" smtClean="0">
                  <a:latin typeface="SimHei" pitchFamily="49" charset="-122"/>
                  <a:ea typeface="SimHei" pitchFamily="49" charset="-122"/>
                </a:rPr>
                <a:t>新聞系</a:t>
              </a:r>
              <a:endParaRPr kumimoji="0" lang="en-US" altLang="zh-TW" dirty="0">
                <a:latin typeface="SimHei" pitchFamily="49" charset="-122"/>
                <a:ea typeface="SimHei" pitchFamily="49" charset="-122"/>
              </a:endParaRPr>
            </a:p>
          </p:txBody>
        </p:sp>
        <p:pic>
          <p:nvPicPr>
            <p:cNvPr id="21" name="Picture 2" descr="http://img.app-island.com/article/63/65/icon.png">
              <a:hlinkClick r:id="rId5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511" y="4803303"/>
              <a:ext cx="728810" cy="761058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="" xmlns:p14="http://schemas.microsoft.com/office/powerpoint/2010/main" val="1180488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 15" descr="圖片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sp>
        <p:nvSpPr>
          <p:cNvPr id="17" name="文字方塊 6"/>
          <p:cNvSpPr txBox="1">
            <a:spLocks noChangeArrowheads="1"/>
          </p:cNvSpPr>
          <p:nvPr/>
        </p:nvSpPr>
        <p:spPr bwMode="auto">
          <a:xfrm>
            <a:off x="1857356" y="4859351"/>
            <a:ext cx="553561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9pPr>
          </a:lstStyle>
          <a:p>
            <a:pPr algn="ctr" eaLnBrk="1" hangingPunct="1"/>
            <a:r>
              <a:rPr kumimoji="0" lang="zh-TW" altLang="en-US" sz="3200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大眾傳播學群</a:t>
            </a:r>
            <a:r>
              <a:rPr kumimoji="0" lang="en-US" altLang="zh-TW" sz="3200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-</a:t>
            </a:r>
            <a:r>
              <a:rPr kumimoji="0" lang="zh-TW" altLang="en-US" sz="3200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新聞系</a:t>
            </a:r>
            <a:endParaRPr kumimoji="0" lang="en-US" altLang="zh-TW" sz="3200" b="1" dirty="0">
              <a:solidFill>
                <a:schemeClr val="bg1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8" name="文字方塊 9"/>
          <p:cNvSpPr txBox="1">
            <a:spLocks noChangeArrowheads="1"/>
          </p:cNvSpPr>
          <p:nvPr/>
        </p:nvSpPr>
        <p:spPr bwMode="auto">
          <a:xfrm>
            <a:off x="71406" y="4897752"/>
            <a:ext cx="11064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zh-TW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imHei" pitchFamily="49" charset="-122"/>
                <a:ea typeface="SimHei" pitchFamily="49" charset="-122"/>
              </a:rPr>
              <a:t>影片來源：</a:t>
            </a:r>
            <a:r>
              <a:rPr kumimoji="0" lang="en-US" altLang="zh-TW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imHei" pitchFamily="49" charset="-122"/>
                <a:ea typeface="SimHei" pitchFamily="49" charset="-122"/>
              </a:rPr>
              <a:t/>
            </a:r>
            <a:br>
              <a:rPr kumimoji="0" lang="en-US" altLang="zh-TW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imHei" pitchFamily="49" charset="-122"/>
                <a:ea typeface="SimHei" pitchFamily="49" charset="-122"/>
              </a:rPr>
            </a:br>
            <a:r>
              <a:rPr kumimoji="0" lang="en-US" altLang="zh-TW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imHei" pitchFamily="49" charset="-122"/>
                <a:ea typeface="SimHei" pitchFamily="49" charset="-122"/>
              </a:rPr>
              <a:t>YOUTUBE</a:t>
            </a:r>
            <a:endParaRPr kumimoji="0" lang="en-US" altLang="zh-TW" sz="1200" b="1" dirty="0">
              <a:solidFill>
                <a:schemeClr val="tx1">
                  <a:lumMod val="85000"/>
                  <a:lumOff val="15000"/>
                </a:schemeClr>
              </a:solidFill>
              <a:latin typeface="SimHei" pitchFamily="49" charset="-122"/>
              <a:ea typeface="SimHei" pitchFamily="49" charset="-122"/>
            </a:endParaRPr>
          </a:p>
        </p:txBody>
      </p:sp>
      <p:sp>
        <p:nvSpPr>
          <p:cNvPr id="19" name="文字方塊 9"/>
          <p:cNvSpPr txBox="1">
            <a:spLocks noChangeArrowheads="1"/>
          </p:cNvSpPr>
          <p:nvPr/>
        </p:nvSpPr>
        <p:spPr bwMode="auto">
          <a:xfrm>
            <a:off x="7966106" y="4897752"/>
            <a:ext cx="11064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zh-TW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SimHei" pitchFamily="49" charset="-122"/>
                <a:cs typeface="Arial" pitchFamily="34" charset="0"/>
              </a:rPr>
              <a:t>02’48</a:t>
            </a:r>
            <a:endParaRPr kumimoji="0" lang="en-US" altLang="zh-TW" sz="2400" b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SimHei" pitchFamily="49" charset="-122"/>
              <a:cs typeface="Arial" pitchFamily="34" charset="0"/>
            </a:endParaRPr>
          </a:p>
        </p:txBody>
      </p:sp>
      <p:pic>
        <p:nvPicPr>
          <p:cNvPr id="20" name="圖片 12" descr="圖片6-4.png">
            <a:hlinkClick r:id="rId6" action="ppaction://hlinkfile"/>
          </p:cNvPr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215338" y="3930657"/>
            <a:ext cx="708025" cy="792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圖片 20" descr="090.png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281718" y="3282095"/>
            <a:ext cx="648000" cy="648000"/>
          </a:xfrm>
          <a:prstGeom prst="rect">
            <a:avLst/>
          </a:prstGeom>
        </p:spPr>
      </p:pic>
    </p:spTree>
    <p:controls>
      <p:control spid="1027" name="WindowsMediaPlayer1" r:id="rId2" imgW="7059010" imgH="4029637"/>
    </p:controls>
    <p:extLst>
      <p:ext uri="{BB962C8B-B14F-4D97-AF65-F5344CB8AC3E}">
        <p14:creationId xmlns="" xmlns:p14="http://schemas.microsoft.com/office/powerpoint/2010/main" val="28117243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 15" descr="圖片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sp>
        <p:nvSpPr>
          <p:cNvPr id="17" name="文字方塊 6"/>
          <p:cNvSpPr txBox="1">
            <a:spLocks noChangeArrowheads="1"/>
          </p:cNvSpPr>
          <p:nvPr/>
        </p:nvSpPr>
        <p:spPr bwMode="auto">
          <a:xfrm>
            <a:off x="1857356" y="4859351"/>
            <a:ext cx="553561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9pPr>
          </a:lstStyle>
          <a:p>
            <a:pPr algn="ctr" eaLnBrk="1" hangingPunct="1"/>
            <a:r>
              <a:rPr kumimoji="0" lang="zh-TW" altLang="en-US" sz="3200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大眾傳播學群</a:t>
            </a:r>
            <a:r>
              <a:rPr kumimoji="0" lang="en-US" altLang="zh-TW" sz="3200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-</a:t>
            </a:r>
            <a:r>
              <a:rPr kumimoji="0" lang="zh-TW" altLang="en-US" sz="3200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電影系</a:t>
            </a:r>
            <a:endParaRPr kumimoji="0" lang="en-US" altLang="zh-TW" sz="3200" b="1" dirty="0">
              <a:solidFill>
                <a:schemeClr val="bg1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8" name="文字方塊 9"/>
          <p:cNvSpPr txBox="1">
            <a:spLocks noChangeArrowheads="1"/>
          </p:cNvSpPr>
          <p:nvPr/>
        </p:nvSpPr>
        <p:spPr bwMode="auto">
          <a:xfrm>
            <a:off x="71406" y="4897752"/>
            <a:ext cx="11064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zh-TW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imHei" pitchFamily="49" charset="-122"/>
                <a:ea typeface="SimHei" pitchFamily="49" charset="-122"/>
              </a:rPr>
              <a:t>影片來源：</a:t>
            </a:r>
            <a:r>
              <a:rPr kumimoji="0" lang="en-US" altLang="zh-TW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imHei" pitchFamily="49" charset="-122"/>
                <a:ea typeface="SimHei" pitchFamily="49" charset="-122"/>
              </a:rPr>
              <a:t/>
            </a:r>
            <a:br>
              <a:rPr kumimoji="0" lang="en-US" altLang="zh-TW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imHei" pitchFamily="49" charset="-122"/>
                <a:ea typeface="SimHei" pitchFamily="49" charset="-122"/>
              </a:rPr>
            </a:br>
            <a:r>
              <a:rPr kumimoji="0" lang="en-US" altLang="zh-TW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imHei" pitchFamily="49" charset="-122"/>
                <a:ea typeface="SimHei" pitchFamily="49" charset="-122"/>
              </a:rPr>
              <a:t>YOUTUBE</a:t>
            </a:r>
            <a:endParaRPr kumimoji="0" lang="en-US" altLang="zh-TW" sz="1200" b="1" dirty="0">
              <a:solidFill>
                <a:schemeClr val="tx1">
                  <a:lumMod val="85000"/>
                  <a:lumOff val="15000"/>
                </a:schemeClr>
              </a:solidFill>
              <a:latin typeface="SimHei" pitchFamily="49" charset="-122"/>
              <a:ea typeface="SimHei" pitchFamily="49" charset="-122"/>
            </a:endParaRPr>
          </a:p>
        </p:txBody>
      </p:sp>
      <p:sp>
        <p:nvSpPr>
          <p:cNvPr id="19" name="文字方塊 9"/>
          <p:cNvSpPr txBox="1">
            <a:spLocks noChangeArrowheads="1"/>
          </p:cNvSpPr>
          <p:nvPr/>
        </p:nvSpPr>
        <p:spPr bwMode="auto">
          <a:xfrm>
            <a:off x="7966106" y="4897752"/>
            <a:ext cx="11064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zh-TW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SimHei" pitchFamily="49" charset="-122"/>
                <a:cs typeface="Arial" pitchFamily="34" charset="0"/>
              </a:rPr>
              <a:t>02’28</a:t>
            </a:r>
            <a:endParaRPr kumimoji="0" lang="en-US" altLang="zh-TW" sz="2400" b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SimHei" pitchFamily="49" charset="-122"/>
              <a:cs typeface="Arial" pitchFamily="34" charset="0"/>
            </a:endParaRPr>
          </a:p>
        </p:txBody>
      </p:sp>
      <p:pic>
        <p:nvPicPr>
          <p:cNvPr id="20" name="圖片 12" descr="圖片6-4.png">
            <a:hlinkClick r:id="rId6" action="ppaction://hlinkfile"/>
          </p:cNvPr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215338" y="3930657"/>
            <a:ext cx="708025" cy="792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圖片 20" descr="090.png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281718" y="3282095"/>
            <a:ext cx="648000" cy="648000"/>
          </a:xfrm>
          <a:prstGeom prst="rect">
            <a:avLst/>
          </a:prstGeom>
        </p:spPr>
      </p:pic>
    </p:spTree>
    <p:controls>
      <p:control spid="2052" name="WindowsMediaPlayer1" r:id="rId2" imgW="7125695" imgH="4029637"/>
    </p:controls>
    <p:extLst>
      <p:ext uri="{BB962C8B-B14F-4D97-AF65-F5344CB8AC3E}">
        <p14:creationId xmlns="" xmlns:p14="http://schemas.microsoft.com/office/powerpoint/2010/main" val="22917656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5928816</TotalTime>
  <Words>1147</Words>
  <Application>Microsoft Office PowerPoint</Application>
  <PresentationFormat>自訂</PresentationFormat>
  <Paragraphs>91</Paragraphs>
  <Slides>18</Slides>
  <Notes>15</Notes>
  <HiddenSlides>2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18</vt:i4>
      </vt:variant>
    </vt:vector>
  </HeadingPairs>
  <TitlesOfParts>
    <vt:vector size="19" baseType="lpstr">
      <vt:lpstr>Office 佈景主題</vt:lpstr>
      <vt:lpstr>投影片 1</vt:lpstr>
      <vt:lpstr>投影片 2</vt:lpstr>
      <vt:lpstr>投影片 3</vt:lpstr>
      <vt:lpstr>投影片 4</vt:lpstr>
      <vt:lpstr>投影片 5</vt:lpstr>
      <vt:lpstr>投影片 6</vt:lpstr>
      <vt:lpstr>投影片 7</vt:lpstr>
      <vt:lpstr>投影片 8</vt:lpstr>
      <vt:lpstr>投影片 9</vt:lpstr>
      <vt:lpstr>投影片 10</vt:lpstr>
      <vt:lpstr>投影片 11</vt:lpstr>
      <vt:lpstr>投影片 12</vt:lpstr>
      <vt:lpstr>投影片 13</vt:lpstr>
      <vt:lpstr>投影片 14</vt:lpstr>
      <vt:lpstr>投影片 15</vt:lpstr>
      <vt:lpstr>投影片 16</vt:lpstr>
      <vt:lpstr>投影片 17</vt:lpstr>
      <vt:lpstr>投影片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Chungs</dc:creator>
  <cp:lastModifiedBy>ACER</cp:lastModifiedBy>
  <cp:revision>1814</cp:revision>
  <dcterms:created xsi:type="dcterms:W3CDTF">2013-01-22T00:21:24Z</dcterms:created>
  <dcterms:modified xsi:type="dcterms:W3CDTF">2016-07-14T06:23:33Z</dcterms:modified>
</cp:coreProperties>
</file>