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761" r:id="rId2"/>
    <p:sldId id="762" r:id="rId3"/>
    <p:sldId id="752" r:id="rId4"/>
    <p:sldId id="763" r:id="rId5"/>
    <p:sldId id="764" r:id="rId6"/>
    <p:sldId id="765" r:id="rId7"/>
    <p:sldId id="766" r:id="rId8"/>
    <p:sldId id="753" r:id="rId9"/>
    <p:sldId id="754" r:id="rId10"/>
    <p:sldId id="755" r:id="rId11"/>
    <p:sldId id="756" r:id="rId12"/>
    <p:sldId id="767" r:id="rId13"/>
    <p:sldId id="768" r:id="rId14"/>
    <p:sldId id="757" r:id="rId15"/>
    <p:sldId id="758" r:id="rId16"/>
    <p:sldId id="769" r:id="rId17"/>
    <p:sldId id="759" r:id="rId18"/>
    <p:sldId id="760" r:id="rId19"/>
  </p:sldIdLst>
  <p:sldSz cx="9144000" cy="5718175"/>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預設章節" id="{8A1517B4-0698-4B69-99A1-9E85DA15F2C9}">
          <p14:sldIdLst>
            <p14:sldId id="761"/>
            <p14:sldId id="762"/>
            <p14:sldId id="752"/>
            <p14:sldId id="763"/>
            <p14:sldId id="764"/>
            <p14:sldId id="765"/>
            <p14:sldId id="766"/>
            <p14:sldId id="753"/>
            <p14:sldId id="754"/>
            <p14:sldId id="755"/>
            <p14:sldId id="756"/>
            <p14:sldId id="767"/>
            <p14:sldId id="768"/>
            <p14:sldId id="757"/>
            <p14:sldId id="758"/>
            <p14:sldId id="769"/>
            <p14:sldId id="759"/>
            <p14:sldId id="7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E5FF"/>
    <a:srgbClr val="CC0066"/>
    <a:srgbClr val="FFCCFF"/>
    <a:srgbClr val="8368A4"/>
    <a:srgbClr val="632B8D"/>
    <a:srgbClr val="FF9900"/>
    <a:srgbClr val="1BB3AF"/>
    <a:srgbClr val="76C0D4"/>
    <a:srgbClr val="92D05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703" autoAdjust="0"/>
    <p:restoredTop sz="91299" autoAdjust="0"/>
  </p:normalViewPr>
  <p:slideViewPr>
    <p:cSldViewPr>
      <p:cViewPr>
        <p:scale>
          <a:sx n="64" d="100"/>
          <a:sy n="64" d="100"/>
        </p:scale>
        <p:origin x="-3192" y="-1212"/>
      </p:cViewPr>
      <p:guideLst>
        <p:guide orient="horz" pos="1801"/>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10.社會與心理學群-人文社會系(02'27).wm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0210"/>
  <ax:ocxPr ax:name="_cy" ax:value="11404"/>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10.社會與心理學群-生死系(02'41).wm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0007"/>
  <ax:ocxPr ax:name="_cy" ax:value="11192"/>
</ax:ocx>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607E0-C03C-4212-8820-ACB9B004823A}" type="datetimeFigureOut">
              <a:rPr lang="zh-TW" altLang="en-US" smtClean="0"/>
              <a:pPr/>
              <a:t>2016/7/14</a:t>
            </a:fld>
            <a:endParaRPr lang="zh-TW" altLang="en-US"/>
          </a:p>
        </p:txBody>
      </p:sp>
      <p:sp>
        <p:nvSpPr>
          <p:cNvPr id="4" name="投影片圖像版面配置區 3"/>
          <p:cNvSpPr>
            <a:spLocks noGrp="1" noRot="1" noChangeAspect="1"/>
          </p:cNvSpPr>
          <p:nvPr>
            <p:ph type="sldImg" idx="2"/>
          </p:nvPr>
        </p:nvSpPr>
        <p:spPr>
          <a:xfrm>
            <a:off x="687388" y="685800"/>
            <a:ext cx="54832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8A005-F00B-44D6-9EFB-4795EF86D80B}" type="slidenum">
              <a:rPr lang="zh-TW" altLang="en-US" smtClean="0"/>
              <a:pPr/>
              <a:t>‹#›</a:t>
            </a:fld>
            <a:endParaRPr lang="zh-TW" altLang="en-US"/>
          </a:p>
        </p:txBody>
      </p:sp>
    </p:spTree>
    <p:extLst>
      <p:ext uri="{BB962C8B-B14F-4D97-AF65-F5344CB8AC3E}">
        <p14:creationId xmlns="" xmlns:p14="http://schemas.microsoft.com/office/powerpoint/2010/main" val="322665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r>
              <a:rPr lang="zh-TW" altLang="en-US" sz="1200" b="0" i="0" u="none" strike="noStrike" kern="1200" baseline="0" dirty="0" smtClean="0">
                <a:solidFill>
                  <a:schemeClr val="tx1"/>
                </a:solidFill>
                <a:latin typeface="+mn-lt"/>
                <a:ea typeface="+mn-ea"/>
                <a:cs typeface="+mn-cs"/>
              </a:rPr>
              <a:t>主要包括有心理、輔導、社會、社會工作、犯罪防治、宗教等學類，著重社會結構及社會現象的觀察、分析、批判，以及因而衍生的專業訓練與技術。</a:t>
            </a:r>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3</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「只要有愛心就可以當社工」，事實不然，社工師必須通過實習、考照後，才能執業登記。而念社工最大的前提條件是，需具備對人關懷的特質，否則很痛苦也做不來。</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12</a:t>
            </a:fld>
            <a:endParaRPr lang="zh-TW" altLang="en-US"/>
          </a:p>
        </p:txBody>
      </p:sp>
    </p:spTree>
    <p:extLst>
      <p:ext uri="{BB962C8B-B14F-4D97-AF65-F5344CB8AC3E}">
        <p14:creationId xmlns="" xmlns:p14="http://schemas.microsoft.com/office/powerpoint/2010/main" val="6387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心理系所學的內容並不像坊間的心理測驗那樣有趣，尤其想成為臨床心理師，專業度更是必須建立在繁雜厚實的理論知識及實證研究上。</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13</a:t>
            </a:fld>
            <a:endParaRPr lang="zh-TW" altLang="en-US"/>
          </a:p>
        </p:txBody>
      </p:sp>
    </p:spTree>
    <p:extLst>
      <p:ext uri="{BB962C8B-B14F-4D97-AF65-F5344CB8AC3E}">
        <p14:creationId xmlns="" xmlns:p14="http://schemas.microsoft.com/office/powerpoint/2010/main" val="1709003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14</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15</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隨著社會的進步，人們愈來越愈重視精神生活，對於藝術的需求也漸趨濃厚，因此，也催生了文化創意產業，而在文創產業的快速崛起下，創造的就業機會也讓學藝術的孩子們在往未來的路更加寬廣、踏實，所以日後將有愈來愈多的學生願意就讀藝術學群。</a:t>
            </a:r>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因應產業界需求，學校的教學也逐漸開始調整，課程漸漸趨向多元化、跨領域化，例如：有些音樂系原本只局限在西洋古典音樂範疇，但現在也開始加入中國、拉丁美洲、中東和非洲等地的音樂元素，也有部分科系引進行銷、設計、管理等其他領域師資，藉此激發學生多元思維及提升跨領域應用與整合能力。</a:t>
            </a:r>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就業上，除了擔任教師、音樂家、畫家、舞者、演員等職務外，更有不少人往人才需求旺盛的設計領域發展，由於藝術學群的學生擁有厚實的藝術基礎訓練，且對藝術美學有一定的敏感程度，若能補足設計所需相關技能，並加以融合自身的想像力與創作能力，在設計領域中，反而更能一展長才。</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4</a:t>
            </a:fld>
            <a:endParaRPr lang="zh-TW" altLang="en-US"/>
          </a:p>
        </p:txBody>
      </p:sp>
    </p:spTree>
    <p:extLst>
      <p:ext uri="{BB962C8B-B14F-4D97-AF65-F5344CB8AC3E}">
        <p14:creationId xmlns="" xmlns:p14="http://schemas.microsoft.com/office/powerpoint/2010/main" val="201270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smtClean="0">
              <a:latin typeface="SimHei" panose="02010609060101010101" pitchFamily="49" charset="-122"/>
              <a:ea typeface="SimHei" panose="02010609060101010101" pitchFamily="49" charset="-122"/>
            </a:endParaRPr>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5</a:t>
            </a:fld>
            <a:endParaRPr lang="zh-TW" altLang="en-US"/>
          </a:p>
        </p:txBody>
      </p:sp>
    </p:spTree>
    <p:extLst>
      <p:ext uri="{BB962C8B-B14F-4D97-AF65-F5344CB8AC3E}">
        <p14:creationId xmlns="" xmlns:p14="http://schemas.microsoft.com/office/powerpoint/2010/main" val="103917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6</a:t>
            </a:fld>
            <a:endParaRPr lang="zh-TW" altLang="en-US"/>
          </a:p>
        </p:txBody>
      </p:sp>
    </p:spTree>
    <p:extLst>
      <p:ext uri="{BB962C8B-B14F-4D97-AF65-F5344CB8AC3E}">
        <p14:creationId xmlns="" xmlns:p14="http://schemas.microsoft.com/office/powerpoint/2010/main" val="398401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7</a:t>
            </a:fld>
            <a:endParaRPr lang="zh-TW" altLang="en-US"/>
          </a:p>
        </p:txBody>
      </p:sp>
    </p:spTree>
    <p:extLst>
      <p:ext uri="{BB962C8B-B14F-4D97-AF65-F5344CB8AC3E}">
        <p14:creationId xmlns="" xmlns:p14="http://schemas.microsoft.com/office/powerpoint/2010/main" val="289638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8</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10</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6341"/>
            <a:ext cx="7772400" cy="122570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40299"/>
            <a:ext cx="6400800" cy="146131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993"/>
            <a:ext cx="2057400" cy="487898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993"/>
            <a:ext cx="6019800" cy="487898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4457"/>
            <a:ext cx="7772400" cy="1135693"/>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3607"/>
            <a:ext cx="7772400" cy="12508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334241"/>
            <a:ext cx="4038600" cy="37737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34241"/>
            <a:ext cx="4038600" cy="37737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972"/>
            <a:ext cx="4040188" cy="5334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3403"/>
            <a:ext cx="4040188" cy="3294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279972"/>
            <a:ext cx="4041775" cy="5334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813403"/>
            <a:ext cx="4041775" cy="3294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27668"/>
            <a:ext cx="3008313" cy="968913"/>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668"/>
            <a:ext cx="5111750" cy="48803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196581"/>
            <a:ext cx="3008313" cy="39113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2723"/>
            <a:ext cx="5486400" cy="47254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0930"/>
            <a:ext cx="5486400" cy="3430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5267"/>
            <a:ext cx="5486400" cy="671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28992"/>
            <a:ext cx="8229600" cy="953029"/>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334241"/>
            <a:ext cx="8229600" cy="377373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5299901"/>
            <a:ext cx="2133600" cy="304440"/>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3"/>
          </p:nvPr>
        </p:nvSpPr>
        <p:spPr>
          <a:xfrm>
            <a:off x="3124200" y="5299901"/>
            <a:ext cx="2895600" cy="3044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299901"/>
            <a:ext cx="2133600" cy="304440"/>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15.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0.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10.xml"/><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ioh.tw/talks/%e9%ab%98%e9%86%ab%e5%bf%83%e7%90%86%e7%b3%bb-%e6%bd%98%e6%80%a1%e6%a0%bc-i-ko-pan-tw-study-kmu-bde/"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10.xml"/><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ioh.tw/talks/%e5%8f%b0%e5%a4%a7%e7%a4%be%e5%b7%a5%e7%b3%bb-%e6%9d%8e%e4%bf%8a%e5%bb%b7-aaron-li-tw-study-ntu-bde/" TargetMode="External"/><Relationship Id="rId5" Type="http://schemas.openxmlformats.org/officeDocument/2006/relationships/image" Target="../media/image10.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7.xml"/><Relationship Id="rId7" Type="http://schemas.openxmlformats.org/officeDocument/2006/relationships/image" Target="../media/image4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10.&#31038;&#26371;&#33287;&#24515;&#29702;&#23416;&#32676;-&#20154;&#25991;&#31038;&#26371;&#31995;(02'27).wmv" TargetMode="External"/><Relationship Id="rId5" Type="http://schemas.openxmlformats.org/officeDocument/2006/relationships/image" Target="../media/image41.jpeg"/><Relationship Id="rId4" Type="http://schemas.openxmlformats.org/officeDocument/2006/relationships/notesSlide" Target="../notesSlides/notesSlide14.xm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7.xml"/><Relationship Id="rId7" Type="http://schemas.openxmlformats.org/officeDocument/2006/relationships/image" Target="../media/image42.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10.&#31038;&#26371;&#33287;&#24515;&#29702;&#23416;&#32676;-&#29983;&#27515;&#31995;(02'41).wmv" TargetMode="External"/><Relationship Id="rId5" Type="http://schemas.openxmlformats.org/officeDocument/2006/relationships/image" Target="../media/image41.jpeg"/><Relationship Id="rId4" Type="http://schemas.openxmlformats.org/officeDocument/2006/relationships/notesSlide" Target="../notesSlides/notesSlide15.xml"/><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rotWithShape="1">
          <a:blip r:embed="rId2" cstate="print">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rcRect t="11816" r="14178"/>
          <a:stretch/>
        </p:blipFill>
        <p:spPr>
          <a:xfrm>
            <a:off x="-64021" y="-21233"/>
            <a:ext cx="9208021" cy="5133726"/>
          </a:xfrm>
          <a:prstGeom prst="rect">
            <a:avLst/>
          </a:prstGeom>
        </p:spPr>
      </p:pic>
      <p:grpSp>
        <p:nvGrpSpPr>
          <p:cNvPr id="13" name="群組 12"/>
          <p:cNvGrpSpPr/>
          <p:nvPr/>
        </p:nvGrpSpPr>
        <p:grpSpPr>
          <a:xfrm>
            <a:off x="-10633" y="3795191"/>
            <a:ext cx="9165266" cy="1944216"/>
            <a:chOff x="0" y="3291135"/>
            <a:chExt cx="9144000" cy="1944216"/>
          </a:xfrm>
        </p:grpSpPr>
        <p:sp>
          <p:nvSpPr>
            <p:cNvPr id="14" name="矩形 13"/>
            <p:cNvSpPr/>
            <p:nvPr/>
          </p:nvSpPr>
          <p:spPr>
            <a:xfrm>
              <a:off x="0" y="3291135"/>
              <a:ext cx="9144000" cy="1944216"/>
            </a:xfrm>
            <a:prstGeom prst="rect">
              <a:avLst/>
            </a:prstGeom>
            <a:solidFill>
              <a:srgbClr val="66FF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0" y="4464276"/>
              <a:ext cx="9144000" cy="7710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74" name="Text Box 2"/>
          <p:cNvSpPr txBox="1">
            <a:spLocks noChangeArrowheads="1"/>
          </p:cNvSpPr>
          <p:nvPr/>
        </p:nvSpPr>
        <p:spPr bwMode="auto">
          <a:xfrm>
            <a:off x="323528" y="3867199"/>
            <a:ext cx="7704856"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6600" b="1" dirty="0">
                <a:solidFill>
                  <a:schemeClr val="bg1"/>
                </a:solidFill>
                <a:effectLst>
                  <a:outerShdw blurRad="38100" dist="38100" dir="2700000" algn="tl">
                    <a:srgbClr val="000000">
                      <a:alpha val="43137"/>
                    </a:srgbClr>
                  </a:outerShdw>
                </a:effectLst>
                <a:latin typeface="SimHei" pitchFamily="2" charset="-122"/>
                <a:ea typeface="SimHei" pitchFamily="2" charset="-122"/>
              </a:rPr>
              <a:t>社會與心理學群</a:t>
            </a:r>
            <a:endParaRPr lang="zh-TW" altLang="en-US" sz="66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sp>
        <p:nvSpPr>
          <p:cNvPr id="7" name="Text Box 2"/>
          <p:cNvSpPr txBox="1">
            <a:spLocks noChangeArrowheads="1"/>
          </p:cNvSpPr>
          <p:nvPr/>
        </p:nvSpPr>
        <p:spPr bwMode="auto">
          <a:xfrm>
            <a:off x="395536" y="5133726"/>
            <a:ext cx="8748464"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200" b="1" dirty="0">
                <a:solidFill>
                  <a:schemeClr val="bg1"/>
                </a:solidFill>
                <a:latin typeface="SimHei" pitchFamily="2" charset="-122"/>
                <a:ea typeface="SimHei" pitchFamily="2" charset="-122"/>
              </a:rPr>
              <a:t>關心弱勢，永遠離不開「人」的主題（偏一、三類組</a:t>
            </a:r>
            <a:r>
              <a:rPr lang="zh-TW" altLang="en-US" sz="2200" b="1" dirty="0" smtClean="0">
                <a:solidFill>
                  <a:schemeClr val="bg1"/>
                </a:solidFill>
                <a:latin typeface="SimHei" pitchFamily="2" charset="-122"/>
                <a:ea typeface="SimHei" pitchFamily="2" charset="-122"/>
              </a:rPr>
              <a:t>）</a:t>
            </a:r>
            <a:endParaRPr lang="zh-TW" altLang="en-US" sz="2200" b="1" dirty="0">
              <a:solidFill>
                <a:schemeClr val="bg1"/>
              </a:solidFill>
              <a:latin typeface="SimHei" panose="02010609060101010101" pitchFamily="49" charset="-122"/>
              <a:ea typeface="SimHei" panose="02010609060101010101" pitchFamily="49" charset="-122"/>
            </a:endParaRPr>
          </a:p>
        </p:txBody>
      </p:sp>
      <p:sp>
        <p:nvSpPr>
          <p:cNvPr id="2" name="AutoShape 8" descr="http://img05.tooopen.com/images/20140925/sy_71800715261.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10" descr="http://img05.tooopen.com/images/20140925/sy_71800715261.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12" descr="http://img05.tooopen.com/images/20140925/sy_71800715261.jp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8" name="圖片 7"/>
          <p:cNvPicPr>
            <a:picLocks noChangeAspect="1"/>
          </p:cNvPicPr>
          <p:nvPr/>
        </p:nvPicPr>
        <p:blipFill rotWithShape="1">
          <a:blip r:embed="rId4" cstate="print">
            <a:extLst>
              <a:ext uri="{28A0092B-C50C-407E-A947-70E740481C1C}">
                <a14:useLocalDpi xmlns="" xmlns:a14="http://schemas.microsoft.com/office/drawing/2010/main" val="0"/>
              </a:ext>
            </a:extLst>
          </a:blip>
          <a:srcRect t="28077" r="71707" b="57419"/>
          <a:stretch/>
        </p:blipFill>
        <p:spPr>
          <a:xfrm>
            <a:off x="190048" y="2499047"/>
            <a:ext cx="2297046" cy="1656184"/>
          </a:xfrm>
          <a:prstGeom prst="rect">
            <a:avLst/>
          </a:prstGeom>
        </p:spPr>
      </p:pic>
    </p:spTree>
    <p:extLst>
      <p:ext uri="{BB962C8B-B14F-4D97-AF65-F5344CB8AC3E}">
        <p14:creationId xmlns="" xmlns:p14="http://schemas.microsoft.com/office/powerpoint/2010/main" val="262080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3">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8" y="2197757"/>
            <a:ext cx="8424932" cy="28566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4"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三 </a:t>
              </a:r>
              <a:r>
                <a:rPr lang="zh-TW" altLang="en-US" sz="2800" b="1" dirty="0" smtClean="0">
                  <a:solidFill>
                    <a:schemeClr val="bg1"/>
                  </a:solidFill>
                  <a:latin typeface="SimHei" pitchFamily="2" charset="-122"/>
                  <a:ea typeface="SimHei" pitchFamily="2" charset="-122"/>
                </a:rPr>
                <a:t>學</a:t>
              </a:r>
              <a:r>
                <a:rPr lang="zh-TW" altLang="en-US" sz="2800" b="1" dirty="0">
                  <a:solidFill>
                    <a:schemeClr val="bg1"/>
                  </a:solidFill>
                  <a:latin typeface="SimHei" pitchFamily="2" charset="-122"/>
                  <a:ea typeface="SimHei" pitchFamily="2" charset="-122"/>
                </a:rPr>
                <a:t>群新生</a:t>
              </a:r>
              <a:r>
                <a:rPr lang="zh-TW" altLang="en-US" sz="2800" b="1" dirty="0" smtClean="0">
                  <a:solidFill>
                    <a:schemeClr val="bg1"/>
                  </a:solidFill>
                  <a:latin typeface="SimHei" pitchFamily="2" charset="-122"/>
                  <a:ea typeface="SimHei" pitchFamily="2" charset="-122"/>
                </a:rPr>
                <a:t>人數</a:t>
              </a:r>
              <a:endParaRPr lang="zh-TW" altLang="en-US" sz="2000" b="1" dirty="0">
                <a:solidFill>
                  <a:schemeClr val="bg1"/>
                </a:solidFill>
                <a:latin typeface="SimHei" pitchFamily="2" charset="-122"/>
                <a:ea typeface="SimHei" pitchFamily="2" charset="-122"/>
              </a:endParaRPr>
            </a:p>
          </p:txBody>
        </p:sp>
      </p:grpSp>
      <p:sp>
        <p:nvSpPr>
          <p:cNvPr id="3" name="矩形 2"/>
          <p:cNvSpPr/>
          <p:nvPr/>
        </p:nvSpPr>
        <p:spPr>
          <a:xfrm>
            <a:off x="395538" y="1202903"/>
            <a:ext cx="3744414" cy="830997"/>
          </a:xfrm>
          <a:prstGeom prst="rect">
            <a:avLst/>
          </a:prstGeom>
        </p:spPr>
        <p:txBody>
          <a:bodyPr wrap="square">
            <a:spAutoFit/>
          </a:bodyPr>
          <a:lstStyle/>
          <a:p>
            <a:r>
              <a:rPr lang="en-US" altLang="zh-TW" sz="2400" b="1" dirty="0">
                <a:latin typeface="SimHei" pitchFamily="49" charset="-122"/>
                <a:ea typeface="SimHei" pitchFamily="49" charset="-122"/>
              </a:rPr>
              <a:t>※ </a:t>
            </a:r>
            <a:r>
              <a:rPr lang="zh-TW" altLang="en-US" sz="2400" b="1" dirty="0">
                <a:latin typeface="SimHei" pitchFamily="49" charset="-122"/>
                <a:ea typeface="SimHei" pitchFamily="49" charset="-122"/>
              </a:rPr>
              <a:t>新生人數自民國</a:t>
            </a:r>
            <a:r>
              <a:rPr lang="en-US" altLang="zh-TW" sz="2400" b="1" dirty="0">
                <a:latin typeface="SimHei" pitchFamily="49" charset="-122"/>
                <a:ea typeface="SimHei" pitchFamily="49" charset="-122"/>
              </a:rPr>
              <a:t>99</a:t>
            </a:r>
            <a:r>
              <a:rPr lang="zh-TW" altLang="en-US" sz="2400" b="1" dirty="0">
                <a:latin typeface="SimHei" pitchFamily="49" charset="-122"/>
                <a:ea typeface="SimHei" pitchFamily="49" charset="-122"/>
              </a:rPr>
              <a:t>年</a:t>
            </a:r>
          </a:p>
          <a:p>
            <a:r>
              <a:rPr lang="zh-TW" altLang="en-US" sz="2400" b="1" dirty="0" smtClean="0">
                <a:latin typeface="SimHei" pitchFamily="49" charset="-122"/>
                <a:ea typeface="SimHei" pitchFamily="49" charset="-122"/>
              </a:rPr>
              <a:t>   起</a:t>
            </a:r>
            <a:r>
              <a:rPr lang="zh-TW" altLang="en-US" sz="2400" b="1" dirty="0">
                <a:latin typeface="SimHei" pitchFamily="49" charset="-122"/>
                <a:ea typeface="SimHei" pitchFamily="49" charset="-122"/>
              </a:rPr>
              <a:t>逐年微幅上升。</a:t>
            </a:r>
          </a:p>
        </p:txBody>
      </p:sp>
      <p:pic>
        <p:nvPicPr>
          <p:cNvPr id="4098" name="Picture 2" descr="H:\105高中生涯規劃\圖64.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94616" y="626839"/>
            <a:ext cx="4445836" cy="180019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群組 10"/>
          <p:cNvGrpSpPr/>
          <p:nvPr/>
        </p:nvGrpSpPr>
        <p:grpSpPr>
          <a:xfrm>
            <a:off x="8323928" y="4896503"/>
            <a:ext cx="891542" cy="891542"/>
            <a:chOff x="8323928" y="4896503"/>
            <a:chExt cx="891542" cy="891542"/>
          </a:xfrm>
        </p:grpSpPr>
        <p:pic>
          <p:nvPicPr>
            <p:cNvPr id="12" name="圖片 11" descr="齟齒圖片4.png"/>
            <p:cNvPicPr>
              <a:picLocks noChangeAspect="1"/>
            </p:cNvPicPr>
            <p:nvPr/>
          </p:nvPicPr>
          <p:blipFill>
            <a:blip r:embed="rId6" cstate="print"/>
            <a:stretch>
              <a:fillRect/>
            </a:stretch>
          </p:blipFill>
          <p:spPr>
            <a:xfrm>
              <a:off x="8323928" y="4896503"/>
              <a:ext cx="891542" cy="891542"/>
            </a:xfrm>
            <a:prstGeom prst="rect">
              <a:avLst/>
            </a:prstGeom>
          </p:spPr>
        </p:pic>
        <p:sp>
          <p:nvSpPr>
            <p:cNvPr id="13" name="文字方塊 12"/>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143653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3">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5125" name="Picture 5" descr="http://www.carmeneduca.net/wp-content/uploads/2013/03/photodune-4161513-professional-psychiatrist-m.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57570" b="17162"/>
          <a:stretch/>
        </p:blipFill>
        <p:spPr bwMode="auto">
          <a:xfrm>
            <a:off x="395537" y="503686"/>
            <a:ext cx="8422840" cy="141929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4"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四 </a:t>
              </a:r>
              <a:r>
                <a:rPr lang="zh-TW" altLang="en-US" sz="2800" b="1" dirty="0" smtClean="0">
                  <a:solidFill>
                    <a:schemeClr val="bg1"/>
                  </a:solidFill>
                  <a:latin typeface="SimHei" pitchFamily="2" charset="-122"/>
                  <a:ea typeface="SimHei" pitchFamily="2" charset="-122"/>
                </a:rPr>
                <a:t>重點</a:t>
              </a:r>
              <a:r>
                <a:rPr lang="zh-TW" altLang="en-US" sz="2800" b="1" dirty="0">
                  <a:solidFill>
                    <a:schemeClr val="bg1"/>
                  </a:solidFill>
                  <a:latin typeface="SimHei" pitchFamily="2" charset="-122"/>
                  <a:ea typeface="SimHei" pitchFamily="2" charset="-122"/>
                </a:rPr>
                <a:t>科系介紹</a:t>
              </a:r>
              <a:endParaRPr lang="zh-TW" altLang="en-US" sz="2000" b="1" dirty="0">
                <a:solidFill>
                  <a:schemeClr val="bg1"/>
                </a:solidFill>
                <a:latin typeface="SimHei" pitchFamily="2" charset="-122"/>
                <a:ea typeface="SimHei" pitchFamily="2" charset="-122"/>
              </a:endParaRPr>
            </a:p>
          </p:txBody>
        </p:sp>
      </p:grpSp>
      <p:pic>
        <p:nvPicPr>
          <p:cNvPr id="512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5537" y="1922983"/>
            <a:ext cx="8422840" cy="342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0" name="群組 9"/>
          <p:cNvGrpSpPr/>
          <p:nvPr/>
        </p:nvGrpSpPr>
        <p:grpSpPr>
          <a:xfrm>
            <a:off x="8323928" y="4896503"/>
            <a:ext cx="891542" cy="891542"/>
            <a:chOff x="8323928" y="4896503"/>
            <a:chExt cx="891542" cy="891542"/>
          </a:xfrm>
        </p:grpSpPr>
        <p:pic>
          <p:nvPicPr>
            <p:cNvPr id="11" name="圖片 10" descr="齟齒圖片4.png"/>
            <p:cNvPicPr>
              <a:picLocks noChangeAspect="1"/>
            </p:cNvPicPr>
            <p:nvPr/>
          </p:nvPicPr>
          <p:blipFill>
            <a:blip r:embed="rId6" cstate="print"/>
            <a:stretch>
              <a:fillRect/>
            </a:stretch>
          </p:blipFill>
          <p:spPr>
            <a:xfrm>
              <a:off x="8323928" y="4896503"/>
              <a:ext cx="891542" cy="891542"/>
            </a:xfrm>
            <a:prstGeom prst="rect">
              <a:avLst/>
            </a:prstGeom>
          </p:spPr>
        </p:pic>
        <p:sp>
          <p:nvSpPr>
            <p:cNvPr id="12" name="文字方塊 11"/>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077</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410909186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37541"/>
          <a:stretch/>
        </p:blipFill>
        <p:spPr bwMode="auto">
          <a:xfrm>
            <a:off x="0" y="-1"/>
            <a:ext cx="9144000" cy="571120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群組 4"/>
          <p:cNvGrpSpPr/>
          <p:nvPr/>
        </p:nvGrpSpPr>
        <p:grpSpPr>
          <a:xfrm>
            <a:off x="1089991" y="284175"/>
            <a:ext cx="7802489" cy="918728"/>
            <a:chOff x="1089991" y="284175"/>
            <a:chExt cx="7802489" cy="918728"/>
          </a:xfrm>
        </p:grpSpPr>
        <p:sp>
          <p:nvSpPr>
            <p:cNvPr id="14" name="圓角矩形 13"/>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2"/>
            <p:cNvSpPr txBox="1">
              <a:spLocks noChangeArrowheads="1"/>
            </p:cNvSpPr>
            <p:nvPr/>
          </p:nvSpPr>
          <p:spPr bwMode="auto">
            <a:xfrm>
              <a:off x="2051720" y="443557"/>
              <a:ext cx="324036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科系小叮嚀</a:t>
              </a:r>
              <a:endParaRPr lang="zh-TW" altLang="en-US" sz="3600" b="1" dirty="0">
                <a:latin typeface="SimHei" panose="02010609060101010101" pitchFamily="49" charset="-122"/>
                <a:ea typeface="SimHei" panose="02010609060101010101" pitchFamily="49" charset="-122"/>
              </a:endParaRPr>
            </a:p>
          </p:txBody>
        </p:sp>
        <p:pic>
          <p:nvPicPr>
            <p:cNvPr id="12" name="Picture 2" descr="K:\10418學群簡報\圖\圖6.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35088" y="411442"/>
              <a:ext cx="816632" cy="66419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0" name="Text Box 2"/>
          <p:cNvSpPr txBox="1">
            <a:spLocks noChangeArrowheads="1"/>
          </p:cNvSpPr>
          <p:nvPr/>
        </p:nvSpPr>
        <p:spPr bwMode="auto">
          <a:xfrm>
            <a:off x="1115616" y="1393855"/>
            <a:ext cx="7776864" cy="3126497"/>
          </a:xfrm>
          <a:prstGeom prst="rect">
            <a:avLst/>
          </a:prstGeom>
          <a:noFill/>
          <a:ln>
            <a:noFill/>
          </a:ln>
          <a:effectLst/>
          <a:extLst/>
        </p:spPr>
        <p:txBody>
          <a:bodyPr wrap="square">
            <a:spAutoFit/>
          </a:bodyPr>
          <a:lstStyle/>
          <a:p>
            <a:r>
              <a:rPr lang="en-US" altLang="zh-TW" sz="2800" b="1" dirty="0">
                <a:latin typeface="SimHei" pitchFamily="2" charset="-122"/>
                <a:ea typeface="SimHei" pitchFamily="2" charset="-122"/>
              </a:rPr>
              <a:t>1</a:t>
            </a:r>
            <a:r>
              <a:rPr lang="en-US" altLang="zh-TW" sz="2800" b="1" dirty="0" smtClean="0">
                <a:latin typeface="SimHei" pitchFamily="2" charset="-122"/>
                <a:ea typeface="SimHei" pitchFamily="2" charset="-122"/>
              </a:rPr>
              <a:t>.</a:t>
            </a:r>
            <a:r>
              <a:rPr lang="zh-TW" altLang="en-US" sz="2800" b="1" dirty="0">
                <a:latin typeface="SimHei" pitchFamily="2" charset="-122"/>
                <a:ea typeface="SimHei" pitchFamily="2" charset="-122"/>
              </a:rPr>
              <a:t>社工系</a:t>
            </a:r>
            <a:r>
              <a:rPr lang="zh-TW" altLang="en-US" sz="2800" b="1" dirty="0">
                <a:solidFill>
                  <a:srgbClr val="CC0066"/>
                </a:solidFill>
                <a:latin typeface="SimHei" pitchFamily="2" charset="-122"/>
                <a:ea typeface="SimHei" pitchFamily="2" charset="-122"/>
              </a:rPr>
              <a:t>（除了愛心，專業更重要</a:t>
            </a:r>
            <a:r>
              <a:rPr lang="zh-TW" altLang="en-US" sz="2800" b="1" dirty="0" smtClean="0">
                <a:solidFill>
                  <a:srgbClr val="CC0066"/>
                </a:solidFill>
                <a:latin typeface="SimHei" pitchFamily="2" charset="-122"/>
                <a:ea typeface="SimHei" pitchFamily="2" charset="-122"/>
              </a:rPr>
              <a:t>）</a:t>
            </a:r>
            <a:endParaRPr lang="en-US" altLang="zh-TW" sz="2800" b="1" dirty="0" smtClean="0">
              <a:solidFill>
                <a:srgbClr val="CC0066"/>
              </a:solidFill>
              <a:latin typeface="SimHei" pitchFamily="2" charset="-122"/>
              <a:ea typeface="SimHei" pitchFamily="2" charset="-122"/>
            </a:endParaRPr>
          </a:p>
          <a:p>
            <a:pPr marL="971550" lvl="1" indent="-514350">
              <a:lnSpc>
                <a:spcPts val="37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透過</a:t>
            </a:r>
            <a:r>
              <a:rPr lang="zh-TW" altLang="en-US" sz="2800" b="1" dirty="0">
                <a:solidFill>
                  <a:srgbClr val="0070C0"/>
                </a:solidFill>
                <a:latin typeface="SimHei" panose="02010609060101010101" pitchFamily="49" charset="-122"/>
                <a:ea typeface="SimHei" panose="02010609060101010101" pitchFamily="49" charset="-122"/>
              </a:rPr>
              <a:t>實習，發掘將來想往哪個專科發展</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lnSpc>
                <a:spcPts val="37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需</a:t>
            </a:r>
            <a:r>
              <a:rPr lang="zh-TW" altLang="en-US" sz="2800" b="1" dirty="0">
                <a:solidFill>
                  <a:srgbClr val="0070C0"/>
                </a:solidFill>
                <a:latin typeface="SimHei" panose="02010609060101010101" pitchFamily="49" charset="-122"/>
                <a:ea typeface="SimHei" panose="02010609060101010101" pitchFamily="49" charset="-122"/>
              </a:rPr>
              <a:t>具備對人高度敏感及</a:t>
            </a:r>
            <a:r>
              <a:rPr lang="zh-TW" altLang="en-US" sz="2800" b="1" dirty="0" smtClean="0">
                <a:solidFill>
                  <a:srgbClr val="0070C0"/>
                </a:solidFill>
                <a:latin typeface="SimHei" panose="02010609060101010101" pitchFamily="49" charset="-122"/>
                <a:ea typeface="SimHei" panose="02010609060101010101" pitchFamily="49" charset="-122"/>
              </a:rPr>
              <a:t>關心</a:t>
            </a:r>
            <a:r>
              <a:rPr lang="zh-TW" altLang="en-US" sz="2800" b="1" dirty="0">
                <a:solidFill>
                  <a:srgbClr val="0070C0"/>
                </a:solidFill>
                <a:latin typeface="SimHei" panose="02010609060101010101" pitchFamily="49" charset="-122"/>
                <a:ea typeface="SimHei" panose="02010609060101010101" pitchFamily="49" charset="-122"/>
              </a:rPr>
              <a:t>的特質，否則不適合</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lnSpc>
                <a:spcPts val="37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大學</a:t>
            </a:r>
            <a:r>
              <a:rPr lang="zh-TW" altLang="en-US" sz="2800" b="1" dirty="0">
                <a:solidFill>
                  <a:srgbClr val="0070C0"/>
                </a:solidFill>
                <a:latin typeface="SimHei" panose="02010609060101010101" pitchFamily="49" charset="-122"/>
                <a:ea typeface="SimHei" panose="02010609060101010101" pitchFamily="49" charset="-122"/>
              </a:rPr>
              <a:t>時期多參加一些服務性社團，提早</a:t>
            </a:r>
            <a:r>
              <a:rPr lang="zh-TW" altLang="en-US" sz="2800" b="1" dirty="0" smtClean="0">
                <a:solidFill>
                  <a:srgbClr val="0070C0"/>
                </a:solidFill>
                <a:latin typeface="SimHei" panose="02010609060101010101" pitchFamily="49" charset="-122"/>
                <a:ea typeface="SimHei" panose="02010609060101010101" pitchFamily="49" charset="-122"/>
              </a:rPr>
              <a:t>投入服務</a:t>
            </a:r>
            <a:r>
              <a:rPr lang="zh-TW" altLang="en-US" sz="2800" b="1" dirty="0">
                <a:solidFill>
                  <a:srgbClr val="0070C0"/>
                </a:solidFill>
                <a:latin typeface="SimHei" panose="02010609060101010101" pitchFamily="49" charset="-122"/>
                <a:ea typeface="SimHei" panose="02010609060101010101" pitchFamily="49" charset="-122"/>
              </a:rPr>
              <a:t>工作</a:t>
            </a:r>
            <a:r>
              <a:rPr lang="zh-TW" altLang="en-US" sz="2800" b="1" dirty="0" smtClean="0">
                <a:solidFill>
                  <a:srgbClr val="0070C0"/>
                </a:solidFill>
                <a:latin typeface="SimHei" panose="02010609060101010101" pitchFamily="49" charset="-122"/>
                <a:ea typeface="SimHei" panose="02010609060101010101" pitchFamily="49" charset="-122"/>
              </a:rPr>
              <a:t>。</a:t>
            </a:r>
            <a:endParaRPr lang="zh-TW" altLang="en-US" sz="2800" b="1" dirty="0">
              <a:solidFill>
                <a:srgbClr val="0070C0"/>
              </a:solidFill>
              <a:latin typeface="SimHei" panose="02010609060101010101" pitchFamily="49" charset="-122"/>
              <a:ea typeface="SimHei" panose="02010609060101010101" pitchFamily="49" charset="-122"/>
            </a:endParaRPr>
          </a:p>
        </p:txBody>
      </p:sp>
      <p:grpSp>
        <p:nvGrpSpPr>
          <p:cNvPr id="19" name="群組 18"/>
          <p:cNvGrpSpPr/>
          <p:nvPr/>
        </p:nvGrpSpPr>
        <p:grpSpPr>
          <a:xfrm>
            <a:off x="-28410" y="4"/>
            <a:ext cx="885181" cy="5718171"/>
            <a:chOff x="-28410" y="4"/>
            <a:chExt cx="885181" cy="5718171"/>
          </a:xfrm>
        </p:grpSpPr>
        <p:grpSp>
          <p:nvGrpSpPr>
            <p:cNvPr id="22" name="群組 21"/>
            <p:cNvGrpSpPr/>
            <p:nvPr/>
          </p:nvGrpSpPr>
          <p:grpSpPr>
            <a:xfrm>
              <a:off x="-28410" y="4"/>
              <a:ext cx="885181" cy="5718171"/>
              <a:chOff x="-7144" y="4"/>
              <a:chExt cx="885181" cy="5718171"/>
            </a:xfrm>
          </p:grpSpPr>
          <p:grpSp>
            <p:nvGrpSpPr>
              <p:cNvPr id="24" name="群組 23"/>
              <p:cNvGrpSpPr/>
              <p:nvPr/>
            </p:nvGrpSpPr>
            <p:grpSpPr>
              <a:xfrm>
                <a:off x="-7144" y="4"/>
                <a:ext cx="885181" cy="5718171"/>
                <a:chOff x="-91676" y="3291135"/>
                <a:chExt cx="11359398" cy="1944214"/>
              </a:xfrm>
              <a:solidFill>
                <a:srgbClr val="800000"/>
              </a:solidFill>
            </p:grpSpPr>
            <p:sp>
              <p:nvSpPr>
                <p:cNvPr id="26" name="矩形 25"/>
                <p:cNvSpPr/>
                <p:nvPr/>
              </p:nvSpPr>
              <p:spPr>
                <a:xfrm>
                  <a:off x="-91676" y="3291135"/>
                  <a:ext cx="9143998" cy="1314871"/>
                </a:xfrm>
                <a:prstGeom prst="rect">
                  <a:avLst/>
                </a:prstGeom>
                <a:solidFill>
                  <a:srgbClr val="66FF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8981729" y="3291135"/>
                  <a:ext cx="2285993" cy="1944214"/>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Text Box 2"/>
              <p:cNvSpPr txBox="1">
                <a:spLocks noChangeArrowheads="1"/>
              </p:cNvSpPr>
              <p:nvPr/>
            </p:nvSpPr>
            <p:spPr bwMode="auto">
              <a:xfrm>
                <a:off x="78028" y="611157"/>
                <a:ext cx="524005"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社會與心理學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3" name="圖片 22"/>
            <p:cNvPicPr>
              <a:picLocks noChangeAspect="1"/>
            </p:cNvPicPr>
            <p:nvPr/>
          </p:nvPicPr>
          <p:blipFill rotWithShape="1">
            <a:blip r:embed="rId5" cstate="print">
              <a:extLst>
                <a:ext uri="{28A0092B-C50C-407E-A947-70E740481C1C}">
                  <a14:useLocalDpi xmlns="" xmlns:a14="http://schemas.microsoft.com/office/drawing/2010/main" val="0"/>
                </a:ext>
              </a:extLst>
            </a:blip>
            <a:srcRect t="28077" r="71707" b="57419"/>
            <a:stretch/>
          </p:blipFill>
          <p:spPr>
            <a:xfrm>
              <a:off x="-28410" y="57055"/>
              <a:ext cx="781552" cy="563504"/>
            </a:xfrm>
            <a:prstGeom prst="rect">
              <a:avLst/>
            </a:prstGeom>
          </p:spPr>
        </p:pic>
      </p:grpSp>
      <p:pic>
        <p:nvPicPr>
          <p:cNvPr id="8194" name="Picture 2" descr="http://b0.rimg.tw/tasw/6dd66285.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948264" y="4089837"/>
            <a:ext cx="2103647" cy="157773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8196" name="Picture 4" descr="http://www.educationpost.com.hk/sites/default/files/styles/600x340/public/images/gallery/2014/12/scmp_30aug14_ns_spriit4_k_y0040a_45212113_600.jpg?itok=q9eq79v_"/>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312543" y="4127936"/>
            <a:ext cx="2659360" cy="150697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pSp>
        <p:nvGrpSpPr>
          <p:cNvPr id="27" name="群組 26"/>
          <p:cNvGrpSpPr/>
          <p:nvPr/>
        </p:nvGrpSpPr>
        <p:grpSpPr>
          <a:xfrm>
            <a:off x="8323928" y="4896503"/>
            <a:ext cx="891542" cy="891542"/>
            <a:chOff x="8323928" y="4896503"/>
            <a:chExt cx="891542" cy="891542"/>
          </a:xfrm>
        </p:grpSpPr>
        <p:pic>
          <p:nvPicPr>
            <p:cNvPr id="28" name="圖片 27" descr="齟齒圖片4.png"/>
            <p:cNvPicPr>
              <a:picLocks noChangeAspect="1"/>
            </p:cNvPicPr>
            <p:nvPr/>
          </p:nvPicPr>
          <p:blipFill>
            <a:blip r:embed="rId8" cstate="print"/>
            <a:stretch>
              <a:fillRect/>
            </a:stretch>
          </p:blipFill>
          <p:spPr>
            <a:xfrm>
              <a:off x="8323928" y="4896503"/>
              <a:ext cx="891542" cy="891542"/>
            </a:xfrm>
            <a:prstGeom prst="rect">
              <a:avLst/>
            </a:prstGeom>
          </p:spPr>
        </p:pic>
        <p:sp>
          <p:nvSpPr>
            <p:cNvPr id="29" name="文字方塊 28"/>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077</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172435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wipe(left)">
                                      <p:cBhvr>
                                        <p:cTn id="11" dur="500"/>
                                        <p:tgtEl>
                                          <p:spTgt spid="2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wipe(left)">
                                      <p:cBhvr>
                                        <p:cTn id="15" dur="500"/>
                                        <p:tgtEl>
                                          <p:spTgt spid="2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wipe(left)">
                                      <p:cBhvr>
                                        <p:cTn id="1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37541"/>
          <a:stretch/>
        </p:blipFill>
        <p:spPr bwMode="auto">
          <a:xfrm>
            <a:off x="0" y="-1"/>
            <a:ext cx="9144000" cy="5711207"/>
          </a:xfrm>
          <a:prstGeom prst="rect">
            <a:avLst/>
          </a:prstGeom>
          <a:noFill/>
          <a:extLst>
            <a:ext uri="{909E8E84-426E-40DD-AFC4-6F175D3DCCD1}">
              <a14:hiddenFill xmlns="" xmlns:a14="http://schemas.microsoft.com/office/drawing/2010/main">
                <a:solidFill>
                  <a:srgbClr val="FFFFFF"/>
                </a:solidFill>
              </a14:hiddenFill>
            </a:ext>
          </a:extLst>
        </p:spPr>
      </p:pic>
      <p:pic>
        <p:nvPicPr>
          <p:cNvPr id="9218" name="Picture 2" descr="http://www.cq.xinhuanet.com/2013-10/10/117644063_21n.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5500"/>
          <a:stretch/>
        </p:blipFill>
        <p:spPr bwMode="auto">
          <a:xfrm>
            <a:off x="6800157" y="3651175"/>
            <a:ext cx="2164330" cy="189995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pSp>
        <p:nvGrpSpPr>
          <p:cNvPr id="5" name="群組 4"/>
          <p:cNvGrpSpPr/>
          <p:nvPr/>
        </p:nvGrpSpPr>
        <p:grpSpPr>
          <a:xfrm>
            <a:off x="1089991" y="284175"/>
            <a:ext cx="7802489" cy="918728"/>
            <a:chOff x="1089991" y="284175"/>
            <a:chExt cx="7802489" cy="918728"/>
          </a:xfrm>
        </p:grpSpPr>
        <p:sp>
          <p:nvSpPr>
            <p:cNvPr id="14" name="圓角矩形 13"/>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2"/>
            <p:cNvSpPr txBox="1">
              <a:spLocks noChangeArrowheads="1"/>
            </p:cNvSpPr>
            <p:nvPr/>
          </p:nvSpPr>
          <p:spPr bwMode="auto">
            <a:xfrm>
              <a:off x="2051720" y="443557"/>
              <a:ext cx="324036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科系小叮嚀</a:t>
              </a:r>
              <a:endParaRPr lang="zh-TW" altLang="en-US" sz="3600" b="1" dirty="0">
                <a:latin typeface="SimHei" panose="02010609060101010101" pitchFamily="49" charset="-122"/>
                <a:ea typeface="SimHei" panose="02010609060101010101" pitchFamily="49" charset="-122"/>
              </a:endParaRPr>
            </a:p>
          </p:txBody>
        </p:sp>
        <p:pic>
          <p:nvPicPr>
            <p:cNvPr id="12" name="Picture 2" descr="K:\10418學群簡報\圖\圖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35088" y="411442"/>
              <a:ext cx="816632" cy="66419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0" name="Text Box 2"/>
          <p:cNvSpPr txBox="1">
            <a:spLocks noChangeArrowheads="1"/>
          </p:cNvSpPr>
          <p:nvPr/>
        </p:nvSpPr>
        <p:spPr bwMode="auto">
          <a:xfrm>
            <a:off x="1115616" y="1393855"/>
            <a:ext cx="7848872" cy="523220"/>
          </a:xfrm>
          <a:prstGeom prst="rect">
            <a:avLst/>
          </a:prstGeom>
          <a:noFill/>
          <a:ln>
            <a:noFill/>
          </a:ln>
          <a:effectLst/>
          <a:extLst/>
        </p:spPr>
        <p:txBody>
          <a:bodyPr wrap="square">
            <a:spAutoFit/>
          </a:bodyPr>
          <a:lstStyle/>
          <a:p>
            <a:r>
              <a:rPr lang="en-US" altLang="zh-TW" sz="2800" b="1" dirty="0">
                <a:latin typeface="SimHei" pitchFamily="2" charset="-122"/>
                <a:ea typeface="SimHei" pitchFamily="2" charset="-122"/>
              </a:rPr>
              <a:t>2</a:t>
            </a:r>
            <a:r>
              <a:rPr lang="en-US" altLang="zh-TW" sz="2800" b="1" dirty="0" smtClean="0">
                <a:latin typeface="SimHei" pitchFamily="2" charset="-122"/>
                <a:ea typeface="SimHei" pitchFamily="2" charset="-122"/>
              </a:rPr>
              <a:t>.</a:t>
            </a:r>
            <a:r>
              <a:rPr lang="zh-TW" altLang="en-US" sz="2800" b="1" dirty="0">
                <a:latin typeface="SimHei" pitchFamily="2" charset="-122"/>
                <a:ea typeface="SimHei" pitchFamily="2" charset="-122"/>
              </a:rPr>
              <a:t>心理系（</a:t>
            </a:r>
            <a:r>
              <a:rPr lang="zh-TW" altLang="en-US" sz="2800" b="1" dirty="0">
                <a:solidFill>
                  <a:srgbClr val="CC0066"/>
                </a:solidFill>
                <a:latin typeface="SimHei" pitchFamily="2" charset="-122"/>
                <a:ea typeface="SimHei" pitchFamily="2" charset="-122"/>
              </a:rPr>
              <a:t>文明病增，臨床心理師需求日漸浮現</a:t>
            </a:r>
            <a:r>
              <a:rPr lang="zh-TW" altLang="en-US" sz="2800" b="1" dirty="0" smtClean="0">
                <a:solidFill>
                  <a:srgbClr val="CC0066"/>
                </a:solidFill>
                <a:latin typeface="SimHei" pitchFamily="2" charset="-122"/>
                <a:ea typeface="SimHei" pitchFamily="2" charset="-122"/>
              </a:rPr>
              <a:t>）</a:t>
            </a:r>
            <a:endParaRPr lang="zh-TW" altLang="en-US" sz="2800" b="1" dirty="0">
              <a:solidFill>
                <a:srgbClr val="0070C0"/>
              </a:solidFill>
              <a:latin typeface="SimHei" panose="02010609060101010101" pitchFamily="49" charset="-122"/>
              <a:ea typeface="SimHei" panose="02010609060101010101" pitchFamily="49" charset="-122"/>
            </a:endParaRPr>
          </a:p>
        </p:txBody>
      </p:sp>
      <p:grpSp>
        <p:nvGrpSpPr>
          <p:cNvPr id="17" name="群組 16"/>
          <p:cNvGrpSpPr/>
          <p:nvPr/>
        </p:nvGrpSpPr>
        <p:grpSpPr>
          <a:xfrm>
            <a:off x="-28410" y="4"/>
            <a:ext cx="885181" cy="5718171"/>
            <a:chOff x="-28410" y="4"/>
            <a:chExt cx="885181" cy="5718171"/>
          </a:xfrm>
        </p:grpSpPr>
        <p:grpSp>
          <p:nvGrpSpPr>
            <p:cNvPr id="22" name="群組 21"/>
            <p:cNvGrpSpPr/>
            <p:nvPr/>
          </p:nvGrpSpPr>
          <p:grpSpPr>
            <a:xfrm>
              <a:off x="-28410" y="4"/>
              <a:ext cx="885181" cy="5718171"/>
              <a:chOff x="-7144" y="4"/>
              <a:chExt cx="885181" cy="5718171"/>
            </a:xfrm>
          </p:grpSpPr>
          <p:grpSp>
            <p:nvGrpSpPr>
              <p:cNvPr id="24" name="群組 23"/>
              <p:cNvGrpSpPr/>
              <p:nvPr/>
            </p:nvGrpSpPr>
            <p:grpSpPr>
              <a:xfrm>
                <a:off x="-7144" y="4"/>
                <a:ext cx="885181" cy="5718171"/>
                <a:chOff x="-91676" y="3291135"/>
                <a:chExt cx="11359398" cy="1944214"/>
              </a:xfrm>
              <a:solidFill>
                <a:srgbClr val="800000"/>
              </a:solidFill>
            </p:grpSpPr>
            <p:sp>
              <p:nvSpPr>
                <p:cNvPr id="26" name="矩形 25"/>
                <p:cNvSpPr/>
                <p:nvPr/>
              </p:nvSpPr>
              <p:spPr>
                <a:xfrm>
                  <a:off x="-91676" y="3291135"/>
                  <a:ext cx="9143998" cy="1314871"/>
                </a:xfrm>
                <a:prstGeom prst="rect">
                  <a:avLst/>
                </a:prstGeom>
                <a:solidFill>
                  <a:srgbClr val="66FF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8981729" y="3291135"/>
                  <a:ext cx="2285993" cy="1944214"/>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Text Box 2"/>
              <p:cNvSpPr txBox="1">
                <a:spLocks noChangeArrowheads="1"/>
              </p:cNvSpPr>
              <p:nvPr/>
            </p:nvSpPr>
            <p:spPr bwMode="auto">
              <a:xfrm>
                <a:off x="78028" y="611157"/>
                <a:ext cx="524005"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社會與心理學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3" name="圖片 22"/>
            <p:cNvPicPr>
              <a:picLocks noChangeAspect="1"/>
            </p:cNvPicPr>
            <p:nvPr/>
          </p:nvPicPr>
          <p:blipFill rotWithShape="1">
            <a:blip r:embed="rId6" cstate="print">
              <a:extLst>
                <a:ext uri="{28A0092B-C50C-407E-A947-70E740481C1C}">
                  <a14:useLocalDpi xmlns="" xmlns:a14="http://schemas.microsoft.com/office/drawing/2010/main" val="0"/>
                </a:ext>
              </a:extLst>
            </a:blip>
            <a:srcRect t="28077" r="71707" b="57419"/>
            <a:stretch/>
          </p:blipFill>
          <p:spPr>
            <a:xfrm>
              <a:off x="-28410" y="57055"/>
              <a:ext cx="781552" cy="563504"/>
            </a:xfrm>
            <a:prstGeom prst="rect">
              <a:avLst/>
            </a:prstGeom>
          </p:spPr>
        </p:pic>
      </p:grpSp>
      <p:pic>
        <p:nvPicPr>
          <p:cNvPr id="2" name="圖片 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21071189">
            <a:off x="6323081" y="2016375"/>
            <a:ext cx="2717163" cy="1785809"/>
          </a:xfrm>
          <a:prstGeom prst="rect">
            <a:avLst/>
          </a:prstGeom>
        </p:spPr>
      </p:pic>
      <p:sp>
        <p:nvSpPr>
          <p:cNvPr id="18" name="Text Box 2"/>
          <p:cNvSpPr txBox="1">
            <a:spLocks noChangeArrowheads="1"/>
          </p:cNvSpPr>
          <p:nvPr/>
        </p:nvSpPr>
        <p:spPr bwMode="auto">
          <a:xfrm>
            <a:off x="1115616" y="2003117"/>
            <a:ext cx="5904656" cy="3016210"/>
          </a:xfrm>
          <a:prstGeom prst="rect">
            <a:avLst/>
          </a:prstGeom>
          <a:noFill/>
          <a:ln>
            <a:noFill/>
          </a:ln>
          <a:effectLst/>
          <a:extLst/>
        </p:spPr>
        <p:txBody>
          <a:bodyPr wrap="square">
            <a:spAutoFit/>
          </a:bodyPr>
          <a:lstStyle/>
          <a:p>
            <a:pPr marL="971550" lvl="1" indent="-514350">
              <a:lnSpc>
                <a:spcPts val="36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心理學門重視實證和</a:t>
            </a:r>
            <a:r>
              <a:rPr lang="zh-TW" altLang="en-US" sz="2800" b="1" dirty="0">
                <a:solidFill>
                  <a:srgbClr val="0070C0"/>
                </a:solidFill>
                <a:latin typeface="SimHei" panose="02010609060101010101" pitchFamily="49" charset="-122"/>
                <a:ea typeface="SimHei" panose="02010609060101010101" pitchFamily="49" charset="-122"/>
              </a:rPr>
              <a:t>方法，必須具備相當的數理邏輯能力</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lnSpc>
                <a:spcPts val="36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心理治療</a:t>
            </a:r>
            <a:r>
              <a:rPr lang="zh-TW" altLang="en-US" sz="2800" b="1" dirty="0">
                <a:solidFill>
                  <a:srgbClr val="0070C0"/>
                </a:solidFill>
                <a:latin typeface="SimHei" panose="02010609060101010101" pitchFamily="49" charset="-122"/>
                <a:ea typeface="SimHei" panose="02010609060101010101" pitchFamily="49" charset="-122"/>
              </a:rPr>
              <a:t>是一門高難度專業，非常考驗腦力和體力</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lnSpc>
                <a:spcPts val="36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心理</a:t>
            </a:r>
            <a:r>
              <a:rPr lang="zh-TW" altLang="en-US" sz="2800" b="1" dirty="0">
                <a:solidFill>
                  <a:srgbClr val="0070C0"/>
                </a:solidFill>
                <a:latin typeface="SimHei" panose="02010609060101010101" pitchFamily="49" charset="-122"/>
                <a:ea typeface="SimHei" panose="02010609060101010101" pitchFamily="49" charset="-122"/>
              </a:rPr>
              <a:t>治療需求持續</a:t>
            </a:r>
            <a:r>
              <a:rPr lang="zh-TW" altLang="en-US" sz="2800" b="1" dirty="0" smtClean="0">
                <a:solidFill>
                  <a:srgbClr val="0070C0"/>
                </a:solidFill>
                <a:latin typeface="SimHei" panose="02010609060101010101" pitchFamily="49" charset="-122"/>
                <a:ea typeface="SimHei" panose="02010609060101010101" pitchFamily="49" charset="-122"/>
              </a:rPr>
              <a:t>成長</a:t>
            </a:r>
            <a:r>
              <a:rPr lang="zh-TW" altLang="en-US" sz="2800" b="1" dirty="0">
                <a:solidFill>
                  <a:srgbClr val="0070C0"/>
                </a:solidFill>
                <a:latin typeface="SimHei" panose="02010609060101010101" pitchFamily="49" charset="-122"/>
                <a:ea typeface="SimHei" panose="02010609060101010101" pitchFamily="49" charset="-122"/>
              </a:rPr>
              <a:t>，未來臨床心理師有更多發揮空間</a:t>
            </a:r>
            <a:r>
              <a:rPr lang="zh-TW" altLang="en-US" sz="2800" b="1" dirty="0" smtClean="0">
                <a:solidFill>
                  <a:srgbClr val="0070C0"/>
                </a:solidFill>
                <a:latin typeface="SimHei" panose="02010609060101010101" pitchFamily="49" charset="-122"/>
                <a:ea typeface="SimHei" panose="02010609060101010101" pitchFamily="49" charset="-122"/>
              </a:rPr>
              <a:t>。</a:t>
            </a:r>
            <a:endParaRPr lang="zh-TW" altLang="en-US" sz="2800" b="1" dirty="0">
              <a:solidFill>
                <a:srgbClr val="0070C0"/>
              </a:solidFill>
              <a:latin typeface="SimHei" panose="02010609060101010101" pitchFamily="49" charset="-122"/>
              <a:ea typeface="SimHei" panose="02010609060101010101" pitchFamily="49" charset="-122"/>
            </a:endParaRPr>
          </a:p>
        </p:txBody>
      </p:sp>
      <p:grpSp>
        <p:nvGrpSpPr>
          <p:cNvPr id="29" name="群組 28"/>
          <p:cNvGrpSpPr/>
          <p:nvPr/>
        </p:nvGrpSpPr>
        <p:grpSpPr>
          <a:xfrm>
            <a:off x="8323928" y="4896503"/>
            <a:ext cx="891542" cy="891542"/>
            <a:chOff x="8323928" y="4896503"/>
            <a:chExt cx="891542" cy="891542"/>
          </a:xfrm>
        </p:grpSpPr>
        <p:pic>
          <p:nvPicPr>
            <p:cNvPr id="31" name="圖片 30" descr="齟齒圖片4.png"/>
            <p:cNvPicPr>
              <a:picLocks noChangeAspect="1"/>
            </p:cNvPicPr>
            <p:nvPr/>
          </p:nvPicPr>
          <p:blipFill>
            <a:blip r:embed="rId8" cstate="print"/>
            <a:stretch>
              <a:fillRect/>
            </a:stretch>
          </p:blipFill>
          <p:spPr>
            <a:xfrm>
              <a:off x="8323928" y="4896503"/>
              <a:ext cx="891542" cy="891542"/>
            </a:xfrm>
            <a:prstGeom prst="rect">
              <a:avLst/>
            </a:prstGeom>
          </p:spPr>
        </p:pic>
        <p:sp>
          <p:nvSpPr>
            <p:cNvPr id="32" name="文字方塊 31"/>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077</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26154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500"/>
                                        <p:tgtEl>
                                          <p:spTgt spid="1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wipe(left)">
                                      <p:cBhvr>
                                        <p:cTn id="15" dur="500"/>
                                        <p:tgtEl>
                                          <p:spTgt spid="18">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wipe(left)">
                                      <p:cBhvr>
                                        <p:cTn id="19"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3">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圓角矩形 5"/>
          <p:cNvSpPr/>
          <p:nvPr/>
        </p:nvSpPr>
        <p:spPr>
          <a:xfrm>
            <a:off x="466787" y="2067000"/>
            <a:ext cx="8353685" cy="3312368"/>
          </a:xfrm>
          <a:prstGeom prst="roundRect">
            <a:avLst>
              <a:gd name="adj" fmla="val 431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五 </a:t>
              </a:r>
              <a:r>
                <a:rPr lang="zh-TW" altLang="en-US" sz="2800" b="1" dirty="0" smtClean="0">
                  <a:solidFill>
                    <a:schemeClr val="bg1"/>
                  </a:solidFill>
                  <a:latin typeface="SimHei" pitchFamily="2" charset="-122"/>
                  <a:ea typeface="SimHei" pitchFamily="2" charset="-122"/>
                </a:rPr>
                <a:t>學長</a:t>
              </a:r>
              <a:r>
                <a:rPr lang="zh-TW" altLang="en-US" sz="2800" b="1" dirty="0">
                  <a:solidFill>
                    <a:schemeClr val="bg1"/>
                  </a:solidFill>
                  <a:latin typeface="SimHei" pitchFamily="2" charset="-122"/>
                  <a:ea typeface="SimHei" pitchFamily="2" charset="-122"/>
                </a:rPr>
                <a:t>姐來帶路</a:t>
              </a:r>
            </a:p>
          </p:txBody>
        </p:sp>
      </p:grpSp>
      <p:sp>
        <p:nvSpPr>
          <p:cNvPr id="9" name="矩形 8"/>
          <p:cNvSpPr/>
          <p:nvPr/>
        </p:nvSpPr>
        <p:spPr>
          <a:xfrm>
            <a:off x="3923929" y="414878"/>
            <a:ext cx="4896544" cy="1508105"/>
          </a:xfrm>
          <a:prstGeom prst="rect">
            <a:avLst/>
          </a:prstGeom>
        </p:spPr>
        <p:txBody>
          <a:bodyPr wrap="square">
            <a:spAutoFit/>
          </a:bodyPr>
          <a:lstStyle/>
          <a:p>
            <a:r>
              <a:rPr lang="zh-TW" altLang="en-US" sz="3600" b="1" dirty="0" smtClean="0">
                <a:solidFill>
                  <a:srgbClr val="92D050"/>
                </a:solidFill>
                <a:latin typeface="SimHei" pitchFamily="2" charset="-122"/>
                <a:ea typeface="SimHei" pitchFamily="2" charset="-122"/>
              </a:rPr>
              <a:t>潘怡格</a:t>
            </a:r>
            <a:r>
              <a:rPr lang="en-US" altLang="zh-TW" sz="3600" b="1" dirty="0" smtClean="0">
                <a:solidFill>
                  <a:srgbClr val="92D050"/>
                </a:solidFill>
                <a:latin typeface="SimHei" pitchFamily="2" charset="-122"/>
                <a:ea typeface="SimHei" pitchFamily="2" charset="-122"/>
              </a:rPr>
              <a:t/>
            </a:r>
            <a:br>
              <a:rPr lang="en-US" altLang="zh-TW" sz="3600" b="1" dirty="0" smtClean="0">
                <a:solidFill>
                  <a:srgbClr val="92D050"/>
                </a:solidFill>
                <a:latin typeface="SimHei" pitchFamily="2" charset="-122"/>
                <a:ea typeface="SimHei" pitchFamily="2" charset="-122"/>
              </a:rPr>
            </a:br>
            <a:r>
              <a:rPr lang="zh-TW" altLang="en-US" sz="2800" b="1" dirty="0" smtClean="0">
                <a:solidFill>
                  <a:srgbClr val="92D050"/>
                </a:solidFill>
                <a:latin typeface="SimHei" pitchFamily="2" charset="-122"/>
                <a:ea typeface="SimHei" pitchFamily="2" charset="-122"/>
              </a:rPr>
              <a:t>瀛海高級中學</a:t>
            </a:r>
          </a:p>
          <a:p>
            <a:r>
              <a:rPr lang="zh-TW" altLang="en-US" sz="2800" b="1" dirty="0" smtClean="0">
                <a:solidFill>
                  <a:srgbClr val="92D050"/>
                </a:solidFill>
                <a:latin typeface="SimHei" pitchFamily="2" charset="-122"/>
                <a:ea typeface="SimHei" pitchFamily="2" charset="-122"/>
              </a:rPr>
              <a:t>高雄醫學大學心理學系</a:t>
            </a:r>
          </a:p>
        </p:txBody>
      </p:sp>
      <p:sp>
        <p:nvSpPr>
          <p:cNvPr id="12" name="矩形 11"/>
          <p:cNvSpPr/>
          <p:nvPr/>
        </p:nvSpPr>
        <p:spPr>
          <a:xfrm>
            <a:off x="2001144" y="1543780"/>
            <a:ext cx="1627369" cy="523220"/>
          </a:xfrm>
          <a:prstGeom prst="rect">
            <a:avLst/>
          </a:prstGeom>
        </p:spPr>
        <p:txBody>
          <a:bodyPr wrap="none">
            <a:spAutoFit/>
          </a:bodyPr>
          <a:lstStyle/>
          <a:p>
            <a:r>
              <a:rPr lang="zh-TW" altLang="en-US" sz="2800" b="1" dirty="0">
                <a:latin typeface="SimHei" pitchFamily="2" charset="-122"/>
                <a:ea typeface="SimHei" pitchFamily="2" charset="-122"/>
              </a:rPr>
              <a:t>經驗分享</a:t>
            </a:r>
          </a:p>
        </p:txBody>
      </p:sp>
      <p:sp>
        <p:nvSpPr>
          <p:cNvPr id="3" name="橢圓 2"/>
          <p:cNvSpPr/>
          <p:nvPr/>
        </p:nvSpPr>
        <p:spPr>
          <a:xfrm>
            <a:off x="395537" y="1105314"/>
            <a:ext cx="1577007" cy="157700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13" name="矩形 12"/>
          <p:cNvSpPr/>
          <p:nvPr/>
        </p:nvSpPr>
        <p:spPr>
          <a:xfrm>
            <a:off x="539552" y="2211015"/>
            <a:ext cx="8208912" cy="2677656"/>
          </a:xfrm>
          <a:prstGeom prst="rect">
            <a:avLst/>
          </a:prstGeom>
        </p:spPr>
        <p:txBody>
          <a:bodyPr wrap="square">
            <a:spAutoFit/>
          </a:bodyPr>
          <a:lstStyle/>
          <a:p>
            <a:r>
              <a:rPr lang="zh-TW" altLang="en-US" sz="2400" b="1" dirty="0" smtClean="0">
                <a:solidFill>
                  <a:schemeClr val="bg1"/>
                </a:solidFill>
                <a:latin typeface="SimHei" pitchFamily="2" charset="-122"/>
                <a:ea typeface="SimHei" pitchFamily="2" charset="-122"/>
              </a:rPr>
              <a:t>        高雄醫學大學心理系隸屬於人文社會科學院，招收第三類組學生，課程除了介紹心理學理論，也涵蓋心理實驗法等，再加上學校附設醫院的資源、研究風氣盛行，系上實驗室常有發放問卷及測驗，讓怡格知道善於用統計數據解釋現象是高雄醫學大學心理系求學的重要基礎。此外，高雄醫學大學心理系更擁有全臺唯一的正向心理學中心。「踏好腳下的每一步，路自然就會出現。」</a:t>
            </a:r>
          </a:p>
        </p:txBody>
      </p:sp>
      <p:grpSp>
        <p:nvGrpSpPr>
          <p:cNvPr id="14" name="群組 13"/>
          <p:cNvGrpSpPr/>
          <p:nvPr/>
        </p:nvGrpSpPr>
        <p:grpSpPr>
          <a:xfrm>
            <a:off x="8323928" y="4896503"/>
            <a:ext cx="891542" cy="891542"/>
            <a:chOff x="8323928" y="4896503"/>
            <a:chExt cx="891542" cy="891542"/>
          </a:xfrm>
        </p:grpSpPr>
        <p:pic>
          <p:nvPicPr>
            <p:cNvPr id="15" name="圖片 14" descr="齟齒圖片4.png"/>
            <p:cNvPicPr>
              <a:picLocks noChangeAspect="1"/>
            </p:cNvPicPr>
            <p:nvPr/>
          </p:nvPicPr>
          <p:blipFill>
            <a:blip r:embed="rId4" cstate="print"/>
            <a:stretch>
              <a:fillRect/>
            </a:stretch>
          </p:blipFill>
          <p:spPr>
            <a:xfrm>
              <a:off x="8323928" y="4896503"/>
              <a:ext cx="891542" cy="891542"/>
            </a:xfrm>
            <a:prstGeom prst="rect">
              <a:avLst/>
            </a:prstGeom>
          </p:spPr>
        </p:pic>
        <p:sp>
          <p:nvSpPr>
            <p:cNvPr id="16" name="文字方塊 15"/>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077</a:t>
              </a:r>
              <a:endParaRPr lang="zh-TW" altLang="en-US" dirty="0">
                <a:latin typeface="Arial" pitchFamily="34" charset="0"/>
                <a:cs typeface="Arial" pitchFamily="34" charset="0"/>
              </a:endParaRPr>
            </a:p>
          </p:txBody>
        </p:sp>
      </p:grpSp>
      <p:grpSp>
        <p:nvGrpSpPr>
          <p:cNvPr id="17" name="群組 16"/>
          <p:cNvGrpSpPr/>
          <p:nvPr/>
        </p:nvGrpSpPr>
        <p:grpSpPr>
          <a:xfrm>
            <a:off x="7786710" y="1287451"/>
            <a:ext cx="1019901" cy="619105"/>
            <a:chOff x="5436096" y="399325"/>
            <a:chExt cx="1019901" cy="619105"/>
          </a:xfrm>
        </p:grpSpPr>
        <p:pic>
          <p:nvPicPr>
            <p:cNvPr id="19" name="Picture 4" descr="http://ioh.tw/assets/ioh_logo.pn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36096" y="399325"/>
              <a:ext cx="825473" cy="61910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6" descr="H:\105高中生涯規劃\圖14.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33095" y="547671"/>
              <a:ext cx="422902" cy="464738"/>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22" name="圖片 21" descr="潘怡格.png"/>
          <p:cNvPicPr>
            <a:picLocks noChangeAspect="1"/>
          </p:cNvPicPr>
          <p:nvPr/>
        </p:nvPicPr>
        <p:blipFill>
          <a:blip r:embed="rId8" cstate="print"/>
          <a:stretch>
            <a:fillRect/>
          </a:stretch>
        </p:blipFill>
        <p:spPr>
          <a:xfrm>
            <a:off x="362155" y="1198661"/>
            <a:ext cx="1645784" cy="1383678"/>
          </a:xfrm>
          <a:prstGeom prst="rect">
            <a:avLst/>
          </a:prstGeom>
        </p:spPr>
      </p:pic>
    </p:spTree>
    <p:extLst>
      <p:ext uri="{BB962C8B-B14F-4D97-AF65-F5344CB8AC3E}">
        <p14:creationId xmlns="" xmlns:p14="http://schemas.microsoft.com/office/powerpoint/2010/main" val="1911353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3"/>
                                        </p:tgtEl>
                                        <p:attrNameLst>
                                          <p:attrName>style.visibility</p:attrName>
                                        </p:attrNameLst>
                                      </p:cBhvr>
                                      <p:to>
                                        <p:strVal val="visible"/>
                                      </p:to>
                                    </p:set>
                                    <p:anim calcmode="discrete" valueType="clr">
                                      <p:cBhvr override="childStyle">
                                        <p:cTn id="1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3"/>
                                        </p:tgtEl>
                                        <p:attrNameLst>
                                          <p:attrName>fillcolor</p:attrName>
                                        </p:attrNameLst>
                                      </p:cBhvr>
                                      <p:tavLst>
                                        <p:tav tm="0">
                                          <p:val>
                                            <p:clrVal>
                                              <a:schemeClr val="accent2"/>
                                            </p:clrVal>
                                          </p:val>
                                        </p:tav>
                                        <p:tav tm="50000">
                                          <p:val>
                                            <p:clrVal>
                                              <a:schemeClr val="hlink"/>
                                            </p:clrVal>
                                          </p:val>
                                        </p:tav>
                                      </p:tavLst>
                                    </p:anim>
                                    <p:set>
                                      <p:cBhvr>
                                        <p:cTn id="15" dur="80"/>
                                        <p:tgtEl>
                                          <p:spTgt spid="13"/>
                                        </p:tgtEl>
                                        <p:attrNameLst>
                                          <p:attrName>fill.type</p:attrName>
                                        </p:attrNameLst>
                                      </p:cBhvr>
                                      <p:to>
                                        <p:strVal val="solid"/>
                                      </p:to>
                                    </p:set>
                                  </p:childTnLst>
                                </p:cTn>
                              </p:par>
                            </p:childTnLst>
                          </p:cTn>
                        </p:par>
                        <p:par>
                          <p:cTn id="16" fill="hold">
                            <p:stCondLst>
                              <p:cond delay="752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3">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圓角矩形 5"/>
          <p:cNvSpPr/>
          <p:nvPr/>
        </p:nvSpPr>
        <p:spPr>
          <a:xfrm>
            <a:off x="466787" y="2067000"/>
            <a:ext cx="8353685" cy="3312368"/>
          </a:xfrm>
          <a:prstGeom prst="roundRect">
            <a:avLst>
              <a:gd name="adj" fmla="val 431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五 </a:t>
              </a:r>
              <a:r>
                <a:rPr lang="zh-TW" altLang="en-US" sz="2800" b="1" dirty="0" smtClean="0">
                  <a:solidFill>
                    <a:schemeClr val="bg1"/>
                  </a:solidFill>
                  <a:latin typeface="SimHei" pitchFamily="2" charset="-122"/>
                  <a:ea typeface="SimHei" pitchFamily="2" charset="-122"/>
                </a:rPr>
                <a:t>學長</a:t>
              </a:r>
              <a:r>
                <a:rPr lang="zh-TW" altLang="en-US" sz="2800" b="1" dirty="0">
                  <a:solidFill>
                    <a:schemeClr val="bg1"/>
                  </a:solidFill>
                  <a:latin typeface="SimHei" pitchFamily="2" charset="-122"/>
                  <a:ea typeface="SimHei" pitchFamily="2" charset="-122"/>
                </a:rPr>
                <a:t>姐來帶路</a:t>
              </a:r>
            </a:p>
          </p:txBody>
        </p:sp>
      </p:grpSp>
      <p:sp>
        <p:nvSpPr>
          <p:cNvPr id="9" name="矩形 8"/>
          <p:cNvSpPr/>
          <p:nvPr/>
        </p:nvSpPr>
        <p:spPr>
          <a:xfrm>
            <a:off x="3923929" y="414878"/>
            <a:ext cx="4896544" cy="1508105"/>
          </a:xfrm>
          <a:prstGeom prst="rect">
            <a:avLst/>
          </a:prstGeom>
        </p:spPr>
        <p:txBody>
          <a:bodyPr wrap="square">
            <a:spAutoFit/>
          </a:bodyPr>
          <a:lstStyle/>
          <a:p>
            <a:r>
              <a:rPr lang="zh-TW" altLang="en-US" sz="3600" b="1" dirty="0" smtClean="0">
                <a:solidFill>
                  <a:srgbClr val="92D050"/>
                </a:solidFill>
                <a:latin typeface="SimHei" pitchFamily="2" charset="-122"/>
                <a:ea typeface="SimHei" pitchFamily="2" charset="-122"/>
              </a:rPr>
              <a:t>李俊廷</a:t>
            </a:r>
            <a:r>
              <a:rPr lang="en-US" altLang="zh-TW" sz="3600" b="1" dirty="0" smtClean="0">
                <a:solidFill>
                  <a:srgbClr val="92D050"/>
                </a:solidFill>
                <a:latin typeface="SimHei" pitchFamily="2" charset="-122"/>
                <a:ea typeface="SimHei" pitchFamily="2" charset="-122"/>
              </a:rPr>
              <a:t/>
            </a:r>
            <a:br>
              <a:rPr lang="en-US" altLang="zh-TW" sz="3600" b="1" dirty="0" smtClean="0">
                <a:solidFill>
                  <a:srgbClr val="92D050"/>
                </a:solidFill>
                <a:latin typeface="SimHei" pitchFamily="2" charset="-122"/>
                <a:ea typeface="SimHei" pitchFamily="2" charset="-122"/>
              </a:rPr>
            </a:br>
            <a:r>
              <a:rPr lang="zh-TW" altLang="en-US" sz="2800" b="1" dirty="0">
                <a:solidFill>
                  <a:srgbClr val="92D050"/>
                </a:solidFill>
                <a:latin typeface="SimHei" pitchFamily="2" charset="-122"/>
                <a:ea typeface="SimHei" pitchFamily="2" charset="-122"/>
              </a:rPr>
              <a:t>臺南第一高級中學</a:t>
            </a:r>
          </a:p>
          <a:p>
            <a:r>
              <a:rPr lang="zh-TW" altLang="en-US" sz="2800" b="1" dirty="0">
                <a:solidFill>
                  <a:srgbClr val="92D050"/>
                </a:solidFill>
                <a:latin typeface="SimHei" pitchFamily="2" charset="-122"/>
                <a:ea typeface="SimHei" pitchFamily="2" charset="-122"/>
              </a:rPr>
              <a:t>臺灣大學社會工作學系</a:t>
            </a:r>
            <a:endParaRPr lang="zh-TW" altLang="en-US" sz="2800" b="1" dirty="0" smtClean="0">
              <a:solidFill>
                <a:srgbClr val="92D050"/>
              </a:solidFill>
              <a:latin typeface="SimHei" pitchFamily="2" charset="-122"/>
              <a:ea typeface="SimHei" pitchFamily="2" charset="-122"/>
            </a:endParaRPr>
          </a:p>
        </p:txBody>
      </p:sp>
      <p:sp>
        <p:nvSpPr>
          <p:cNvPr id="12" name="矩形 11"/>
          <p:cNvSpPr/>
          <p:nvPr/>
        </p:nvSpPr>
        <p:spPr>
          <a:xfrm>
            <a:off x="2001144" y="1543780"/>
            <a:ext cx="1627369" cy="523220"/>
          </a:xfrm>
          <a:prstGeom prst="rect">
            <a:avLst/>
          </a:prstGeom>
        </p:spPr>
        <p:txBody>
          <a:bodyPr wrap="none">
            <a:spAutoFit/>
          </a:bodyPr>
          <a:lstStyle/>
          <a:p>
            <a:r>
              <a:rPr lang="zh-TW" altLang="en-US" sz="2800" b="1" dirty="0">
                <a:latin typeface="SimHei" pitchFamily="2" charset="-122"/>
                <a:ea typeface="SimHei" pitchFamily="2" charset="-122"/>
              </a:rPr>
              <a:t>經驗分享</a:t>
            </a:r>
          </a:p>
        </p:txBody>
      </p:sp>
      <p:sp>
        <p:nvSpPr>
          <p:cNvPr id="3" name="橢圓 2"/>
          <p:cNvSpPr/>
          <p:nvPr/>
        </p:nvSpPr>
        <p:spPr>
          <a:xfrm>
            <a:off x="395537" y="1105314"/>
            <a:ext cx="1577007" cy="157700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7170" name="Picture 2" descr="H:\105高中生涯規劃\圖8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1130895"/>
            <a:ext cx="2249487" cy="199707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矩形 12"/>
          <p:cNvSpPr/>
          <p:nvPr/>
        </p:nvSpPr>
        <p:spPr>
          <a:xfrm>
            <a:off x="539552" y="2211015"/>
            <a:ext cx="8208912" cy="3046988"/>
          </a:xfrm>
          <a:prstGeom prst="rect">
            <a:avLst/>
          </a:prstGeom>
        </p:spPr>
        <p:txBody>
          <a:bodyPr wrap="square">
            <a:spAutoFit/>
          </a:bodyPr>
          <a:lstStyle/>
          <a:p>
            <a:r>
              <a:rPr lang="zh-TW" altLang="en-US" sz="2400" b="1" dirty="0" smtClean="0">
                <a:solidFill>
                  <a:schemeClr val="bg1"/>
                </a:solidFill>
                <a:latin typeface="SimHei" pitchFamily="2" charset="-122"/>
                <a:ea typeface="SimHei" pitchFamily="2" charset="-122"/>
              </a:rPr>
              <a:t>        有</a:t>
            </a:r>
            <a:r>
              <a:rPr lang="zh-TW" altLang="en-US" sz="2400" b="1" dirty="0">
                <a:solidFill>
                  <a:schemeClr val="bg1"/>
                </a:solidFill>
                <a:latin typeface="SimHei" pitchFamily="2" charset="-122"/>
                <a:ea typeface="SimHei" pitchFamily="2" charset="-122"/>
              </a:rPr>
              <a:t>鑑於社會大眾常把社工與志工混為一談，俊廷在講座開始便用「</a:t>
            </a:r>
            <a:r>
              <a:rPr lang="zh-TW" altLang="en-US" sz="2400" b="1" dirty="0" smtClean="0">
                <a:solidFill>
                  <a:schemeClr val="bg1"/>
                </a:solidFill>
                <a:latin typeface="SimHei" pitchFamily="2" charset="-122"/>
                <a:ea typeface="SimHei" pitchFamily="2" charset="-122"/>
              </a:rPr>
              <a:t>專業</a:t>
            </a:r>
            <a:r>
              <a:rPr lang="zh-TW" altLang="en-US" sz="2400" b="1" dirty="0">
                <a:solidFill>
                  <a:schemeClr val="bg1"/>
                </a:solidFill>
                <a:latin typeface="SimHei" pitchFamily="2" charset="-122"/>
                <a:ea typeface="SimHei" pitchFamily="2" charset="-122"/>
              </a:rPr>
              <a:t>性、理論基礎與系統性」來解釋兩者之間的差別</a:t>
            </a:r>
            <a:r>
              <a:rPr lang="zh-TW" altLang="en-US" sz="2400" b="1" dirty="0" smtClean="0">
                <a:solidFill>
                  <a:schemeClr val="bg1"/>
                </a:solidFill>
                <a:latin typeface="SimHei" pitchFamily="2" charset="-122"/>
                <a:ea typeface="SimHei" pitchFamily="2" charset="-122"/>
              </a:rPr>
              <a:t>，訴說</a:t>
            </a:r>
            <a:r>
              <a:rPr lang="zh-TW" altLang="en-US" sz="2400" b="1" dirty="0">
                <a:solidFill>
                  <a:schemeClr val="bg1"/>
                </a:solidFill>
                <a:latin typeface="SimHei" pitchFamily="2" charset="-122"/>
                <a:ea typeface="SimHei" pitchFamily="2" charset="-122"/>
              </a:rPr>
              <a:t>自己</a:t>
            </a:r>
            <a:r>
              <a:rPr lang="zh-TW" altLang="en-US" sz="2400" b="1" dirty="0" smtClean="0">
                <a:solidFill>
                  <a:schemeClr val="bg1"/>
                </a:solidFill>
                <a:latin typeface="SimHei" pitchFamily="2" charset="-122"/>
                <a:ea typeface="SimHei" pitchFamily="2" charset="-122"/>
              </a:rPr>
              <a:t>在社工</a:t>
            </a:r>
            <a:r>
              <a:rPr lang="zh-TW" altLang="en-US" sz="2400" b="1" dirty="0">
                <a:solidFill>
                  <a:schemeClr val="bg1"/>
                </a:solidFill>
                <a:latin typeface="SimHei" pitchFamily="2" charset="-122"/>
                <a:ea typeface="SimHei" pitchFamily="2" charset="-122"/>
              </a:rPr>
              <a:t>系所體會到愛、助人專業與社會正義的真諦，又因為系上</a:t>
            </a:r>
            <a:r>
              <a:rPr lang="zh-TW" altLang="en-US" sz="2400" b="1" dirty="0" smtClean="0">
                <a:solidFill>
                  <a:schemeClr val="bg1"/>
                </a:solidFill>
                <a:latin typeface="SimHei" pitchFamily="2" charset="-122"/>
                <a:ea typeface="SimHei" pitchFamily="2" charset="-122"/>
              </a:rPr>
              <a:t>開設的</a:t>
            </a:r>
            <a:r>
              <a:rPr lang="zh-TW" altLang="en-US" sz="2400" b="1" dirty="0">
                <a:solidFill>
                  <a:schemeClr val="bg1"/>
                </a:solidFill>
                <a:latin typeface="SimHei" pitchFamily="2" charset="-122"/>
                <a:ea typeface="SimHei" pitchFamily="2" charset="-122"/>
              </a:rPr>
              <a:t>一門「社會工作概論」課程，讓俊廷對華光社區的住民進行深入</a:t>
            </a:r>
            <a:r>
              <a:rPr lang="zh-TW" altLang="en-US" sz="2400" b="1" dirty="0" smtClean="0">
                <a:solidFill>
                  <a:schemeClr val="bg1"/>
                </a:solidFill>
                <a:latin typeface="SimHei" pitchFamily="2" charset="-122"/>
                <a:ea typeface="SimHei" pitchFamily="2" charset="-122"/>
              </a:rPr>
              <a:t>採訪</a:t>
            </a:r>
            <a:r>
              <a:rPr lang="zh-TW" altLang="en-US" sz="2400" b="1" dirty="0">
                <a:solidFill>
                  <a:schemeClr val="bg1"/>
                </a:solidFill>
                <a:latin typeface="SimHei" pitchFamily="2" charset="-122"/>
                <a:ea typeface="SimHei" pitchFamily="2" charset="-122"/>
              </a:rPr>
              <a:t>，著實感受到居住正義與各族群利益衝突的拉扯</a:t>
            </a:r>
            <a:r>
              <a:rPr lang="zh-TW" altLang="en-US" sz="2400" b="1" dirty="0" smtClean="0">
                <a:solidFill>
                  <a:schemeClr val="bg1"/>
                </a:solidFill>
                <a:latin typeface="SimHei" pitchFamily="2" charset="-122"/>
                <a:ea typeface="SimHei" pitchFamily="2" charset="-122"/>
              </a:rPr>
              <a:t>。因此</a:t>
            </a:r>
            <a:r>
              <a:rPr lang="zh-TW" altLang="en-US" sz="2400" b="1" dirty="0">
                <a:solidFill>
                  <a:schemeClr val="bg1"/>
                </a:solidFill>
                <a:latin typeface="SimHei" pitchFamily="2" charset="-122"/>
                <a:ea typeface="SimHei" pitchFamily="2" charset="-122"/>
              </a:rPr>
              <a:t>選擇經濟系作為輔系，俊</a:t>
            </a:r>
            <a:r>
              <a:rPr lang="zh-TW" altLang="en-US" sz="2400" b="1" dirty="0" smtClean="0">
                <a:solidFill>
                  <a:schemeClr val="bg1"/>
                </a:solidFill>
                <a:latin typeface="SimHei" pitchFamily="2" charset="-122"/>
                <a:ea typeface="SimHei" pitchFamily="2" charset="-122"/>
              </a:rPr>
              <a:t>廷認為</a:t>
            </a:r>
            <a:r>
              <a:rPr lang="zh-TW" altLang="en-US" sz="2400" b="1" dirty="0">
                <a:solidFill>
                  <a:schemeClr val="bg1"/>
                </a:solidFill>
                <a:latin typeface="SimHei" pitchFamily="2" charset="-122"/>
                <a:ea typeface="SimHei" pitchFamily="2" charset="-122"/>
              </a:rPr>
              <a:t>經濟系的課程幫助他用工具去釐清現實、試圖找出最有效率的資源</a:t>
            </a:r>
            <a:r>
              <a:rPr lang="zh-TW" altLang="en-US" sz="2400" b="1" dirty="0" smtClean="0">
                <a:solidFill>
                  <a:schemeClr val="bg1"/>
                </a:solidFill>
                <a:latin typeface="SimHei" pitchFamily="2" charset="-122"/>
                <a:ea typeface="SimHei" pitchFamily="2" charset="-122"/>
              </a:rPr>
              <a:t>配置。</a:t>
            </a:r>
          </a:p>
        </p:txBody>
      </p:sp>
      <p:grpSp>
        <p:nvGrpSpPr>
          <p:cNvPr id="14" name="群組 13"/>
          <p:cNvGrpSpPr/>
          <p:nvPr/>
        </p:nvGrpSpPr>
        <p:grpSpPr>
          <a:xfrm>
            <a:off x="8323928" y="4896503"/>
            <a:ext cx="891542" cy="891542"/>
            <a:chOff x="8323928" y="4896503"/>
            <a:chExt cx="891542" cy="891542"/>
          </a:xfrm>
        </p:grpSpPr>
        <p:pic>
          <p:nvPicPr>
            <p:cNvPr id="15" name="圖片 14" descr="齟齒圖片4.png"/>
            <p:cNvPicPr>
              <a:picLocks noChangeAspect="1"/>
            </p:cNvPicPr>
            <p:nvPr/>
          </p:nvPicPr>
          <p:blipFill>
            <a:blip r:embed="rId5" cstate="print"/>
            <a:stretch>
              <a:fillRect/>
            </a:stretch>
          </p:blipFill>
          <p:spPr>
            <a:xfrm>
              <a:off x="8323928" y="4896503"/>
              <a:ext cx="891542" cy="891542"/>
            </a:xfrm>
            <a:prstGeom prst="rect">
              <a:avLst/>
            </a:prstGeom>
          </p:spPr>
        </p:pic>
        <p:sp>
          <p:nvSpPr>
            <p:cNvPr id="16" name="文字方塊 15"/>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077</a:t>
              </a:r>
              <a:endParaRPr lang="zh-TW" altLang="en-US" dirty="0">
                <a:latin typeface="Arial" pitchFamily="34" charset="0"/>
                <a:cs typeface="Arial" pitchFamily="34" charset="0"/>
              </a:endParaRPr>
            </a:p>
          </p:txBody>
        </p:sp>
      </p:grpSp>
      <p:grpSp>
        <p:nvGrpSpPr>
          <p:cNvPr id="17" name="群組 16"/>
          <p:cNvGrpSpPr/>
          <p:nvPr/>
        </p:nvGrpSpPr>
        <p:grpSpPr>
          <a:xfrm>
            <a:off x="7786710" y="1216013"/>
            <a:ext cx="1019901" cy="619105"/>
            <a:chOff x="5436096" y="399325"/>
            <a:chExt cx="1019901" cy="619105"/>
          </a:xfrm>
        </p:grpSpPr>
        <p:pic>
          <p:nvPicPr>
            <p:cNvPr id="19" name="Picture 4" descr="http://ioh.tw/assets/ioh_logo.pn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436096" y="399325"/>
              <a:ext cx="825473" cy="61910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6" descr="H:\105高中生涯規劃\圖14.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033095" y="547671"/>
              <a:ext cx="422902" cy="46473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517692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8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3"/>
                                        </p:tgtEl>
                                        <p:attrNameLst>
                                          <p:attrName>style.visibility</p:attrName>
                                        </p:attrNameLst>
                                      </p:cBhvr>
                                      <p:to>
                                        <p:strVal val="visible"/>
                                      </p:to>
                                    </p:set>
                                    <p:anim calcmode="discrete" valueType="clr">
                                      <p:cBhvr override="childStyle">
                                        <p:cTn id="1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3"/>
                                        </p:tgtEl>
                                        <p:attrNameLst>
                                          <p:attrName>fillcolor</p:attrName>
                                        </p:attrNameLst>
                                      </p:cBhvr>
                                      <p:tavLst>
                                        <p:tav tm="0">
                                          <p:val>
                                            <p:clrVal>
                                              <a:schemeClr val="accent2"/>
                                            </p:clrVal>
                                          </p:val>
                                        </p:tav>
                                        <p:tav tm="50000">
                                          <p:val>
                                            <p:clrVal>
                                              <a:schemeClr val="hlink"/>
                                            </p:clrVal>
                                          </p:val>
                                        </p:tav>
                                      </p:tavLst>
                                    </p:anim>
                                    <p:set>
                                      <p:cBhvr>
                                        <p:cTn id="15" dur="80"/>
                                        <p:tgtEl>
                                          <p:spTgt spid="13"/>
                                        </p:tgtEl>
                                        <p:attrNameLst>
                                          <p:attrName>fill.type</p:attrName>
                                        </p:attrNameLst>
                                      </p:cBhvr>
                                      <p:to>
                                        <p:strVal val="solid"/>
                                      </p:to>
                                    </p:set>
                                  </p:childTnLst>
                                </p:cTn>
                              </p:par>
                            </p:childTnLst>
                          </p:cTn>
                        </p:par>
                        <p:par>
                          <p:cTn id="16" fill="hold">
                            <p:stCondLst>
                              <p:cond delay="844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10633" y="1274911"/>
            <a:ext cx="9165266" cy="1944216"/>
            <a:chOff x="0" y="3291135"/>
            <a:chExt cx="9144000" cy="1944216"/>
          </a:xfrm>
        </p:grpSpPr>
        <p:sp>
          <p:nvSpPr>
            <p:cNvPr id="14" name="矩形 13"/>
            <p:cNvSpPr/>
            <p:nvPr/>
          </p:nvSpPr>
          <p:spPr>
            <a:xfrm>
              <a:off x="0" y="3291135"/>
              <a:ext cx="9144000" cy="1944216"/>
            </a:xfrm>
            <a:prstGeom prst="rect">
              <a:avLst/>
            </a:prstGeom>
            <a:solidFill>
              <a:srgbClr val="66FF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0" y="4464276"/>
              <a:ext cx="9144000" cy="7710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74" name="Text Box 2"/>
          <p:cNvSpPr txBox="1">
            <a:spLocks noChangeArrowheads="1"/>
          </p:cNvSpPr>
          <p:nvPr/>
        </p:nvSpPr>
        <p:spPr bwMode="auto">
          <a:xfrm>
            <a:off x="323528" y="1346919"/>
            <a:ext cx="7704856"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6600" b="1" dirty="0">
                <a:solidFill>
                  <a:schemeClr val="bg1"/>
                </a:solidFill>
                <a:effectLst>
                  <a:outerShdw blurRad="38100" dist="38100" dir="2700000" algn="tl">
                    <a:srgbClr val="000000">
                      <a:alpha val="43137"/>
                    </a:srgbClr>
                  </a:outerShdw>
                </a:effectLst>
                <a:latin typeface="SimHei" pitchFamily="2" charset="-122"/>
                <a:ea typeface="SimHei" pitchFamily="2" charset="-122"/>
              </a:rPr>
              <a:t>社會與心理學群</a:t>
            </a:r>
            <a:endParaRPr lang="zh-TW" altLang="en-US" sz="66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sp>
        <p:nvSpPr>
          <p:cNvPr id="2" name="AutoShape 8" descr="http://img05.tooopen.com/images/20140925/sy_71800715261.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10" descr="http://img05.tooopen.com/images/20140925/sy_71800715261.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12" descr="http://img05.tooopen.com/images/20140925/sy_71800715261.jp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8" name="圖片 7"/>
          <p:cNvPicPr>
            <a:picLocks noChangeAspect="1"/>
          </p:cNvPicPr>
          <p:nvPr/>
        </p:nvPicPr>
        <p:blipFill rotWithShape="1">
          <a:blip r:embed="rId2" cstate="print">
            <a:extLst>
              <a:ext uri="{28A0092B-C50C-407E-A947-70E740481C1C}">
                <a14:useLocalDpi xmlns="" xmlns:a14="http://schemas.microsoft.com/office/drawing/2010/main" val="0"/>
              </a:ext>
            </a:extLst>
          </a:blip>
          <a:srcRect t="28077" r="71707" b="57419"/>
          <a:stretch/>
        </p:blipFill>
        <p:spPr>
          <a:xfrm>
            <a:off x="190048" y="-21233"/>
            <a:ext cx="2297046" cy="1656184"/>
          </a:xfrm>
          <a:prstGeom prst="rect">
            <a:avLst/>
          </a:prstGeom>
        </p:spPr>
      </p:pic>
      <p:grpSp>
        <p:nvGrpSpPr>
          <p:cNvPr id="12" name="群組 11"/>
          <p:cNvGrpSpPr/>
          <p:nvPr/>
        </p:nvGrpSpPr>
        <p:grpSpPr>
          <a:xfrm>
            <a:off x="2195736" y="3363143"/>
            <a:ext cx="4225301" cy="761058"/>
            <a:chOff x="493511" y="4803303"/>
            <a:chExt cx="4225301" cy="761058"/>
          </a:xfrm>
        </p:grpSpPr>
        <p:sp>
          <p:nvSpPr>
            <p:cNvPr id="16" name="矩形 15"/>
            <p:cNvSpPr/>
            <p:nvPr/>
          </p:nvSpPr>
          <p:spPr>
            <a:xfrm>
              <a:off x="1137757" y="4859796"/>
              <a:ext cx="3581055"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latin typeface="SimHei" pitchFamily="49" charset="-122"/>
                  <a:ea typeface="SimHei" pitchFamily="49" charset="-122"/>
                </a:rPr>
                <a:t> 10.</a:t>
              </a:r>
              <a:r>
                <a:rPr lang="zh-TW" altLang="en-US" dirty="0">
                  <a:latin typeface="SimHei" pitchFamily="49" charset="-122"/>
                  <a:ea typeface="SimHei" pitchFamily="49" charset="-122"/>
                </a:rPr>
                <a:t>社會與心理學群</a:t>
              </a:r>
              <a:r>
                <a:rPr lang="en-US" altLang="zh-TW" dirty="0">
                  <a:latin typeface="SimHei" pitchFamily="49" charset="-122"/>
                  <a:ea typeface="SimHei" pitchFamily="49" charset="-122"/>
                </a:rPr>
                <a:t>-</a:t>
              </a:r>
              <a:r>
                <a:rPr lang="zh-TW" altLang="en-US" dirty="0">
                  <a:latin typeface="SimHei" pitchFamily="49" charset="-122"/>
                  <a:ea typeface="SimHei" pitchFamily="49" charset="-122"/>
                </a:rPr>
                <a:t>人文社會</a:t>
              </a:r>
              <a:r>
                <a:rPr lang="zh-TW" altLang="en-US" dirty="0" smtClean="0">
                  <a:latin typeface="SimHei" pitchFamily="49" charset="-122"/>
                  <a:ea typeface="SimHei" pitchFamily="49" charset="-122"/>
                </a:rPr>
                <a:t>系</a:t>
              </a:r>
              <a:endParaRPr kumimoji="0" lang="en-US" altLang="zh-TW" dirty="0">
                <a:latin typeface="SimHei" pitchFamily="49" charset="-122"/>
                <a:ea typeface="SimHei" pitchFamily="49" charset="-122"/>
              </a:endParaRPr>
            </a:p>
          </p:txBody>
        </p:sp>
        <p:pic>
          <p:nvPicPr>
            <p:cNvPr id="17" name="Picture 2" descr="http://img.app-island.com/article/63/65/icon.png">
              <a:hlinkClick r:id="rId3" action="ppaction://hlinksldjump"/>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3511" y="4803303"/>
              <a:ext cx="728810" cy="76105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8" name="群組 17"/>
          <p:cNvGrpSpPr/>
          <p:nvPr/>
        </p:nvGrpSpPr>
        <p:grpSpPr>
          <a:xfrm>
            <a:off x="2195736" y="4294273"/>
            <a:ext cx="3788463" cy="761058"/>
            <a:chOff x="493511" y="4803303"/>
            <a:chExt cx="3788463" cy="761058"/>
          </a:xfrm>
        </p:grpSpPr>
        <p:sp>
          <p:nvSpPr>
            <p:cNvPr id="19" name="矩形 18"/>
            <p:cNvSpPr/>
            <p:nvPr/>
          </p:nvSpPr>
          <p:spPr>
            <a:xfrm>
              <a:off x="1137758" y="4859796"/>
              <a:ext cx="314421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latin typeface="SimHei" pitchFamily="49" charset="-122"/>
                  <a:ea typeface="SimHei" pitchFamily="49" charset="-122"/>
                </a:rPr>
                <a:t> 10.</a:t>
              </a:r>
              <a:r>
                <a:rPr lang="zh-TW" altLang="en-US" dirty="0">
                  <a:latin typeface="SimHei" pitchFamily="49" charset="-122"/>
                  <a:ea typeface="SimHei" pitchFamily="49" charset="-122"/>
                </a:rPr>
                <a:t>社會與心理學群</a:t>
              </a:r>
              <a:r>
                <a:rPr lang="en-US" altLang="zh-TW" dirty="0">
                  <a:latin typeface="SimHei" pitchFamily="49" charset="-122"/>
                  <a:ea typeface="SimHei" pitchFamily="49" charset="-122"/>
                </a:rPr>
                <a:t>-</a:t>
              </a:r>
              <a:r>
                <a:rPr lang="zh-TW" altLang="en-US" dirty="0">
                  <a:latin typeface="SimHei" pitchFamily="49" charset="-122"/>
                  <a:ea typeface="SimHei" pitchFamily="49" charset="-122"/>
                </a:rPr>
                <a:t>生死</a:t>
              </a:r>
              <a:r>
                <a:rPr lang="zh-TW" altLang="en-US" dirty="0" smtClean="0">
                  <a:latin typeface="SimHei" pitchFamily="49" charset="-122"/>
                  <a:ea typeface="SimHei" pitchFamily="49" charset="-122"/>
                </a:rPr>
                <a:t>系</a:t>
              </a:r>
              <a:endParaRPr kumimoji="0" lang="en-US" altLang="zh-TW" dirty="0">
                <a:latin typeface="SimHei" pitchFamily="49" charset="-122"/>
                <a:ea typeface="SimHei" pitchFamily="49" charset="-122"/>
              </a:endParaRPr>
            </a:p>
          </p:txBody>
        </p:sp>
        <p:pic>
          <p:nvPicPr>
            <p:cNvPr id="20" name="Picture 2" descr="http://img.app-island.com/article/63/65/icon.png">
              <a:hlinkClick r:id="rId5" action="ppaction://hlinksldjump"/>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3511" y="4803303"/>
              <a:ext cx="728810" cy="76105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190350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圖片 15" descr="圖片1.jpg"/>
          <p:cNvPicPr>
            <a:picLocks noChangeAspect="1"/>
          </p:cNvPicPr>
          <p:nvPr/>
        </p:nvPicPr>
        <p:blipFill>
          <a:blip r:embed="rId5" cstate="print"/>
          <a:stretch>
            <a:fillRect/>
          </a:stretch>
        </p:blipFill>
        <p:spPr>
          <a:xfrm>
            <a:off x="0" y="1587"/>
            <a:ext cx="9144000" cy="5715000"/>
          </a:xfrm>
          <a:prstGeom prst="rect">
            <a:avLst/>
          </a:prstGeom>
        </p:spPr>
      </p:pic>
      <p:sp>
        <p:nvSpPr>
          <p:cNvPr id="17" name="文字方塊 6"/>
          <p:cNvSpPr txBox="1">
            <a:spLocks noChangeArrowheads="1"/>
          </p:cNvSpPr>
          <p:nvPr/>
        </p:nvSpPr>
        <p:spPr bwMode="auto">
          <a:xfrm>
            <a:off x="1857356" y="4859351"/>
            <a:ext cx="5535612"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algn="ctr" eaLnBrk="1" hangingPunct="1"/>
            <a:r>
              <a:rPr kumimoji="0" lang="zh-TW" altLang="en-US" sz="3200" b="1" dirty="0">
                <a:solidFill>
                  <a:schemeClr val="bg1"/>
                </a:solidFill>
                <a:latin typeface="標楷體" pitchFamily="65" charset="-120"/>
                <a:ea typeface="標楷體" pitchFamily="65" charset="-120"/>
              </a:rPr>
              <a:t>社會與心理學群</a:t>
            </a:r>
            <a:r>
              <a:rPr kumimoji="0" lang="en-US" altLang="zh-TW" sz="3200" b="1" dirty="0">
                <a:solidFill>
                  <a:schemeClr val="bg1"/>
                </a:solidFill>
                <a:latin typeface="標楷體" pitchFamily="65" charset="-120"/>
                <a:ea typeface="標楷體" pitchFamily="65" charset="-120"/>
              </a:rPr>
              <a:t>-</a:t>
            </a:r>
            <a:r>
              <a:rPr kumimoji="0" lang="zh-TW" altLang="en-US" sz="3200" b="1" dirty="0">
                <a:solidFill>
                  <a:schemeClr val="bg1"/>
                </a:solidFill>
                <a:latin typeface="標楷體" pitchFamily="65" charset="-120"/>
                <a:ea typeface="標楷體" pitchFamily="65" charset="-120"/>
              </a:rPr>
              <a:t>人文社會系</a:t>
            </a:r>
            <a:endParaRPr kumimoji="0" lang="en-US" altLang="zh-TW" sz="3200" b="1" dirty="0">
              <a:solidFill>
                <a:schemeClr val="bg1"/>
              </a:solidFill>
              <a:latin typeface="標楷體" pitchFamily="65" charset="-120"/>
              <a:ea typeface="標楷體" pitchFamily="65" charset="-120"/>
            </a:endParaRPr>
          </a:p>
        </p:txBody>
      </p:sp>
      <p:sp>
        <p:nvSpPr>
          <p:cNvPr id="18" name="文字方塊 9"/>
          <p:cNvSpPr txBox="1">
            <a:spLocks noChangeArrowheads="1"/>
          </p:cNvSpPr>
          <p:nvPr/>
        </p:nvSpPr>
        <p:spPr bwMode="auto">
          <a:xfrm>
            <a:off x="71406" y="4897752"/>
            <a:ext cx="1106488" cy="461665"/>
          </a:xfrm>
          <a:prstGeom prst="rect">
            <a:avLst/>
          </a:prstGeom>
          <a:noFill/>
          <a:ln w="9525">
            <a:noFill/>
            <a:miter lim="800000"/>
            <a:headEnd/>
            <a:tailEnd/>
          </a:ln>
        </p:spPr>
        <p:txBody>
          <a:bodyPr>
            <a:spAutoFit/>
          </a:bodyPr>
          <a:lstStyle/>
          <a:p>
            <a:r>
              <a:rPr kumimoji="0" lang="zh-TW" altLang="en-US" sz="1200" b="1" dirty="0">
                <a:solidFill>
                  <a:schemeClr val="tx1">
                    <a:lumMod val="85000"/>
                    <a:lumOff val="15000"/>
                  </a:schemeClr>
                </a:solidFill>
                <a:latin typeface="SimHei" pitchFamily="49" charset="-122"/>
                <a:ea typeface="SimHei" pitchFamily="49" charset="-122"/>
              </a:rPr>
              <a:t>影片來源：</a:t>
            </a:r>
            <a:r>
              <a:rPr kumimoji="0" lang="en-US" altLang="zh-TW" sz="1200" b="1" dirty="0">
                <a:solidFill>
                  <a:schemeClr val="tx1">
                    <a:lumMod val="85000"/>
                    <a:lumOff val="15000"/>
                  </a:schemeClr>
                </a:solidFill>
                <a:latin typeface="SimHei" pitchFamily="49" charset="-122"/>
                <a:ea typeface="SimHei" pitchFamily="49" charset="-122"/>
              </a:rPr>
              <a:t/>
            </a:r>
            <a:br>
              <a:rPr kumimoji="0" lang="en-US" altLang="zh-TW" sz="1200" b="1" dirty="0">
                <a:solidFill>
                  <a:schemeClr val="tx1">
                    <a:lumMod val="85000"/>
                    <a:lumOff val="15000"/>
                  </a:schemeClr>
                </a:solidFill>
                <a:latin typeface="SimHei" pitchFamily="49" charset="-122"/>
                <a:ea typeface="SimHei" pitchFamily="49" charset="-122"/>
              </a:rPr>
            </a:br>
            <a:r>
              <a:rPr kumimoji="0" lang="en-US" altLang="zh-TW" sz="1200" b="1" dirty="0" smtClean="0">
                <a:solidFill>
                  <a:schemeClr val="tx1">
                    <a:lumMod val="85000"/>
                    <a:lumOff val="15000"/>
                  </a:schemeClr>
                </a:solidFill>
                <a:latin typeface="SimHei" pitchFamily="49" charset="-122"/>
                <a:ea typeface="SimHei" pitchFamily="49" charset="-122"/>
              </a:rPr>
              <a:t>YOUTUBE</a:t>
            </a:r>
            <a:endParaRPr kumimoji="0" lang="en-US" altLang="zh-TW" sz="1200" b="1" dirty="0">
              <a:solidFill>
                <a:schemeClr val="tx1">
                  <a:lumMod val="85000"/>
                  <a:lumOff val="15000"/>
                </a:schemeClr>
              </a:solidFill>
              <a:latin typeface="SimHei" pitchFamily="49" charset="-122"/>
              <a:ea typeface="SimHei" pitchFamily="49" charset="-122"/>
            </a:endParaRPr>
          </a:p>
        </p:txBody>
      </p:sp>
      <p:sp>
        <p:nvSpPr>
          <p:cNvPr id="19" name="文字方塊 9"/>
          <p:cNvSpPr txBox="1">
            <a:spLocks noChangeArrowheads="1"/>
          </p:cNvSpPr>
          <p:nvPr/>
        </p:nvSpPr>
        <p:spPr bwMode="auto">
          <a:xfrm>
            <a:off x="7966106" y="4897752"/>
            <a:ext cx="1106488" cy="461665"/>
          </a:xfrm>
          <a:prstGeom prst="rect">
            <a:avLst/>
          </a:prstGeom>
          <a:noFill/>
          <a:ln w="9525">
            <a:noFill/>
            <a:miter lim="800000"/>
            <a:headEnd/>
            <a:tailEnd/>
          </a:ln>
        </p:spPr>
        <p:txBody>
          <a:bodyPr>
            <a:spAutoFit/>
          </a:bodyPr>
          <a:lstStyle/>
          <a:p>
            <a:r>
              <a:rPr kumimoji="0" lang="en-US" altLang="zh-TW" sz="2400" b="1" dirty="0" smtClean="0">
                <a:solidFill>
                  <a:schemeClr val="tx1">
                    <a:lumMod val="85000"/>
                    <a:lumOff val="15000"/>
                  </a:schemeClr>
                </a:solidFill>
                <a:latin typeface="Arial" pitchFamily="34" charset="0"/>
                <a:ea typeface="SimHei" pitchFamily="49" charset="-122"/>
                <a:cs typeface="Arial" pitchFamily="34" charset="0"/>
              </a:rPr>
              <a:t>02’27</a:t>
            </a:r>
            <a:endParaRPr kumimoji="0" lang="en-US" altLang="zh-TW" sz="2400" b="1" dirty="0">
              <a:solidFill>
                <a:schemeClr val="tx1">
                  <a:lumMod val="85000"/>
                  <a:lumOff val="15000"/>
                </a:schemeClr>
              </a:solidFill>
              <a:latin typeface="Arial" pitchFamily="34" charset="0"/>
              <a:ea typeface="SimHei" pitchFamily="49" charset="-122"/>
              <a:cs typeface="Arial" pitchFamily="34" charset="0"/>
            </a:endParaRPr>
          </a:p>
        </p:txBody>
      </p:sp>
      <p:pic>
        <p:nvPicPr>
          <p:cNvPr id="20" name="圖片 12" descr="圖片6-4.png">
            <a:hlinkClick r:id="rId6" action="ppaction://hlinkfile"/>
          </p:cNvPr>
          <p:cNvPicPr>
            <a:picLocks noChangeAspect="1"/>
          </p:cNvPicPr>
          <p:nvPr/>
        </p:nvPicPr>
        <p:blipFill>
          <a:blip r:embed="rId7" cstate="print"/>
          <a:srcRect/>
          <a:stretch>
            <a:fillRect/>
          </a:stretch>
        </p:blipFill>
        <p:spPr bwMode="auto">
          <a:xfrm>
            <a:off x="8215338" y="3930657"/>
            <a:ext cx="708025" cy="792603"/>
          </a:xfrm>
          <a:prstGeom prst="rect">
            <a:avLst/>
          </a:prstGeom>
          <a:noFill/>
          <a:ln w="9525">
            <a:noFill/>
            <a:miter lim="800000"/>
            <a:headEnd/>
            <a:tailEnd/>
          </a:ln>
        </p:spPr>
      </p:pic>
      <p:pic>
        <p:nvPicPr>
          <p:cNvPr id="21" name="圖片 20" descr="090.png">
            <a:hlinkClick r:id="rId8" action="ppaction://hlinksldjump"/>
          </p:cNvPr>
          <p:cNvPicPr>
            <a:picLocks noChangeAspect="1"/>
          </p:cNvPicPr>
          <p:nvPr/>
        </p:nvPicPr>
        <p:blipFill>
          <a:blip r:embed="rId9" cstate="print"/>
          <a:stretch>
            <a:fillRect/>
          </a:stretch>
        </p:blipFill>
        <p:spPr>
          <a:xfrm>
            <a:off x="8281718" y="3282095"/>
            <a:ext cx="648000" cy="648000"/>
          </a:xfrm>
          <a:prstGeom prst="rect">
            <a:avLst/>
          </a:prstGeom>
        </p:spPr>
      </p:pic>
    </p:spTree>
    <p:controls>
      <p:control spid="1027" name="WindowsMediaPlayer1" r:id="rId2" imgW="7276190" imgH="4105848"/>
    </p:controls>
    <p:extLst>
      <p:ext uri="{BB962C8B-B14F-4D97-AF65-F5344CB8AC3E}">
        <p14:creationId xmlns="" xmlns:p14="http://schemas.microsoft.com/office/powerpoint/2010/main" val="29101035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圖片 15" descr="圖片1.jpg"/>
          <p:cNvPicPr>
            <a:picLocks noChangeAspect="1"/>
          </p:cNvPicPr>
          <p:nvPr/>
        </p:nvPicPr>
        <p:blipFill>
          <a:blip r:embed="rId5" cstate="print"/>
          <a:stretch>
            <a:fillRect/>
          </a:stretch>
        </p:blipFill>
        <p:spPr>
          <a:xfrm>
            <a:off x="0" y="1587"/>
            <a:ext cx="9144000" cy="5715000"/>
          </a:xfrm>
          <a:prstGeom prst="rect">
            <a:avLst/>
          </a:prstGeom>
        </p:spPr>
      </p:pic>
      <p:sp>
        <p:nvSpPr>
          <p:cNvPr id="17" name="文字方塊 6"/>
          <p:cNvSpPr txBox="1">
            <a:spLocks noChangeArrowheads="1"/>
          </p:cNvSpPr>
          <p:nvPr/>
        </p:nvSpPr>
        <p:spPr bwMode="auto">
          <a:xfrm>
            <a:off x="1857356" y="4859351"/>
            <a:ext cx="5535612"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algn="ctr" eaLnBrk="1" hangingPunct="1"/>
            <a:r>
              <a:rPr kumimoji="0" lang="zh-TW" altLang="en-US" sz="3200" b="1" dirty="0">
                <a:solidFill>
                  <a:schemeClr val="bg1"/>
                </a:solidFill>
                <a:latin typeface="標楷體" pitchFamily="65" charset="-120"/>
                <a:ea typeface="標楷體" pitchFamily="65" charset="-120"/>
              </a:rPr>
              <a:t>社會與心理學群</a:t>
            </a:r>
            <a:r>
              <a:rPr kumimoji="0" lang="en-US" altLang="zh-TW" sz="3200" b="1" dirty="0">
                <a:solidFill>
                  <a:schemeClr val="bg1"/>
                </a:solidFill>
                <a:latin typeface="標楷體" pitchFamily="65" charset="-120"/>
                <a:ea typeface="標楷體" pitchFamily="65" charset="-120"/>
              </a:rPr>
              <a:t>-</a:t>
            </a:r>
            <a:r>
              <a:rPr kumimoji="0" lang="zh-TW" altLang="en-US" sz="3200" b="1" dirty="0">
                <a:solidFill>
                  <a:schemeClr val="bg1"/>
                </a:solidFill>
                <a:latin typeface="標楷體" pitchFamily="65" charset="-120"/>
                <a:ea typeface="標楷體" pitchFamily="65" charset="-120"/>
              </a:rPr>
              <a:t>生死系</a:t>
            </a:r>
            <a:endParaRPr kumimoji="0" lang="en-US" altLang="zh-TW" sz="3200" b="1" dirty="0">
              <a:solidFill>
                <a:schemeClr val="bg1"/>
              </a:solidFill>
              <a:latin typeface="標楷體" pitchFamily="65" charset="-120"/>
              <a:ea typeface="標楷體" pitchFamily="65" charset="-120"/>
            </a:endParaRPr>
          </a:p>
        </p:txBody>
      </p:sp>
      <p:sp>
        <p:nvSpPr>
          <p:cNvPr id="18" name="文字方塊 9"/>
          <p:cNvSpPr txBox="1">
            <a:spLocks noChangeArrowheads="1"/>
          </p:cNvSpPr>
          <p:nvPr/>
        </p:nvSpPr>
        <p:spPr bwMode="auto">
          <a:xfrm>
            <a:off x="71406" y="4897752"/>
            <a:ext cx="1106488" cy="461665"/>
          </a:xfrm>
          <a:prstGeom prst="rect">
            <a:avLst/>
          </a:prstGeom>
          <a:noFill/>
          <a:ln w="9525">
            <a:noFill/>
            <a:miter lim="800000"/>
            <a:headEnd/>
            <a:tailEnd/>
          </a:ln>
        </p:spPr>
        <p:txBody>
          <a:bodyPr>
            <a:spAutoFit/>
          </a:bodyPr>
          <a:lstStyle/>
          <a:p>
            <a:r>
              <a:rPr kumimoji="0" lang="zh-TW" altLang="en-US" sz="1200" b="1" dirty="0">
                <a:solidFill>
                  <a:schemeClr val="tx1">
                    <a:lumMod val="85000"/>
                    <a:lumOff val="15000"/>
                  </a:schemeClr>
                </a:solidFill>
                <a:latin typeface="SimHei" pitchFamily="49" charset="-122"/>
                <a:ea typeface="SimHei" pitchFamily="49" charset="-122"/>
              </a:rPr>
              <a:t>影片來源：</a:t>
            </a:r>
            <a:r>
              <a:rPr kumimoji="0" lang="en-US" altLang="zh-TW" sz="1200" b="1" dirty="0">
                <a:solidFill>
                  <a:schemeClr val="tx1">
                    <a:lumMod val="85000"/>
                    <a:lumOff val="15000"/>
                  </a:schemeClr>
                </a:solidFill>
                <a:latin typeface="SimHei" pitchFamily="49" charset="-122"/>
                <a:ea typeface="SimHei" pitchFamily="49" charset="-122"/>
              </a:rPr>
              <a:t/>
            </a:r>
            <a:br>
              <a:rPr kumimoji="0" lang="en-US" altLang="zh-TW" sz="1200" b="1" dirty="0">
                <a:solidFill>
                  <a:schemeClr val="tx1">
                    <a:lumMod val="85000"/>
                    <a:lumOff val="15000"/>
                  </a:schemeClr>
                </a:solidFill>
                <a:latin typeface="SimHei" pitchFamily="49" charset="-122"/>
                <a:ea typeface="SimHei" pitchFamily="49" charset="-122"/>
              </a:rPr>
            </a:br>
            <a:r>
              <a:rPr kumimoji="0" lang="en-US" altLang="zh-TW" sz="1200" b="1" dirty="0" smtClean="0">
                <a:solidFill>
                  <a:schemeClr val="tx1">
                    <a:lumMod val="85000"/>
                    <a:lumOff val="15000"/>
                  </a:schemeClr>
                </a:solidFill>
                <a:latin typeface="SimHei" pitchFamily="49" charset="-122"/>
                <a:ea typeface="SimHei" pitchFamily="49" charset="-122"/>
              </a:rPr>
              <a:t>YOUTUBE</a:t>
            </a:r>
            <a:endParaRPr kumimoji="0" lang="en-US" altLang="zh-TW" sz="1200" b="1" dirty="0">
              <a:solidFill>
                <a:schemeClr val="tx1">
                  <a:lumMod val="85000"/>
                  <a:lumOff val="15000"/>
                </a:schemeClr>
              </a:solidFill>
              <a:latin typeface="SimHei" pitchFamily="49" charset="-122"/>
              <a:ea typeface="SimHei" pitchFamily="49" charset="-122"/>
            </a:endParaRPr>
          </a:p>
        </p:txBody>
      </p:sp>
      <p:sp>
        <p:nvSpPr>
          <p:cNvPr id="19" name="文字方塊 9"/>
          <p:cNvSpPr txBox="1">
            <a:spLocks noChangeArrowheads="1"/>
          </p:cNvSpPr>
          <p:nvPr/>
        </p:nvSpPr>
        <p:spPr bwMode="auto">
          <a:xfrm>
            <a:off x="7966106" y="4897752"/>
            <a:ext cx="1106488" cy="461665"/>
          </a:xfrm>
          <a:prstGeom prst="rect">
            <a:avLst/>
          </a:prstGeom>
          <a:noFill/>
          <a:ln w="9525">
            <a:noFill/>
            <a:miter lim="800000"/>
            <a:headEnd/>
            <a:tailEnd/>
          </a:ln>
        </p:spPr>
        <p:txBody>
          <a:bodyPr>
            <a:spAutoFit/>
          </a:bodyPr>
          <a:lstStyle/>
          <a:p>
            <a:r>
              <a:rPr kumimoji="0" lang="en-US" altLang="zh-TW" sz="2400" b="1" dirty="0" smtClean="0">
                <a:solidFill>
                  <a:schemeClr val="tx1">
                    <a:lumMod val="85000"/>
                    <a:lumOff val="15000"/>
                  </a:schemeClr>
                </a:solidFill>
                <a:latin typeface="Arial" pitchFamily="34" charset="0"/>
                <a:ea typeface="SimHei" pitchFamily="49" charset="-122"/>
                <a:cs typeface="Arial" pitchFamily="34" charset="0"/>
              </a:rPr>
              <a:t>02’41</a:t>
            </a:r>
            <a:endParaRPr kumimoji="0" lang="en-US" altLang="zh-TW" sz="2400" b="1" dirty="0">
              <a:solidFill>
                <a:schemeClr val="tx1">
                  <a:lumMod val="85000"/>
                  <a:lumOff val="15000"/>
                </a:schemeClr>
              </a:solidFill>
              <a:latin typeface="Arial" pitchFamily="34" charset="0"/>
              <a:ea typeface="SimHei" pitchFamily="49" charset="-122"/>
              <a:cs typeface="Arial" pitchFamily="34" charset="0"/>
            </a:endParaRPr>
          </a:p>
        </p:txBody>
      </p:sp>
      <p:pic>
        <p:nvPicPr>
          <p:cNvPr id="20" name="圖片 12" descr="圖片6-4.png">
            <a:hlinkClick r:id="rId6" action="ppaction://hlinkfile"/>
          </p:cNvPr>
          <p:cNvPicPr>
            <a:picLocks noChangeAspect="1"/>
          </p:cNvPicPr>
          <p:nvPr/>
        </p:nvPicPr>
        <p:blipFill>
          <a:blip r:embed="rId7" cstate="print"/>
          <a:srcRect/>
          <a:stretch>
            <a:fillRect/>
          </a:stretch>
        </p:blipFill>
        <p:spPr bwMode="auto">
          <a:xfrm>
            <a:off x="8215338" y="3930657"/>
            <a:ext cx="708025" cy="792603"/>
          </a:xfrm>
          <a:prstGeom prst="rect">
            <a:avLst/>
          </a:prstGeom>
          <a:noFill/>
          <a:ln w="9525">
            <a:noFill/>
            <a:miter lim="800000"/>
            <a:headEnd/>
            <a:tailEnd/>
          </a:ln>
        </p:spPr>
      </p:pic>
      <p:pic>
        <p:nvPicPr>
          <p:cNvPr id="21" name="圖片 20" descr="090.png">
            <a:hlinkClick r:id="rId8" action="ppaction://hlinksldjump"/>
          </p:cNvPr>
          <p:cNvPicPr>
            <a:picLocks noChangeAspect="1"/>
          </p:cNvPicPr>
          <p:nvPr/>
        </p:nvPicPr>
        <p:blipFill>
          <a:blip r:embed="rId9" cstate="print"/>
          <a:stretch>
            <a:fillRect/>
          </a:stretch>
        </p:blipFill>
        <p:spPr>
          <a:xfrm>
            <a:off x="8281718" y="3282095"/>
            <a:ext cx="648000" cy="648000"/>
          </a:xfrm>
          <a:prstGeom prst="rect">
            <a:avLst/>
          </a:prstGeom>
        </p:spPr>
      </p:pic>
    </p:spTree>
    <p:controls>
      <p:control spid="2051" name="WindowsMediaPlayer1" r:id="rId2" imgW="7201905" imgH="4029637"/>
    </p:controls>
    <p:extLst>
      <p:ext uri="{BB962C8B-B14F-4D97-AF65-F5344CB8AC3E}">
        <p14:creationId xmlns="" xmlns:p14="http://schemas.microsoft.com/office/powerpoint/2010/main" val="41992718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36512" y="-21233"/>
            <a:ext cx="9180512" cy="5772504"/>
            <a:chOff x="-36512" y="-21233"/>
            <a:chExt cx="9180512" cy="5772504"/>
          </a:xfrm>
        </p:grpSpPr>
        <p:pic>
          <p:nvPicPr>
            <p:cNvPr id="14" name="圖片 13"/>
            <p:cNvPicPr>
              <a:picLocks noChangeAspect="1"/>
            </p:cNvPicPr>
            <p:nvPr/>
          </p:nvPicPr>
          <p:blipFill rotWithShape="1">
            <a:blip r:embed="rId2" cstate="print">
              <a:extLst>
                <a:ext uri="{BEBA8EAE-BF5A-486C-A8C5-ECC9F3942E4B}">
                  <a14:imgProps xmlns="" xmlns:a14="http://schemas.microsoft.com/office/drawing/2010/main">
                    <a14:imgLayer r:embed="rId3">
                      <a14:imgEffect>
                        <a14:artisticBlur/>
                      </a14:imgEffect>
                    </a14:imgLayer>
                  </a14:imgProps>
                </a:ext>
                <a:ext uri="{28A0092B-C50C-407E-A947-70E740481C1C}">
                  <a14:useLocalDpi xmlns="" xmlns:a14="http://schemas.microsoft.com/office/drawing/2010/main" val="0"/>
                </a:ext>
              </a:extLst>
            </a:blip>
            <a:srcRect t="7251" b="14280"/>
            <a:stretch/>
          </p:blipFill>
          <p:spPr>
            <a:xfrm>
              <a:off x="-31384" y="-21233"/>
              <a:ext cx="9175384" cy="5772504"/>
            </a:xfrm>
            <a:prstGeom prst="rect">
              <a:avLst/>
            </a:prstGeom>
          </p:spPr>
        </p:pic>
        <p:sp>
          <p:nvSpPr>
            <p:cNvPr id="15" name="矩形 14"/>
            <p:cNvSpPr/>
            <p:nvPr/>
          </p:nvSpPr>
          <p:spPr>
            <a:xfrm>
              <a:off x="-36512" y="-21233"/>
              <a:ext cx="9175384" cy="577250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4" name="圖片 3"/>
          <p:cNvPicPr>
            <a:picLocks noChangeAspect="1"/>
          </p:cNvPicPr>
          <p:nvPr/>
        </p:nvPicPr>
        <p:blipFill rotWithShape="1">
          <a:blip r:embed="rId4" cstate="print">
            <a:extLst>
              <a:ext uri="{28A0092B-C50C-407E-A947-70E740481C1C}">
                <a14:useLocalDpi xmlns="" xmlns:a14="http://schemas.microsoft.com/office/drawing/2010/main" val="0"/>
              </a:ext>
            </a:extLst>
          </a:blip>
          <a:srcRect l="30349" t="19143" r="31395" b="21627"/>
          <a:stretch/>
        </p:blipFill>
        <p:spPr>
          <a:xfrm>
            <a:off x="5708561" y="2488541"/>
            <a:ext cx="3615967" cy="3352191"/>
          </a:xfrm>
          <a:prstGeom prst="rect">
            <a:avLst/>
          </a:prstGeom>
        </p:spPr>
      </p:pic>
      <p:pic>
        <p:nvPicPr>
          <p:cNvPr id="6" name="圖片 5"/>
          <p:cNvPicPr>
            <a:picLocks noChangeAspect="1"/>
          </p:cNvPicPr>
          <p:nvPr/>
        </p:nvPicPr>
        <p:blipFill rotWithShape="1">
          <a:blip r:embed="rId5" cstate="print">
            <a:extLst>
              <a:ext uri="{28A0092B-C50C-407E-A947-70E740481C1C}">
                <a14:useLocalDpi xmlns="" xmlns:a14="http://schemas.microsoft.com/office/drawing/2010/main" val="0"/>
              </a:ext>
            </a:extLst>
          </a:blip>
          <a:srcRect r="74273" b="59829"/>
          <a:stretch/>
        </p:blipFill>
        <p:spPr>
          <a:xfrm>
            <a:off x="107504" y="122783"/>
            <a:ext cx="1588864" cy="1547118"/>
          </a:xfrm>
          <a:prstGeom prst="rect">
            <a:avLst/>
          </a:prstGeom>
        </p:spPr>
      </p:pic>
      <p:pic>
        <p:nvPicPr>
          <p:cNvPr id="16" name="圖片 1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65115" y="122784"/>
            <a:ext cx="6424106" cy="5400600"/>
          </a:xfrm>
          <a:prstGeom prst="rect">
            <a:avLst/>
          </a:prstGeom>
          <a:noFill/>
          <a:ln>
            <a:noFill/>
          </a:ln>
        </p:spPr>
      </p:pic>
    </p:spTree>
    <p:extLst>
      <p:ext uri="{BB962C8B-B14F-4D97-AF65-F5344CB8AC3E}">
        <p14:creationId xmlns="" xmlns:p14="http://schemas.microsoft.com/office/powerpoint/2010/main" val="269268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3">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圓角矩形 5"/>
          <p:cNvSpPr/>
          <p:nvPr/>
        </p:nvSpPr>
        <p:spPr>
          <a:xfrm>
            <a:off x="971599" y="319817"/>
            <a:ext cx="7992889" cy="102710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7" name="Picture 3" descr="H:\105高中生涯規劃\字30.png"/>
          <p:cNvPicPr>
            <a:picLocks noChangeAspect="1" noChangeArrowheads="1"/>
          </p:cNvPicPr>
          <p:nvPr/>
        </p:nvPicPr>
        <p:blipFill>
          <a:blip r:embed="rId3" cstate="print">
            <a:biLevel thresh="25000"/>
            <a:extLst>
              <a:ext uri="{28A0092B-C50C-407E-A947-70E740481C1C}">
                <a14:useLocalDpi xmlns="" xmlns:a14="http://schemas.microsoft.com/office/drawing/2010/main" val="0"/>
              </a:ext>
            </a:extLst>
          </a:blip>
          <a:srcRect/>
          <a:stretch>
            <a:fillRect/>
          </a:stretch>
        </p:blipFill>
        <p:spPr bwMode="auto">
          <a:xfrm>
            <a:off x="1244138" y="460282"/>
            <a:ext cx="7432318" cy="779115"/>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33" name="矩形 32"/>
          <p:cNvSpPr/>
          <p:nvPr/>
        </p:nvSpPr>
        <p:spPr>
          <a:xfrm>
            <a:off x="509357" y="2283023"/>
            <a:ext cx="2910515" cy="2246769"/>
          </a:xfrm>
          <a:prstGeom prst="rect">
            <a:avLst/>
          </a:prstGeom>
        </p:spPr>
        <p:txBody>
          <a:bodyPr wrap="square">
            <a:spAutoFit/>
          </a:bodyPr>
          <a:lstStyle/>
          <a:p>
            <a:r>
              <a:rPr lang="zh-TW" altLang="en-US" sz="2800" b="1" dirty="0">
                <a:latin typeface="SimHei" pitchFamily="2" charset="-122"/>
                <a:ea typeface="SimHei" pitchFamily="2" charset="-122"/>
              </a:rPr>
              <a:t>教導學生未來如何助人，如何雪中送炭，對「人」有所關懷，提供社會正向的</a:t>
            </a:r>
            <a:r>
              <a:rPr lang="zh-TW" altLang="en-US" sz="2800" b="1" dirty="0" smtClean="0">
                <a:latin typeface="SimHei" pitchFamily="2" charset="-122"/>
                <a:ea typeface="SimHei" pitchFamily="2" charset="-122"/>
              </a:rPr>
              <a:t>力量。</a:t>
            </a:r>
            <a:endParaRPr lang="zh-TW" altLang="en-US" sz="2800" b="1" dirty="0">
              <a:latin typeface="SimHei" pitchFamily="2" charset="-122"/>
              <a:ea typeface="SimHei" pitchFamily="2" charset="-122"/>
            </a:endParaRPr>
          </a:p>
        </p:txBody>
      </p:sp>
      <p:grpSp>
        <p:nvGrpSpPr>
          <p:cNvPr id="8" name="群組 7"/>
          <p:cNvGrpSpPr/>
          <p:nvPr/>
        </p:nvGrpSpPr>
        <p:grpSpPr>
          <a:xfrm>
            <a:off x="575800" y="1490935"/>
            <a:ext cx="2592044" cy="646331"/>
            <a:chOff x="395780" y="1565827"/>
            <a:chExt cx="2592044" cy="646331"/>
          </a:xfrm>
        </p:grpSpPr>
        <p:sp>
          <p:nvSpPr>
            <p:cNvPr id="5" name="圓角矩形 4"/>
            <p:cNvSpPr/>
            <p:nvPr/>
          </p:nvSpPr>
          <p:spPr>
            <a:xfrm>
              <a:off x="395780" y="1683800"/>
              <a:ext cx="259204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4" action="ppaction://hlinksldjump"/>
            </p:cNvPr>
            <p:cNvSpPr/>
            <p:nvPr/>
          </p:nvSpPr>
          <p:spPr>
            <a:xfrm>
              <a:off x="467030" y="1565827"/>
              <a:ext cx="2520794"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一 </a:t>
              </a:r>
              <a:r>
                <a:rPr lang="zh-TW" altLang="en-US" sz="2800" b="1" dirty="0" smtClean="0">
                  <a:solidFill>
                    <a:schemeClr val="bg1"/>
                  </a:solidFill>
                  <a:latin typeface="SimHei" pitchFamily="2" charset="-122"/>
                  <a:ea typeface="SimHei" pitchFamily="2" charset="-122"/>
                </a:rPr>
                <a:t>學</a:t>
              </a:r>
              <a:r>
                <a:rPr lang="zh-TW" altLang="en-US" sz="2800" b="1" dirty="0">
                  <a:solidFill>
                    <a:schemeClr val="bg1"/>
                  </a:solidFill>
                  <a:latin typeface="SimHei" pitchFamily="2" charset="-122"/>
                  <a:ea typeface="SimHei" pitchFamily="2" charset="-122"/>
                </a:rPr>
                <a:t>群</a:t>
              </a:r>
              <a:r>
                <a:rPr lang="zh-TW" altLang="en-US" sz="2800" b="1" dirty="0" smtClean="0">
                  <a:solidFill>
                    <a:schemeClr val="bg1"/>
                  </a:solidFill>
                  <a:latin typeface="SimHei" pitchFamily="2" charset="-122"/>
                  <a:ea typeface="SimHei" pitchFamily="2" charset="-122"/>
                </a:rPr>
                <a:t>簡介</a:t>
              </a:r>
              <a:endParaRPr lang="zh-TW" altLang="en-US" sz="2800" b="1" dirty="0">
                <a:solidFill>
                  <a:schemeClr val="bg1"/>
                </a:solidFill>
                <a:latin typeface="SimHei" pitchFamily="2" charset="-122"/>
                <a:ea typeface="SimHei" pitchFamily="2" charset="-122"/>
              </a:endParaRPr>
            </a:p>
          </p:txBody>
        </p:sp>
      </p:grpSp>
      <p:pic>
        <p:nvPicPr>
          <p:cNvPr id="1026" name="Picture 2" descr="H:\105高中生涯規劃\圖58.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5671" y="132904"/>
            <a:ext cx="817936" cy="83103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ww.sznews.com/health/images/attachement/jpg/site3/20111223/001558d90b33105e1dc85c.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2315"/>
          <a:stretch/>
        </p:blipFill>
        <p:spPr bwMode="auto">
          <a:xfrm>
            <a:off x="3875880" y="1863269"/>
            <a:ext cx="4615064" cy="323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3" name="群組 12"/>
          <p:cNvGrpSpPr/>
          <p:nvPr/>
        </p:nvGrpSpPr>
        <p:grpSpPr>
          <a:xfrm>
            <a:off x="8323928" y="4896503"/>
            <a:ext cx="891542" cy="891542"/>
            <a:chOff x="8323928" y="4896503"/>
            <a:chExt cx="891542" cy="891542"/>
          </a:xfrm>
        </p:grpSpPr>
        <p:pic>
          <p:nvPicPr>
            <p:cNvPr id="14" name="圖片 13" descr="齟齒圖片4.png"/>
            <p:cNvPicPr>
              <a:picLocks noChangeAspect="1"/>
            </p:cNvPicPr>
            <p:nvPr/>
          </p:nvPicPr>
          <p:blipFill>
            <a:blip r:embed="rId7" cstate="print"/>
            <a:stretch>
              <a:fillRect/>
            </a:stretch>
          </p:blipFill>
          <p:spPr>
            <a:xfrm>
              <a:off x="8323928" y="4896503"/>
              <a:ext cx="891542" cy="891542"/>
            </a:xfrm>
            <a:prstGeom prst="rect">
              <a:avLst/>
            </a:prstGeom>
          </p:spPr>
        </p:pic>
        <p:sp>
          <p:nvSpPr>
            <p:cNvPr id="15" name="文字方塊 14"/>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860256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3"/>
                                        </p:tgtEl>
                                        <p:attrNameLst>
                                          <p:attrName>style.visibility</p:attrName>
                                        </p:attrNameLst>
                                      </p:cBhvr>
                                      <p:to>
                                        <p:strVal val="visible"/>
                                      </p:to>
                                    </p:set>
                                    <p:anim calcmode="discrete" valueType="clr">
                                      <p:cBhvr override="childStyle">
                                        <p:cTn id="7"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
                                        </p:tgtEl>
                                        <p:attrNameLst>
                                          <p:attrName>fillcolor</p:attrName>
                                        </p:attrNameLst>
                                      </p:cBhvr>
                                      <p:tavLst>
                                        <p:tav tm="0">
                                          <p:val>
                                            <p:clrVal>
                                              <a:schemeClr val="accent2"/>
                                            </p:clrVal>
                                          </p:val>
                                        </p:tav>
                                        <p:tav tm="50000">
                                          <p:val>
                                            <p:clrVal>
                                              <a:schemeClr val="hlink"/>
                                            </p:clrVal>
                                          </p:val>
                                        </p:tav>
                                      </p:tavLst>
                                    </p:anim>
                                    <p:set>
                                      <p:cBhvr>
                                        <p:cTn id="9" dur="80"/>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a:off x="-28410" y="0"/>
            <a:ext cx="9172409" cy="5739407"/>
            <a:chOff x="-28410" y="0"/>
            <a:chExt cx="9172409" cy="5739407"/>
          </a:xfrm>
        </p:grpSpPr>
        <p:pic>
          <p:nvPicPr>
            <p:cNvPr id="11" name="圖片 10"/>
            <p:cNvPicPr>
              <a:picLocks noChangeAspect="1"/>
            </p:cNvPicPr>
            <p:nvPr/>
          </p:nvPicPr>
          <p:blipFill rotWithShape="1">
            <a:blip r:embed="rId3" cstate="print">
              <a:extLst>
                <a:ext uri="{28A0092B-C50C-407E-A947-70E740481C1C}">
                  <a14:useLocalDpi xmlns="" xmlns:a14="http://schemas.microsoft.com/office/drawing/2010/main" val="0"/>
                </a:ext>
              </a:extLst>
            </a:blip>
            <a:srcRect l="531" r="68" b="68018"/>
            <a:stretch/>
          </p:blipFill>
          <p:spPr>
            <a:xfrm flipH="1">
              <a:off x="-28410" y="0"/>
              <a:ext cx="9172409" cy="1778968"/>
            </a:xfrm>
            <a:prstGeom prst="flowChartDocument">
              <a:avLst/>
            </a:prstGeom>
          </p:spPr>
        </p:pic>
        <p:pic>
          <p:nvPicPr>
            <p:cNvPr id="8" name="圖片 7"/>
            <p:cNvPicPr>
              <a:picLocks noChangeAspect="1"/>
            </p:cNvPicPr>
            <p:nvPr/>
          </p:nvPicPr>
          <p:blipFill rotWithShape="1">
            <a:blip r:embed="rId4" cstate="print">
              <a:extLst>
                <a:ext uri="{28A0092B-C50C-407E-A947-70E740481C1C}">
                  <a14:useLocalDpi xmlns="" xmlns:a14="http://schemas.microsoft.com/office/drawing/2010/main" val="0"/>
                </a:ext>
              </a:extLst>
            </a:blip>
            <a:srcRect t="80904"/>
            <a:stretch/>
          </p:blipFill>
          <p:spPr>
            <a:xfrm>
              <a:off x="861590" y="4753413"/>
              <a:ext cx="8282409" cy="985994"/>
            </a:xfrm>
            <a:prstGeom prst="rect">
              <a:avLst/>
            </a:prstGeom>
          </p:spPr>
        </p:pic>
      </p:grpSp>
      <p:pic>
        <p:nvPicPr>
          <p:cNvPr id="4098" name="Picture 2" descr="http://kids.wanpug.com/illust/illust4344.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96744" y="2938124"/>
            <a:ext cx="2627784" cy="280128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圓角矩形 2"/>
          <p:cNvSpPr/>
          <p:nvPr/>
        </p:nvSpPr>
        <p:spPr>
          <a:xfrm>
            <a:off x="1089991" y="338807"/>
            <a:ext cx="7802489" cy="86409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Picture 2" descr="K:\10418學群簡報\圖\圖3.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87624" y="460437"/>
            <a:ext cx="792088" cy="65650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 Box 2"/>
          <p:cNvSpPr txBox="1">
            <a:spLocks noChangeArrowheads="1"/>
          </p:cNvSpPr>
          <p:nvPr/>
        </p:nvSpPr>
        <p:spPr bwMode="auto">
          <a:xfrm>
            <a:off x="2123728" y="468871"/>
            <a:ext cx="482453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a:latin typeface="SimHei" pitchFamily="2" charset="-122"/>
                <a:ea typeface="SimHei" pitchFamily="2" charset="-122"/>
              </a:rPr>
              <a:t>近年</a:t>
            </a:r>
            <a:r>
              <a:rPr lang="zh-TW" altLang="en-US" sz="3600" b="1" dirty="0" smtClean="0">
                <a:latin typeface="SimHei" pitchFamily="2" charset="-122"/>
                <a:ea typeface="SimHei" pitchFamily="2" charset="-122"/>
              </a:rPr>
              <a:t>趨勢</a:t>
            </a:r>
            <a:endParaRPr lang="zh-TW" altLang="en-US" sz="3600" b="1" dirty="0">
              <a:latin typeface="SimHei" panose="02010609060101010101" pitchFamily="49" charset="-122"/>
              <a:ea typeface="SimHei" panose="02010609060101010101" pitchFamily="49" charset="-122"/>
            </a:endParaRPr>
          </a:p>
        </p:txBody>
      </p:sp>
      <p:sp>
        <p:nvSpPr>
          <p:cNvPr id="21" name="Text Box 2"/>
          <p:cNvSpPr txBox="1">
            <a:spLocks noChangeArrowheads="1"/>
          </p:cNvSpPr>
          <p:nvPr/>
        </p:nvSpPr>
        <p:spPr bwMode="auto">
          <a:xfrm>
            <a:off x="1187624" y="1374209"/>
            <a:ext cx="7704856" cy="2862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ts val="3600"/>
              </a:lnSpc>
            </a:pPr>
            <a:r>
              <a:rPr lang="zh-TW" altLang="en-US" sz="2600" b="1" dirty="0">
                <a:latin typeface="SimHei" pitchFamily="2" charset="-122"/>
                <a:ea typeface="SimHei" pitchFamily="2" charset="-122"/>
              </a:rPr>
              <a:t>由於</a:t>
            </a:r>
            <a:r>
              <a:rPr lang="zh-TW" altLang="en-US" sz="2600" b="1" dirty="0">
                <a:solidFill>
                  <a:srgbClr val="FF0000"/>
                </a:solidFill>
                <a:latin typeface="SimHei" pitchFamily="2" charset="-122"/>
                <a:ea typeface="SimHei" pitchFamily="2" charset="-122"/>
              </a:rPr>
              <a:t>社會工作人員</a:t>
            </a:r>
            <a:r>
              <a:rPr lang="zh-TW" altLang="en-US" sz="2600" b="1" dirty="0">
                <a:latin typeface="SimHei" pitchFamily="2" charset="-122"/>
                <a:ea typeface="SimHei" pitchFamily="2" charset="-122"/>
              </a:rPr>
              <a:t>及</a:t>
            </a:r>
            <a:r>
              <a:rPr lang="zh-TW" altLang="en-US" sz="2600" b="1" dirty="0">
                <a:solidFill>
                  <a:srgbClr val="FF0000"/>
                </a:solidFill>
                <a:latin typeface="SimHei" pitchFamily="2" charset="-122"/>
                <a:ea typeface="SimHei" pitchFamily="2" charset="-122"/>
              </a:rPr>
              <a:t>輔導諮商人員</a:t>
            </a:r>
            <a:r>
              <a:rPr lang="zh-TW" altLang="en-US" sz="2600" b="1" dirty="0">
                <a:latin typeface="SimHei" pitchFamily="2" charset="-122"/>
                <a:ea typeface="SimHei" pitchFamily="2" charset="-122"/>
              </a:rPr>
              <a:t>人力需求提升，社會與心理學群學生就業道路也愈來愈</a:t>
            </a:r>
            <a:r>
              <a:rPr lang="zh-TW" altLang="en-US" sz="2600" b="1" dirty="0" smtClean="0">
                <a:latin typeface="SimHei" pitchFamily="2" charset="-122"/>
                <a:ea typeface="SimHei" pitchFamily="2" charset="-122"/>
              </a:rPr>
              <a:t>寬敞。</a:t>
            </a:r>
            <a:endParaRPr lang="en-US" altLang="zh-TW" sz="2600" b="1" dirty="0" smtClean="0">
              <a:latin typeface="SimHei" pitchFamily="2" charset="-122"/>
              <a:ea typeface="SimHei" pitchFamily="2" charset="-122"/>
            </a:endParaRPr>
          </a:p>
          <a:p>
            <a:pPr>
              <a:lnSpc>
                <a:spcPts val="3600"/>
              </a:lnSpc>
            </a:pPr>
            <a:r>
              <a:rPr lang="zh-TW" altLang="en-US" sz="2600" b="1" dirty="0" smtClean="0">
                <a:latin typeface="SimHei" pitchFamily="2" charset="-122"/>
                <a:ea typeface="SimHei" pitchFamily="2" charset="-122"/>
              </a:rPr>
              <a:t>未來</a:t>
            </a:r>
            <a:r>
              <a:rPr lang="zh-TW" altLang="en-US" sz="2600" b="1" dirty="0">
                <a:latin typeface="SimHei" pitchFamily="2" charset="-122"/>
                <a:ea typeface="SimHei" pitchFamily="2" charset="-122"/>
              </a:rPr>
              <a:t>從事的工作必須</a:t>
            </a:r>
            <a:r>
              <a:rPr lang="zh-TW" altLang="en-US" sz="2600" b="1" dirty="0">
                <a:solidFill>
                  <a:srgbClr val="FF0000"/>
                </a:solidFill>
                <a:latin typeface="SimHei" pitchFamily="2" charset="-122"/>
                <a:ea typeface="SimHei" pitchFamily="2" charset="-122"/>
              </a:rPr>
              <a:t>頻繁地接觸「人」</a:t>
            </a:r>
            <a:r>
              <a:rPr lang="zh-TW" altLang="en-US" sz="2600" b="1" dirty="0">
                <a:latin typeface="SimHei" pitchFamily="2" charset="-122"/>
                <a:ea typeface="SimHei" pitchFamily="2" charset="-122"/>
              </a:rPr>
              <a:t>，因此如何與人</a:t>
            </a:r>
            <a:r>
              <a:rPr lang="zh-TW" altLang="en-US" sz="2600" b="1" dirty="0">
                <a:solidFill>
                  <a:srgbClr val="FF0000"/>
                </a:solidFill>
                <a:latin typeface="SimHei" pitchFamily="2" charset="-122"/>
                <a:ea typeface="SimHei" pitchFamily="2" charset="-122"/>
              </a:rPr>
              <a:t>妥善溝通</a:t>
            </a:r>
            <a:r>
              <a:rPr lang="zh-TW" altLang="en-US" sz="2600" b="1" dirty="0" smtClean="0">
                <a:latin typeface="SimHei" pitchFamily="2" charset="-122"/>
                <a:ea typeface="SimHei" pitchFamily="2" charset="-122"/>
              </a:rPr>
              <a:t>，並且</a:t>
            </a:r>
            <a:r>
              <a:rPr lang="zh-TW" altLang="en-US" sz="2600" b="1" dirty="0">
                <a:latin typeface="SimHei" pitchFamily="2" charset="-122"/>
                <a:ea typeface="SimHei" pitchFamily="2" charset="-122"/>
              </a:rPr>
              <a:t>維持自身</a:t>
            </a:r>
            <a:r>
              <a:rPr lang="zh-TW" altLang="en-US" sz="2600" b="1" dirty="0">
                <a:solidFill>
                  <a:srgbClr val="FF0000"/>
                </a:solidFill>
                <a:latin typeface="SimHei" pitchFamily="2" charset="-122"/>
                <a:ea typeface="SimHei" pitchFamily="2" charset="-122"/>
              </a:rPr>
              <a:t>情緒穩定</a:t>
            </a:r>
            <a:r>
              <a:rPr lang="zh-TW" altLang="en-US" sz="2600" b="1" dirty="0">
                <a:latin typeface="SimHei" pitchFamily="2" charset="-122"/>
                <a:ea typeface="SimHei" pitchFamily="2" charset="-122"/>
              </a:rPr>
              <a:t>相當重要，當然最重要的仍是保持對社會的關懷</a:t>
            </a:r>
            <a:r>
              <a:rPr lang="zh-TW" altLang="en-US" sz="2600" b="1" dirty="0">
                <a:solidFill>
                  <a:srgbClr val="FF0000"/>
                </a:solidFill>
                <a:latin typeface="SimHei" pitchFamily="2" charset="-122"/>
                <a:ea typeface="SimHei" pitchFamily="2" charset="-122"/>
              </a:rPr>
              <a:t>熱忱</a:t>
            </a:r>
            <a:r>
              <a:rPr lang="zh-TW" altLang="en-US" sz="2600" b="1" dirty="0">
                <a:latin typeface="SimHei" pitchFamily="2" charset="-122"/>
                <a:ea typeface="SimHei" pitchFamily="2" charset="-122"/>
              </a:rPr>
              <a:t>度，</a:t>
            </a:r>
            <a:r>
              <a:rPr lang="zh-TW" altLang="en-US" sz="2600" b="1" dirty="0" smtClean="0">
                <a:latin typeface="SimHei" pitchFamily="2" charset="-122"/>
                <a:ea typeface="SimHei" pitchFamily="2" charset="-122"/>
              </a:rPr>
              <a:t>以持續</a:t>
            </a:r>
            <a:r>
              <a:rPr lang="zh-TW" altLang="en-US" sz="2600" b="1" dirty="0">
                <a:latin typeface="SimHei" pitchFamily="2" charset="-122"/>
                <a:ea typeface="SimHei" pitchFamily="2" charset="-122"/>
              </a:rPr>
              <a:t>提供社會源源不絕的力量。</a:t>
            </a:r>
            <a:endParaRPr lang="en-US" altLang="zh-TW" sz="2600" b="1" dirty="0">
              <a:latin typeface="SimHei" pitchFamily="2" charset="-122"/>
              <a:ea typeface="SimHei" pitchFamily="2" charset="-122"/>
            </a:endParaRPr>
          </a:p>
        </p:txBody>
      </p:sp>
      <p:grpSp>
        <p:nvGrpSpPr>
          <p:cNvPr id="5" name="群組 4"/>
          <p:cNvGrpSpPr/>
          <p:nvPr/>
        </p:nvGrpSpPr>
        <p:grpSpPr>
          <a:xfrm>
            <a:off x="-28410" y="4"/>
            <a:ext cx="885181" cy="5718171"/>
            <a:chOff x="-28410" y="4"/>
            <a:chExt cx="885181" cy="5718171"/>
          </a:xfrm>
        </p:grpSpPr>
        <p:grpSp>
          <p:nvGrpSpPr>
            <p:cNvPr id="7" name="群組 6"/>
            <p:cNvGrpSpPr/>
            <p:nvPr/>
          </p:nvGrpSpPr>
          <p:grpSpPr>
            <a:xfrm>
              <a:off x="-28410" y="4"/>
              <a:ext cx="885181" cy="5718171"/>
              <a:chOff x="-7144" y="4"/>
              <a:chExt cx="885181" cy="5718171"/>
            </a:xfrm>
          </p:grpSpPr>
          <p:grpSp>
            <p:nvGrpSpPr>
              <p:cNvPr id="4" name="群組 3"/>
              <p:cNvGrpSpPr/>
              <p:nvPr/>
            </p:nvGrpSpPr>
            <p:grpSpPr>
              <a:xfrm>
                <a:off x="-7144" y="4"/>
                <a:ext cx="885181" cy="5718171"/>
                <a:chOff x="-91676" y="3291135"/>
                <a:chExt cx="11359398" cy="1944214"/>
              </a:xfrm>
              <a:solidFill>
                <a:srgbClr val="800000"/>
              </a:solidFill>
            </p:grpSpPr>
            <p:sp>
              <p:nvSpPr>
                <p:cNvPr id="2" name="矩形 1"/>
                <p:cNvSpPr/>
                <p:nvPr/>
              </p:nvSpPr>
              <p:spPr>
                <a:xfrm>
                  <a:off x="-91676" y="3291135"/>
                  <a:ext cx="9143998" cy="1314871"/>
                </a:xfrm>
                <a:prstGeom prst="rect">
                  <a:avLst/>
                </a:prstGeom>
                <a:solidFill>
                  <a:srgbClr val="66FF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8981729" y="3291135"/>
                  <a:ext cx="2285993" cy="1944214"/>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Text Box 2"/>
              <p:cNvSpPr txBox="1">
                <a:spLocks noChangeArrowheads="1"/>
              </p:cNvSpPr>
              <p:nvPr/>
            </p:nvSpPr>
            <p:spPr bwMode="auto">
              <a:xfrm>
                <a:off x="78028" y="611157"/>
                <a:ext cx="524005"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社會與心理學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0" name="圖片 19"/>
            <p:cNvPicPr>
              <a:picLocks noChangeAspect="1"/>
            </p:cNvPicPr>
            <p:nvPr/>
          </p:nvPicPr>
          <p:blipFill rotWithShape="1">
            <a:blip r:embed="rId7" cstate="print">
              <a:extLst>
                <a:ext uri="{28A0092B-C50C-407E-A947-70E740481C1C}">
                  <a14:useLocalDpi xmlns="" xmlns:a14="http://schemas.microsoft.com/office/drawing/2010/main" val="0"/>
                </a:ext>
              </a:extLst>
            </a:blip>
            <a:srcRect t="28077" r="71707" b="57419"/>
            <a:stretch/>
          </p:blipFill>
          <p:spPr>
            <a:xfrm>
              <a:off x="-28410" y="57055"/>
              <a:ext cx="781552" cy="563504"/>
            </a:xfrm>
            <a:prstGeom prst="rect">
              <a:avLst/>
            </a:prstGeom>
          </p:spPr>
        </p:pic>
      </p:grpSp>
      <p:grpSp>
        <p:nvGrpSpPr>
          <p:cNvPr id="17" name="群組 16"/>
          <p:cNvGrpSpPr/>
          <p:nvPr/>
        </p:nvGrpSpPr>
        <p:grpSpPr>
          <a:xfrm>
            <a:off x="8323928" y="4896503"/>
            <a:ext cx="891542" cy="891542"/>
            <a:chOff x="8323928" y="4896503"/>
            <a:chExt cx="891542" cy="891542"/>
          </a:xfrm>
        </p:grpSpPr>
        <p:pic>
          <p:nvPicPr>
            <p:cNvPr id="18" name="圖片 17" descr="齟齒圖片4.png"/>
            <p:cNvPicPr>
              <a:picLocks noChangeAspect="1"/>
            </p:cNvPicPr>
            <p:nvPr/>
          </p:nvPicPr>
          <p:blipFill>
            <a:blip r:embed="rId8" cstate="print"/>
            <a:stretch>
              <a:fillRect/>
            </a:stretch>
          </p:blipFill>
          <p:spPr>
            <a:xfrm>
              <a:off x="8323928" y="4896503"/>
              <a:ext cx="891542" cy="891542"/>
            </a:xfrm>
            <a:prstGeom prst="rect">
              <a:avLst/>
            </a:prstGeom>
          </p:spPr>
        </p:pic>
        <p:sp>
          <p:nvSpPr>
            <p:cNvPr id="22" name="文字方塊 21"/>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363494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37541"/>
          <a:stretch/>
        </p:blipFill>
        <p:spPr bwMode="auto">
          <a:xfrm>
            <a:off x="0" y="-1"/>
            <a:ext cx="9144000" cy="571120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圓角矩形 2"/>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14339" name="Picture 3" descr="K:\10418學群簡報\圖\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76256" y="2149376"/>
            <a:ext cx="2246334" cy="3568799"/>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3" name="Text Box 2"/>
          <p:cNvSpPr txBox="1">
            <a:spLocks noChangeArrowheads="1"/>
          </p:cNvSpPr>
          <p:nvPr/>
        </p:nvSpPr>
        <p:spPr bwMode="auto">
          <a:xfrm>
            <a:off x="1907704" y="1634951"/>
            <a:ext cx="603698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一定要很有愛心才能念社會與心理學群嗎</a:t>
            </a:r>
            <a:r>
              <a:rPr lang="zh-TW" altLang="en-US" sz="2800" b="1" dirty="0" smtClean="0">
                <a:latin typeface="SimHei" pitchFamily="2" charset="-122"/>
                <a:ea typeface="SimHei" pitchFamily="2" charset="-122"/>
              </a:rPr>
              <a:t>？</a:t>
            </a:r>
            <a:endParaRPr lang="zh-TW" altLang="en-US" sz="2800" b="1" dirty="0">
              <a:latin typeface="SimHei" panose="02010609060101010101" pitchFamily="49" charset="-122"/>
              <a:ea typeface="SimHei" panose="02010609060101010101" pitchFamily="49" charset="-122"/>
            </a:endParaRPr>
          </a:p>
        </p:txBody>
      </p:sp>
      <p:pic>
        <p:nvPicPr>
          <p:cNvPr id="14340" name="Picture 4" descr="K:\10418學群簡報\圖\圖8.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89991" y="1666010"/>
            <a:ext cx="816819" cy="81228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群組 8"/>
          <p:cNvGrpSpPr/>
          <p:nvPr/>
        </p:nvGrpSpPr>
        <p:grpSpPr>
          <a:xfrm>
            <a:off x="1089991" y="2882199"/>
            <a:ext cx="817713" cy="844063"/>
            <a:chOff x="1089991" y="2211015"/>
            <a:chExt cx="817713" cy="844063"/>
          </a:xfrm>
        </p:grpSpPr>
        <p:pic>
          <p:nvPicPr>
            <p:cNvPr id="14341" name="Picture 5" descr="K:\10418學群簡報\圖\圖1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89991" y="2241908"/>
              <a:ext cx="817713" cy="81317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931095"/>
            <a:ext cx="5040560" cy="2092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600" b="1" dirty="0">
                <a:latin typeface="SimHei" panose="02010609060101010101" pitchFamily="49" charset="-122"/>
                <a:ea typeface="SimHei" panose="02010609060101010101" pitchFamily="49" charset="-122"/>
              </a:rPr>
              <a:t>這個學群就是</a:t>
            </a:r>
            <a:r>
              <a:rPr lang="zh-TW" altLang="en-US" sz="2600" b="1" dirty="0">
                <a:solidFill>
                  <a:srgbClr val="FF0000"/>
                </a:solidFill>
                <a:latin typeface="SimHei" panose="02010609060101010101" pitchFamily="49" charset="-122"/>
                <a:ea typeface="SimHei" panose="02010609060101010101" pitchFamily="49" charset="-122"/>
              </a:rPr>
              <a:t>處理「人」的問題</a:t>
            </a:r>
            <a:r>
              <a:rPr lang="zh-TW" altLang="en-US" sz="2600" b="1" dirty="0">
                <a:latin typeface="SimHei" panose="02010609060101010101" pitchFamily="49" charset="-122"/>
                <a:ea typeface="SimHei" panose="02010609060101010101" pitchFamily="49" charset="-122"/>
              </a:rPr>
              <a:t>，</a:t>
            </a:r>
            <a:r>
              <a:rPr lang="zh-TW" altLang="en-US" sz="2600" b="1" dirty="0">
                <a:solidFill>
                  <a:srgbClr val="FF0000"/>
                </a:solidFill>
                <a:latin typeface="SimHei" panose="02010609060101010101" pitchFamily="49" charset="-122"/>
                <a:ea typeface="SimHei" panose="02010609060101010101" pitchFamily="49" charset="-122"/>
              </a:rPr>
              <a:t>思考邏輯</a:t>
            </a:r>
            <a:r>
              <a:rPr lang="zh-TW" altLang="en-US" sz="2600" b="1" dirty="0">
                <a:latin typeface="SimHei" panose="02010609060101010101" pitchFamily="49" charset="-122"/>
                <a:ea typeface="SimHei" panose="02010609060101010101" pitchFamily="49" charset="-122"/>
              </a:rPr>
              <a:t>很重要，但能夠脫穎</a:t>
            </a:r>
          </a:p>
          <a:p>
            <a:r>
              <a:rPr lang="zh-TW" altLang="en-US" sz="2600" b="1" dirty="0">
                <a:latin typeface="SimHei" panose="02010609060101010101" pitchFamily="49" charset="-122"/>
                <a:ea typeface="SimHei" panose="02010609060101010101" pitchFamily="49" charset="-122"/>
              </a:rPr>
              <a:t>而出</a:t>
            </a:r>
            <a:r>
              <a:rPr lang="zh-TW" altLang="en-US" sz="2600" b="1" dirty="0" smtClean="0">
                <a:latin typeface="SimHei" panose="02010609060101010101" pitchFamily="49" charset="-122"/>
                <a:ea typeface="SimHei" panose="02010609060101010101" pitchFamily="49" charset="-122"/>
              </a:rPr>
              <a:t>的是「</a:t>
            </a:r>
            <a:r>
              <a:rPr lang="zh-TW" altLang="en-US" sz="2600" b="1" dirty="0">
                <a:latin typeface="SimHei" panose="02010609060101010101" pitchFamily="49" charset="-122"/>
                <a:ea typeface="SimHei" panose="02010609060101010101" pitchFamily="49" charset="-122"/>
              </a:rPr>
              <a:t>有愛心」</a:t>
            </a:r>
            <a:r>
              <a:rPr lang="zh-TW" altLang="en-US" sz="2600" b="1" dirty="0" smtClean="0">
                <a:latin typeface="SimHei" panose="02010609060101010101" pitchFamily="49" charset="-122"/>
                <a:ea typeface="SimHei" panose="02010609060101010101" pitchFamily="49" charset="-122"/>
              </a:rPr>
              <a:t>。</a:t>
            </a:r>
            <a:endParaRPr lang="en-US" altLang="zh-TW" sz="2600" b="1" dirty="0" smtClean="0">
              <a:latin typeface="SimHei" panose="02010609060101010101" pitchFamily="49" charset="-122"/>
              <a:ea typeface="SimHei" panose="02010609060101010101" pitchFamily="49" charset="-122"/>
            </a:endParaRPr>
          </a:p>
          <a:p>
            <a:r>
              <a:rPr lang="zh-TW" altLang="en-US" sz="2600" b="1" dirty="0" smtClean="0">
                <a:latin typeface="SimHei" panose="02010609060101010101" pitchFamily="49" charset="-122"/>
                <a:ea typeface="SimHei" panose="02010609060101010101" pitchFamily="49" charset="-122"/>
              </a:rPr>
              <a:t>需具備</a:t>
            </a:r>
            <a:r>
              <a:rPr lang="zh-TW" altLang="en-US" sz="2600" b="1" dirty="0" smtClean="0">
                <a:solidFill>
                  <a:srgbClr val="FF0000"/>
                </a:solidFill>
                <a:latin typeface="SimHei" panose="02010609060101010101" pitchFamily="49" charset="-122"/>
                <a:ea typeface="SimHei" panose="02010609060101010101" pitchFamily="49" charset="-122"/>
              </a:rPr>
              <a:t>了解</a:t>
            </a:r>
            <a:r>
              <a:rPr lang="zh-TW" altLang="en-US" sz="2600" b="1" dirty="0">
                <a:solidFill>
                  <a:srgbClr val="FF0000"/>
                </a:solidFill>
                <a:latin typeface="SimHei" panose="02010609060101010101" pitchFamily="49" charset="-122"/>
                <a:ea typeface="SimHei" panose="02010609060101010101" pitchFamily="49" charset="-122"/>
              </a:rPr>
              <a:t>自己</a:t>
            </a:r>
            <a:r>
              <a:rPr lang="zh-TW" altLang="en-US" sz="2600" b="1" dirty="0">
                <a:latin typeface="SimHei" panose="02010609060101010101" pitchFamily="49" charset="-122"/>
                <a:ea typeface="SimHei" panose="02010609060101010101" pitchFamily="49" charset="-122"/>
              </a:rPr>
              <a:t>、</a:t>
            </a:r>
            <a:r>
              <a:rPr lang="zh-TW" altLang="en-US" sz="2600" b="1" dirty="0">
                <a:solidFill>
                  <a:srgbClr val="FF0000"/>
                </a:solidFill>
                <a:latin typeface="SimHei" panose="02010609060101010101" pitchFamily="49" charset="-122"/>
                <a:ea typeface="SimHei" panose="02010609060101010101" pitchFamily="49" charset="-122"/>
              </a:rPr>
              <a:t>表達能力</a:t>
            </a:r>
            <a:r>
              <a:rPr lang="zh-TW" altLang="en-US" sz="2600" b="1" dirty="0">
                <a:latin typeface="SimHei" panose="02010609060101010101" pitchFamily="49" charset="-122"/>
                <a:ea typeface="SimHei" panose="02010609060101010101" pitchFamily="49" charset="-122"/>
              </a:rPr>
              <a:t>、</a:t>
            </a:r>
            <a:r>
              <a:rPr lang="zh-TW" altLang="en-US" sz="2600" b="1" dirty="0">
                <a:solidFill>
                  <a:srgbClr val="FF0000"/>
                </a:solidFill>
                <a:latin typeface="SimHei" panose="02010609060101010101" pitchFamily="49" charset="-122"/>
                <a:ea typeface="SimHei" panose="02010609060101010101" pitchFamily="49" charset="-122"/>
              </a:rPr>
              <a:t>開放的心胸</a:t>
            </a:r>
            <a:r>
              <a:rPr lang="zh-TW" altLang="en-US" sz="2600" b="1" dirty="0" smtClean="0">
                <a:latin typeface="SimHei" panose="02010609060101010101" pitchFamily="49" charset="-122"/>
                <a:ea typeface="SimHei" panose="02010609060101010101" pitchFamily="49" charset="-122"/>
              </a:rPr>
              <a:t>。</a:t>
            </a:r>
            <a:endParaRPr lang="zh-TW" altLang="en-US" sz="2600" b="1" dirty="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554362">
            <a:off x="8007819" y="1614220"/>
            <a:ext cx="1091810" cy="723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K:\10418學群簡報\圖\圖4.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40138" y="478585"/>
            <a:ext cx="815052" cy="6755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6" name="群組 35"/>
          <p:cNvGrpSpPr/>
          <p:nvPr/>
        </p:nvGrpSpPr>
        <p:grpSpPr>
          <a:xfrm>
            <a:off x="-28410" y="4"/>
            <a:ext cx="885181" cy="5718171"/>
            <a:chOff x="-28410" y="4"/>
            <a:chExt cx="885181" cy="5718171"/>
          </a:xfrm>
        </p:grpSpPr>
        <p:grpSp>
          <p:nvGrpSpPr>
            <p:cNvPr id="37" name="群組 36"/>
            <p:cNvGrpSpPr/>
            <p:nvPr/>
          </p:nvGrpSpPr>
          <p:grpSpPr>
            <a:xfrm>
              <a:off x="-28410" y="4"/>
              <a:ext cx="885181" cy="5718171"/>
              <a:chOff x="-7144" y="4"/>
              <a:chExt cx="885181" cy="5718171"/>
            </a:xfrm>
          </p:grpSpPr>
          <p:grpSp>
            <p:nvGrpSpPr>
              <p:cNvPr id="39" name="群組 38"/>
              <p:cNvGrpSpPr/>
              <p:nvPr/>
            </p:nvGrpSpPr>
            <p:grpSpPr>
              <a:xfrm>
                <a:off x="-7144" y="4"/>
                <a:ext cx="885181" cy="5718171"/>
                <a:chOff x="-91676" y="3291135"/>
                <a:chExt cx="11359398" cy="1944214"/>
              </a:xfrm>
              <a:solidFill>
                <a:srgbClr val="800000"/>
              </a:solidFill>
            </p:grpSpPr>
            <p:sp>
              <p:nvSpPr>
                <p:cNvPr id="41" name="矩形 40"/>
                <p:cNvSpPr/>
                <p:nvPr/>
              </p:nvSpPr>
              <p:spPr>
                <a:xfrm>
                  <a:off x="-91676" y="3291135"/>
                  <a:ext cx="9143998" cy="1314871"/>
                </a:xfrm>
                <a:prstGeom prst="rect">
                  <a:avLst/>
                </a:prstGeom>
                <a:solidFill>
                  <a:srgbClr val="66FF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8981729" y="3291135"/>
                  <a:ext cx="2285993" cy="1944214"/>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0" name="Text Box 2"/>
              <p:cNvSpPr txBox="1">
                <a:spLocks noChangeArrowheads="1"/>
              </p:cNvSpPr>
              <p:nvPr/>
            </p:nvSpPr>
            <p:spPr bwMode="auto">
              <a:xfrm>
                <a:off x="78028" y="611157"/>
                <a:ext cx="524005"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社會與心理學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38" name="圖片 37"/>
            <p:cNvPicPr>
              <a:picLocks noChangeAspect="1"/>
            </p:cNvPicPr>
            <p:nvPr/>
          </p:nvPicPr>
          <p:blipFill rotWithShape="1">
            <a:blip r:embed="rId9" cstate="print">
              <a:extLst>
                <a:ext uri="{28A0092B-C50C-407E-A947-70E740481C1C}">
                  <a14:useLocalDpi xmlns="" xmlns:a14="http://schemas.microsoft.com/office/drawing/2010/main" val="0"/>
                </a:ext>
              </a:extLst>
            </a:blip>
            <a:srcRect t="28077" r="71707" b="57419"/>
            <a:stretch/>
          </p:blipFill>
          <p:spPr>
            <a:xfrm>
              <a:off x="-28410" y="57055"/>
              <a:ext cx="781552" cy="563504"/>
            </a:xfrm>
            <a:prstGeom prst="rect">
              <a:avLst/>
            </a:prstGeom>
          </p:spPr>
        </p:pic>
      </p:grpSp>
      <p:grpSp>
        <p:nvGrpSpPr>
          <p:cNvPr id="21" name="群組 20"/>
          <p:cNvGrpSpPr/>
          <p:nvPr/>
        </p:nvGrpSpPr>
        <p:grpSpPr>
          <a:xfrm>
            <a:off x="8323928" y="4896503"/>
            <a:ext cx="891542" cy="891542"/>
            <a:chOff x="8323928" y="4896503"/>
            <a:chExt cx="891542" cy="891542"/>
          </a:xfrm>
        </p:grpSpPr>
        <p:pic>
          <p:nvPicPr>
            <p:cNvPr id="22" name="圖片 21" descr="齟齒圖片4.png"/>
            <p:cNvPicPr>
              <a:picLocks noChangeAspect="1"/>
            </p:cNvPicPr>
            <p:nvPr/>
          </p:nvPicPr>
          <p:blipFill>
            <a:blip r:embed="rId10" cstate="print"/>
            <a:stretch>
              <a:fillRect/>
            </a:stretch>
          </p:blipFill>
          <p:spPr>
            <a:xfrm>
              <a:off x="8323928" y="4896503"/>
              <a:ext cx="891542" cy="891542"/>
            </a:xfrm>
            <a:prstGeom prst="rect">
              <a:avLst/>
            </a:prstGeom>
          </p:spPr>
        </p:pic>
        <p:sp>
          <p:nvSpPr>
            <p:cNvPr id="24" name="文字方塊 23"/>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6162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animEffect transition="in" filter="fade">
                                      <p:cBhvr>
                                        <p:cTn id="9" dur="500"/>
                                        <p:tgtEl>
                                          <p:spTgt spid="1434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37541"/>
          <a:stretch/>
        </p:blipFill>
        <p:spPr bwMode="auto">
          <a:xfrm>
            <a:off x="0" y="-1"/>
            <a:ext cx="9144000" cy="571120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圓角矩形 2"/>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339" name="Picture 3" descr="K:\10418學群簡報\圖\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76256" y="2149376"/>
            <a:ext cx="2246334" cy="3552927"/>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3" name="Text Box 2"/>
          <p:cNvSpPr txBox="1">
            <a:spLocks noChangeArrowheads="1"/>
          </p:cNvSpPr>
          <p:nvPr/>
        </p:nvSpPr>
        <p:spPr bwMode="auto">
          <a:xfrm>
            <a:off x="1907704" y="1688956"/>
            <a:ext cx="568863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我如果想念這個學群，我可以先做哪些準備</a:t>
            </a:r>
            <a:r>
              <a:rPr lang="zh-TW" altLang="en-US" sz="2800" b="1" dirty="0" smtClean="0">
                <a:latin typeface="SimHei" pitchFamily="2" charset="-122"/>
                <a:ea typeface="SimHei" pitchFamily="2" charset="-122"/>
              </a:rPr>
              <a:t>？</a:t>
            </a:r>
            <a:endParaRPr lang="zh-TW" altLang="en-US" sz="2800" b="1" dirty="0">
              <a:latin typeface="SimHei" panose="02010609060101010101" pitchFamily="49" charset="-122"/>
              <a:ea typeface="SimHei" panose="02010609060101010101" pitchFamily="49" charset="-122"/>
            </a:endParaRPr>
          </a:p>
        </p:txBody>
      </p:sp>
      <p:grpSp>
        <p:nvGrpSpPr>
          <p:cNvPr id="9" name="群組 8"/>
          <p:cNvGrpSpPr/>
          <p:nvPr/>
        </p:nvGrpSpPr>
        <p:grpSpPr>
          <a:xfrm>
            <a:off x="1089991" y="2882199"/>
            <a:ext cx="817713" cy="844063"/>
            <a:chOff x="1089991" y="2211015"/>
            <a:chExt cx="817713" cy="844063"/>
          </a:xfrm>
        </p:grpSpPr>
        <p:pic>
          <p:nvPicPr>
            <p:cNvPr id="14341" name="Picture 5" descr="K:\10418學群簡報\圖\圖1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89991" y="2241908"/>
              <a:ext cx="817713" cy="81317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913092"/>
            <a:ext cx="5040560"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latin typeface="SimHei" panose="02010609060101010101" pitchFamily="49" charset="-122"/>
                <a:ea typeface="SimHei" panose="02010609060101010101" pitchFamily="49" charset="-122"/>
              </a:rPr>
              <a:t>參與</a:t>
            </a:r>
            <a:r>
              <a:rPr lang="zh-TW" altLang="en-US" sz="2800" b="1" dirty="0">
                <a:latin typeface="SimHei" panose="02010609060101010101" pitchFamily="49" charset="-122"/>
                <a:ea typeface="SimHei" panose="02010609060101010101" pitchFamily="49" charset="-122"/>
              </a:rPr>
              <a:t>幫助人的活動，如</a:t>
            </a:r>
            <a:r>
              <a:rPr lang="zh-TW" altLang="en-US" sz="2800" b="1" dirty="0">
                <a:solidFill>
                  <a:srgbClr val="FF0000"/>
                </a:solidFill>
                <a:latin typeface="SimHei" panose="02010609060101010101" pitchFamily="49" charset="-122"/>
                <a:ea typeface="SimHei" panose="02010609060101010101" pitchFamily="49" charset="-122"/>
              </a:rPr>
              <a:t>志工社、康輔社</a:t>
            </a:r>
            <a:r>
              <a:rPr lang="zh-TW" altLang="en-US" sz="2800" b="1" dirty="0" smtClean="0">
                <a:latin typeface="SimHei" panose="02010609060101010101" pitchFamily="49" charset="-122"/>
                <a:ea typeface="SimHei" panose="02010609060101010101" pitchFamily="49" charset="-122"/>
              </a:rPr>
              <a:t>，以</a:t>
            </a:r>
            <a:r>
              <a:rPr lang="zh-TW" altLang="en-US" sz="2800" b="1" dirty="0">
                <a:latin typeface="SimHei" panose="02010609060101010101" pitchFamily="49" charset="-122"/>
                <a:ea typeface="SimHei" panose="02010609060101010101" pitchFamily="49" charset="-122"/>
              </a:rPr>
              <a:t>確認自己對於幫助人興趣有多深</a:t>
            </a:r>
            <a:r>
              <a:rPr lang="zh-TW" altLang="en-US" sz="2800" b="1" dirty="0" smtClean="0">
                <a:latin typeface="SimHei" panose="02010609060101010101" pitchFamily="49" charset="-122"/>
                <a:ea typeface="SimHei" panose="02010609060101010101" pitchFamily="49" charset="-122"/>
              </a:rPr>
              <a:t>。</a:t>
            </a:r>
            <a:endParaRPr lang="en-US" altLang="zh-TW" sz="2800" b="1" dirty="0" smtClean="0">
              <a:latin typeface="SimHei" panose="02010609060101010101" pitchFamily="49" charset="-122"/>
              <a:ea typeface="SimHei" panose="02010609060101010101" pitchFamily="49" charset="-122"/>
            </a:endParaRPr>
          </a:p>
          <a:p>
            <a:r>
              <a:rPr lang="zh-TW" altLang="en-US" sz="2800" b="1" dirty="0" smtClean="0">
                <a:latin typeface="SimHei" panose="02010609060101010101" pitchFamily="49" charset="-122"/>
                <a:ea typeface="SimHei" panose="02010609060101010101" pitchFamily="49" charset="-122"/>
              </a:rPr>
              <a:t>書籍</a:t>
            </a:r>
            <a:r>
              <a:rPr lang="zh-TW" altLang="en-US" sz="2800" b="1" dirty="0">
                <a:latin typeface="SimHei" panose="02010609060101010101" pitchFamily="49" charset="-122"/>
                <a:ea typeface="SimHei" panose="02010609060101010101" pitchFamily="49" charset="-122"/>
              </a:rPr>
              <a:t>方面，可以看</a:t>
            </a:r>
            <a:r>
              <a:rPr lang="en-US" altLang="zh-TW" sz="2800" b="1" dirty="0">
                <a:solidFill>
                  <a:srgbClr val="FF0000"/>
                </a:solidFill>
                <a:latin typeface="SimHei" panose="02010609060101010101" pitchFamily="49" charset="-122"/>
                <a:ea typeface="SimHei" panose="02010609060101010101" pitchFamily="49" charset="-122"/>
              </a:rPr>
              <a:t>《</a:t>
            </a:r>
            <a:r>
              <a:rPr lang="zh-TW" altLang="en-US" sz="2800" b="1" dirty="0" smtClean="0">
                <a:solidFill>
                  <a:srgbClr val="FF0000"/>
                </a:solidFill>
                <a:latin typeface="SimHei" panose="02010609060101010101" pitchFamily="49" charset="-122"/>
                <a:ea typeface="SimHei" panose="02010609060101010101" pitchFamily="49" charset="-122"/>
              </a:rPr>
              <a:t>這才</a:t>
            </a:r>
            <a:r>
              <a:rPr lang="zh-TW" altLang="en-US" sz="2800" b="1" dirty="0">
                <a:solidFill>
                  <a:srgbClr val="FF0000"/>
                </a:solidFill>
                <a:latin typeface="SimHei" panose="02010609060101010101" pitchFamily="49" charset="-122"/>
                <a:ea typeface="SimHei" panose="02010609060101010101" pitchFamily="49" charset="-122"/>
              </a:rPr>
              <a:t>是心理學！</a:t>
            </a:r>
            <a:r>
              <a:rPr lang="en-US" altLang="zh-TW" sz="2800" b="1" dirty="0">
                <a:solidFill>
                  <a:srgbClr val="FF0000"/>
                </a:solidFill>
                <a:latin typeface="SimHei" panose="02010609060101010101" pitchFamily="49" charset="-122"/>
                <a:ea typeface="SimHei" panose="02010609060101010101" pitchFamily="49" charset="-122"/>
              </a:rPr>
              <a:t>》</a:t>
            </a:r>
            <a:r>
              <a:rPr lang="zh-TW" altLang="en-US" sz="2800" b="1" dirty="0" smtClean="0">
                <a:latin typeface="SimHei" panose="02010609060101010101" pitchFamily="49" charset="-122"/>
                <a:ea typeface="SimHei" panose="02010609060101010101" pitchFamily="49" charset="-122"/>
              </a:rPr>
              <a:t>，了解</a:t>
            </a:r>
            <a:r>
              <a:rPr lang="zh-TW" altLang="en-US" sz="2800" b="1" dirty="0">
                <a:latin typeface="SimHei" panose="02010609060101010101" pitchFamily="49" charset="-122"/>
                <a:ea typeface="SimHei" panose="02010609060101010101" pitchFamily="49" charset="-122"/>
              </a:rPr>
              <a:t>現代心理學</a:t>
            </a:r>
            <a:r>
              <a:rPr lang="zh-TW" altLang="en-US" sz="2800" b="1" dirty="0" smtClean="0">
                <a:latin typeface="SimHei" panose="02010609060101010101" pitchFamily="49" charset="-122"/>
                <a:ea typeface="SimHei" panose="02010609060101010101" pitchFamily="49" charset="-122"/>
              </a:rPr>
              <a:t>。</a:t>
            </a:r>
            <a:endParaRPr lang="zh-TW" altLang="en-US" sz="2800" b="1" dirty="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554362">
            <a:off x="8007819" y="1614220"/>
            <a:ext cx="1091810" cy="72332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K:\10418學群簡報\圖\圖9.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089991" y="1689687"/>
            <a:ext cx="817713" cy="808627"/>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22" name="Picture 2" descr="K:\10418學群簡報\圖\圖4.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40138" y="478585"/>
            <a:ext cx="815052" cy="6755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9" name="群組 28"/>
          <p:cNvGrpSpPr/>
          <p:nvPr/>
        </p:nvGrpSpPr>
        <p:grpSpPr>
          <a:xfrm>
            <a:off x="-28410" y="4"/>
            <a:ext cx="885181" cy="5718171"/>
            <a:chOff x="-28410" y="4"/>
            <a:chExt cx="885181" cy="5718171"/>
          </a:xfrm>
        </p:grpSpPr>
        <p:grpSp>
          <p:nvGrpSpPr>
            <p:cNvPr id="30" name="群組 29"/>
            <p:cNvGrpSpPr/>
            <p:nvPr/>
          </p:nvGrpSpPr>
          <p:grpSpPr>
            <a:xfrm>
              <a:off x="-28410" y="4"/>
              <a:ext cx="885181" cy="5718171"/>
              <a:chOff x="-7144" y="4"/>
              <a:chExt cx="885181" cy="5718171"/>
            </a:xfrm>
          </p:grpSpPr>
          <p:grpSp>
            <p:nvGrpSpPr>
              <p:cNvPr id="32" name="群組 31"/>
              <p:cNvGrpSpPr/>
              <p:nvPr/>
            </p:nvGrpSpPr>
            <p:grpSpPr>
              <a:xfrm>
                <a:off x="-7144" y="4"/>
                <a:ext cx="885181" cy="5718171"/>
                <a:chOff x="-91676" y="3291135"/>
                <a:chExt cx="11359398" cy="1944214"/>
              </a:xfrm>
              <a:solidFill>
                <a:srgbClr val="800000"/>
              </a:solidFill>
            </p:grpSpPr>
            <p:sp>
              <p:nvSpPr>
                <p:cNvPr id="36" name="矩形 35"/>
                <p:cNvSpPr/>
                <p:nvPr/>
              </p:nvSpPr>
              <p:spPr>
                <a:xfrm>
                  <a:off x="-91676" y="3291135"/>
                  <a:ext cx="9143998" cy="1314871"/>
                </a:xfrm>
                <a:prstGeom prst="rect">
                  <a:avLst/>
                </a:prstGeom>
                <a:solidFill>
                  <a:srgbClr val="66FF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8981729" y="3291135"/>
                  <a:ext cx="2285993" cy="1944214"/>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Text Box 2"/>
              <p:cNvSpPr txBox="1">
                <a:spLocks noChangeArrowheads="1"/>
              </p:cNvSpPr>
              <p:nvPr/>
            </p:nvSpPr>
            <p:spPr bwMode="auto">
              <a:xfrm>
                <a:off x="78028" y="611157"/>
                <a:ext cx="524005"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社會與心理學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31" name="圖片 30"/>
            <p:cNvPicPr>
              <a:picLocks noChangeAspect="1"/>
            </p:cNvPicPr>
            <p:nvPr/>
          </p:nvPicPr>
          <p:blipFill rotWithShape="1">
            <a:blip r:embed="rId9" cstate="print">
              <a:extLst>
                <a:ext uri="{28A0092B-C50C-407E-A947-70E740481C1C}">
                  <a14:useLocalDpi xmlns="" xmlns:a14="http://schemas.microsoft.com/office/drawing/2010/main" val="0"/>
                </a:ext>
              </a:extLst>
            </a:blip>
            <a:srcRect t="28077" r="71707" b="57419"/>
            <a:stretch/>
          </p:blipFill>
          <p:spPr>
            <a:xfrm>
              <a:off x="-28410" y="57055"/>
              <a:ext cx="781552" cy="563504"/>
            </a:xfrm>
            <a:prstGeom prst="rect">
              <a:avLst/>
            </a:prstGeom>
          </p:spPr>
        </p:pic>
      </p:grpSp>
      <p:grpSp>
        <p:nvGrpSpPr>
          <p:cNvPr id="24" name="群組 23"/>
          <p:cNvGrpSpPr/>
          <p:nvPr/>
        </p:nvGrpSpPr>
        <p:grpSpPr>
          <a:xfrm>
            <a:off x="8323928" y="4896503"/>
            <a:ext cx="891542" cy="891542"/>
            <a:chOff x="8323928" y="4896503"/>
            <a:chExt cx="891542" cy="891542"/>
          </a:xfrm>
        </p:grpSpPr>
        <p:pic>
          <p:nvPicPr>
            <p:cNvPr id="26" name="圖片 25" descr="齟齒圖片4.png"/>
            <p:cNvPicPr>
              <a:picLocks noChangeAspect="1"/>
            </p:cNvPicPr>
            <p:nvPr/>
          </p:nvPicPr>
          <p:blipFill>
            <a:blip r:embed="rId10" cstate="print"/>
            <a:stretch>
              <a:fillRect/>
            </a:stretch>
          </p:blipFill>
          <p:spPr>
            <a:xfrm>
              <a:off x="8323928" y="4896503"/>
              <a:ext cx="891542" cy="891542"/>
            </a:xfrm>
            <a:prstGeom prst="rect">
              <a:avLst/>
            </a:prstGeom>
          </p:spPr>
        </p:pic>
        <p:sp>
          <p:nvSpPr>
            <p:cNvPr id="27" name="文字方塊 26"/>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405553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37541"/>
          <a:stretch/>
        </p:blipFill>
        <p:spPr bwMode="auto">
          <a:xfrm>
            <a:off x="0" y="-1"/>
            <a:ext cx="9144000" cy="571120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圓角矩形 2"/>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339" name="Picture 3" descr="K:\10418學群簡報\圖\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76256" y="2149376"/>
            <a:ext cx="2246334" cy="3552927"/>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3" name="Text Box 2"/>
          <p:cNvSpPr txBox="1">
            <a:spLocks noChangeArrowheads="1"/>
          </p:cNvSpPr>
          <p:nvPr/>
        </p:nvSpPr>
        <p:spPr bwMode="auto">
          <a:xfrm>
            <a:off x="1928416" y="1831811"/>
            <a:ext cx="603698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心理學到底是人文還是科學呢</a:t>
            </a:r>
            <a:r>
              <a:rPr lang="zh-TW" altLang="en-US" sz="2800" b="1" dirty="0" smtClean="0">
                <a:latin typeface="SimHei" pitchFamily="2" charset="-122"/>
                <a:ea typeface="SimHei" pitchFamily="2" charset="-122"/>
              </a:rPr>
              <a:t>？</a:t>
            </a:r>
            <a:endParaRPr lang="zh-TW" altLang="en-US" sz="2800" b="1" dirty="0">
              <a:latin typeface="SimHei" panose="02010609060101010101" pitchFamily="49" charset="-122"/>
              <a:ea typeface="SimHei" panose="02010609060101010101" pitchFamily="49" charset="-122"/>
            </a:endParaRPr>
          </a:p>
        </p:txBody>
      </p:sp>
      <p:grpSp>
        <p:nvGrpSpPr>
          <p:cNvPr id="9" name="群組 8"/>
          <p:cNvGrpSpPr/>
          <p:nvPr/>
        </p:nvGrpSpPr>
        <p:grpSpPr>
          <a:xfrm>
            <a:off x="1089991" y="2787079"/>
            <a:ext cx="817713" cy="844063"/>
            <a:chOff x="1089991" y="2211015"/>
            <a:chExt cx="817713" cy="844063"/>
          </a:xfrm>
        </p:grpSpPr>
        <p:pic>
          <p:nvPicPr>
            <p:cNvPr id="14341" name="Picture 5" descr="K:\10418學群簡報\圖\圖1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89991" y="2241908"/>
              <a:ext cx="817713" cy="81317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931095"/>
            <a:ext cx="4968552"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anose="02010609060101010101" pitchFamily="49" charset="-122"/>
                <a:ea typeface="SimHei" panose="02010609060101010101" pitchFamily="49" charset="-122"/>
              </a:rPr>
              <a:t>由於大腦科學的進展緣故，心理學變得很科學，它不再是佛洛</a:t>
            </a:r>
            <a:r>
              <a:rPr lang="zh-TW" altLang="en-US" sz="2800" b="1" dirty="0" smtClean="0">
                <a:latin typeface="SimHei" panose="02010609060101010101" pitchFamily="49" charset="-122"/>
                <a:ea typeface="SimHei" panose="02010609060101010101" pitchFamily="49" charset="-122"/>
              </a:rPr>
              <a:t>依德</a:t>
            </a:r>
            <a:r>
              <a:rPr lang="zh-TW" altLang="en-US" sz="2800" b="1" dirty="0">
                <a:latin typeface="SimHei" panose="02010609060101010101" pitchFamily="49" charset="-122"/>
                <a:ea typeface="SimHei" panose="02010609060101010101" pitchFamily="49" charset="-122"/>
              </a:rPr>
              <a:t>的哲學思考與人文關懷，因此需要修習</a:t>
            </a:r>
            <a:r>
              <a:rPr lang="zh-TW" altLang="en-US" sz="2800" b="1" dirty="0">
                <a:solidFill>
                  <a:srgbClr val="FF0000"/>
                </a:solidFill>
                <a:latin typeface="SimHei" panose="02010609060101010101" pitchFamily="49" charset="-122"/>
                <a:ea typeface="SimHei" panose="02010609060101010101" pitchFamily="49" charset="-122"/>
              </a:rPr>
              <a:t>研究方法、實驗方法</a:t>
            </a:r>
            <a:r>
              <a:rPr lang="zh-TW" altLang="en-US" sz="2800" b="1" dirty="0" smtClean="0">
                <a:solidFill>
                  <a:srgbClr val="FF0000"/>
                </a:solidFill>
                <a:latin typeface="SimHei" panose="02010609060101010101" pitchFamily="49" charset="-122"/>
                <a:ea typeface="SimHei" panose="02010609060101010101" pitchFamily="49" charset="-122"/>
              </a:rPr>
              <a:t>、統計學</a:t>
            </a:r>
            <a:r>
              <a:rPr lang="zh-TW" altLang="en-US" sz="2800" b="1" dirty="0">
                <a:solidFill>
                  <a:srgbClr val="FF0000"/>
                </a:solidFill>
                <a:latin typeface="SimHei" panose="02010609060101010101" pitchFamily="49" charset="-122"/>
                <a:ea typeface="SimHei" panose="02010609060101010101" pitchFamily="49" charset="-122"/>
              </a:rPr>
              <a:t>和微積分</a:t>
            </a:r>
            <a:r>
              <a:rPr lang="zh-TW" altLang="en-US" sz="2800" b="1" dirty="0">
                <a:latin typeface="SimHei" panose="02010609060101010101" pitchFamily="49" charset="-122"/>
                <a:ea typeface="SimHei" panose="02010609060101010101" pitchFamily="49" charset="-122"/>
              </a:rPr>
              <a:t>等</a:t>
            </a:r>
            <a:r>
              <a:rPr lang="zh-TW" altLang="en-US" sz="2800" b="1" dirty="0" smtClean="0">
                <a:latin typeface="SimHei" panose="02010609060101010101" pitchFamily="49" charset="-122"/>
                <a:ea typeface="SimHei" panose="02010609060101010101" pitchFamily="49" charset="-122"/>
              </a:rPr>
              <a:t>。</a:t>
            </a:r>
            <a:endParaRPr lang="en-US" altLang="zh-TW" sz="2800" b="1" dirty="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554362">
            <a:off x="8007819" y="1614220"/>
            <a:ext cx="1091810" cy="72332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K:\10418學群簡報\圖\圖10.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089991" y="1676791"/>
            <a:ext cx="817713" cy="822256"/>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22" name="Picture 2" descr="K:\10418學群簡報\圖\圖4.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40138" y="478585"/>
            <a:ext cx="815052" cy="6755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群組 26"/>
          <p:cNvGrpSpPr/>
          <p:nvPr/>
        </p:nvGrpSpPr>
        <p:grpSpPr>
          <a:xfrm>
            <a:off x="-28410" y="4"/>
            <a:ext cx="885181" cy="5718171"/>
            <a:chOff x="-28410" y="4"/>
            <a:chExt cx="885181" cy="5718171"/>
          </a:xfrm>
        </p:grpSpPr>
        <p:grpSp>
          <p:nvGrpSpPr>
            <p:cNvPr id="28" name="群組 27"/>
            <p:cNvGrpSpPr/>
            <p:nvPr/>
          </p:nvGrpSpPr>
          <p:grpSpPr>
            <a:xfrm>
              <a:off x="-28410" y="4"/>
              <a:ext cx="885181" cy="5718171"/>
              <a:chOff x="-7144" y="4"/>
              <a:chExt cx="885181" cy="5718171"/>
            </a:xfrm>
          </p:grpSpPr>
          <p:grpSp>
            <p:nvGrpSpPr>
              <p:cNvPr id="30" name="群組 29"/>
              <p:cNvGrpSpPr/>
              <p:nvPr/>
            </p:nvGrpSpPr>
            <p:grpSpPr>
              <a:xfrm>
                <a:off x="-7144" y="4"/>
                <a:ext cx="885181" cy="5718171"/>
                <a:chOff x="-91676" y="3291135"/>
                <a:chExt cx="11359398" cy="1944214"/>
              </a:xfrm>
              <a:solidFill>
                <a:srgbClr val="800000"/>
              </a:solidFill>
            </p:grpSpPr>
            <p:sp>
              <p:nvSpPr>
                <p:cNvPr id="32" name="矩形 31"/>
                <p:cNvSpPr/>
                <p:nvPr/>
              </p:nvSpPr>
              <p:spPr>
                <a:xfrm>
                  <a:off x="-91676" y="3291135"/>
                  <a:ext cx="9143998" cy="1314871"/>
                </a:xfrm>
                <a:prstGeom prst="rect">
                  <a:avLst/>
                </a:prstGeom>
                <a:solidFill>
                  <a:srgbClr val="66FF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8981729" y="3291135"/>
                  <a:ext cx="2285993" cy="1944214"/>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Text Box 2"/>
              <p:cNvSpPr txBox="1">
                <a:spLocks noChangeArrowheads="1"/>
              </p:cNvSpPr>
              <p:nvPr/>
            </p:nvSpPr>
            <p:spPr bwMode="auto">
              <a:xfrm>
                <a:off x="78028" y="611157"/>
                <a:ext cx="524005"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社會與心理學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9" name="圖片 28"/>
            <p:cNvPicPr>
              <a:picLocks noChangeAspect="1"/>
            </p:cNvPicPr>
            <p:nvPr/>
          </p:nvPicPr>
          <p:blipFill rotWithShape="1">
            <a:blip r:embed="rId9" cstate="print">
              <a:extLst>
                <a:ext uri="{28A0092B-C50C-407E-A947-70E740481C1C}">
                  <a14:useLocalDpi xmlns="" xmlns:a14="http://schemas.microsoft.com/office/drawing/2010/main" val="0"/>
                </a:ext>
              </a:extLst>
            </a:blip>
            <a:srcRect t="28077" r="71707" b="57419"/>
            <a:stretch/>
          </p:blipFill>
          <p:spPr>
            <a:xfrm>
              <a:off x="-28410" y="57055"/>
              <a:ext cx="781552" cy="563504"/>
            </a:xfrm>
            <a:prstGeom prst="rect">
              <a:avLst/>
            </a:prstGeom>
          </p:spPr>
        </p:pic>
      </p:grpSp>
      <p:grpSp>
        <p:nvGrpSpPr>
          <p:cNvPr id="24" name="群組 23"/>
          <p:cNvGrpSpPr/>
          <p:nvPr/>
        </p:nvGrpSpPr>
        <p:grpSpPr>
          <a:xfrm>
            <a:off x="8323928" y="4896503"/>
            <a:ext cx="891542" cy="891542"/>
            <a:chOff x="8323928" y="4896503"/>
            <a:chExt cx="891542" cy="891542"/>
          </a:xfrm>
        </p:grpSpPr>
        <p:pic>
          <p:nvPicPr>
            <p:cNvPr id="26" name="圖片 25" descr="齟齒圖片4.png"/>
            <p:cNvPicPr>
              <a:picLocks noChangeAspect="1"/>
            </p:cNvPicPr>
            <p:nvPr/>
          </p:nvPicPr>
          <p:blipFill>
            <a:blip r:embed="rId10" cstate="print"/>
            <a:stretch>
              <a:fillRect/>
            </a:stretch>
          </p:blipFill>
          <p:spPr>
            <a:xfrm>
              <a:off x="8323928" y="4896503"/>
              <a:ext cx="891542" cy="891542"/>
            </a:xfrm>
            <a:prstGeom prst="rect">
              <a:avLst/>
            </a:prstGeom>
          </p:spPr>
        </p:pic>
        <p:sp>
          <p:nvSpPr>
            <p:cNvPr id="33" name="文字方塊 32"/>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56542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3">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323528" y="338807"/>
            <a:ext cx="4255112" cy="646331"/>
            <a:chOff x="395780" y="1565827"/>
            <a:chExt cx="4255112" cy="646331"/>
          </a:xfrm>
        </p:grpSpPr>
        <p:sp>
          <p:nvSpPr>
            <p:cNvPr id="5" name="圓角矩形 4"/>
            <p:cNvSpPr/>
            <p:nvPr/>
          </p:nvSpPr>
          <p:spPr>
            <a:xfrm>
              <a:off x="395780" y="1683800"/>
              <a:ext cx="421222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4183862"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二 </a:t>
              </a:r>
              <a:r>
                <a:rPr lang="zh-TW" altLang="en-US" sz="2800" b="1" dirty="0" smtClean="0">
                  <a:solidFill>
                    <a:schemeClr val="bg1"/>
                  </a:solidFill>
                  <a:latin typeface="SimHei" pitchFamily="2" charset="-122"/>
                  <a:ea typeface="SimHei" pitchFamily="2" charset="-122"/>
                </a:rPr>
                <a:t>我</a:t>
              </a:r>
              <a:r>
                <a:rPr lang="zh-TW" altLang="en-US" sz="2800" b="1" dirty="0">
                  <a:solidFill>
                    <a:schemeClr val="bg1"/>
                  </a:solidFill>
                  <a:latin typeface="SimHei" pitchFamily="2" charset="-122"/>
                  <a:ea typeface="SimHei" pitchFamily="2" charset="-122"/>
                </a:rPr>
                <a:t>適合這個學群嗎？</a:t>
              </a:r>
              <a:endParaRPr lang="zh-TW" altLang="en-US" sz="2000" b="1" dirty="0">
                <a:solidFill>
                  <a:schemeClr val="bg1"/>
                </a:solidFill>
                <a:latin typeface="SimHei" pitchFamily="2" charset="-122"/>
                <a:ea typeface="SimHei" pitchFamily="2" charset="-122"/>
              </a:endParaRPr>
            </a:p>
          </p:txBody>
        </p:sp>
      </p:grpSp>
      <p:grpSp>
        <p:nvGrpSpPr>
          <p:cNvPr id="3" name="群組 2"/>
          <p:cNvGrpSpPr/>
          <p:nvPr/>
        </p:nvGrpSpPr>
        <p:grpSpPr>
          <a:xfrm>
            <a:off x="323528" y="1169165"/>
            <a:ext cx="8406970" cy="3841747"/>
            <a:chOff x="323528" y="1169165"/>
            <a:chExt cx="8406970" cy="3841747"/>
          </a:xfrm>
        </p:grpSpPr>
        <p:pic>
          <p:nvPicPr>
            <p:cNvPr id="11"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40872"/>
            <a:stretch/>
          </p:blipFill>
          <p:spPr bwMode="auto">
            <a:xfrm>
              <a:off x="323528" y="1201402"/>
              <a:ext cx="8406970" cy="38095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8244408" y="1169165"/>
              <a:ext cx="296076" cy="281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p:cNvGrpSpPr/>
          <p:nvPr/>
        </p:nvGrpSpPr>
        <p:grpSpPr>
          <a:xfrm>
            <a:off x="8323928" y="4896503"/>
            <a:ext cx="891542" cy="891542"/>
            <a:chOff x="8323928" y="4896503"/>
            <a:chExt cx="891542" cy="891542"/>
          </a:xfrm>
        </p:grpSpPr>
        <p:pic>
          <p:nvPicPr>
            <p:cNvPr id="14" name="圖片 13" descr="齟齒圖片4.png"/>
            <p:cNvPicPr>
              <a:picLocks noChangeAspect="1"/>
            </p:cNvPicPr>
            <p:nvPr/>
          </p:nvPicPr>
          <p:blipFill>
            <a:blip r:embed="rId5" cstate="print"/>
            <a:stretch>
              <a:fillRect/>
            </a:stretch>
          </p:blipFill>
          <p:spPr>
            <a:xfrm>
              <a:off x="8323928" y="4896503"/>
              <a:ext cx="891542" cy="891542"/>
            </a:xfrm>
            <a:prstGeom prst="rect">
              <a:avLst/>
            </a:prstGeom>
          </p:spPr>
        </p:pic>
        <p:sp>
          <p:nvSpPr>
            <p:cNvPr id="15" name="文字方塊 14"/>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92662524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3">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323528" y="338807"/>
            <a:ext cx="4255112" cy="646331"/>
            <a:chOff x="395780" y="1565827"/>
            <a:chExt cx="4255112" cy="646331"/>
          </a:xfrm>
        </p:grpSpPr>
        <p:sp>
          <p:nvSpPr>
            <p:cNvPr id="5" name="圓角矩形 4"/>
            <p:cNvSpPr/>
            <p:nvPr/>
          </p:nvSpPr>
          <p:spPr>
            <a:xfrm>
              <a:off x="395780" y="1683800"/>
              <a:ext cx="421222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4183862"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二 </a:t>
              </a:r>
              <a:r>
                <a:rPr lang="zh-TW" altLang="en-US" sz="2800" b="1" dirty="0" smtClean="0">
                  <a:solidFill>
                    <a:schemeClr val="bg1"/>
                  </a:solidFill>
                  <a:latin typeface="SimHei" pitchFamily="2" charset="-122"/>
                  <a:ea typeface="SimHei" pitchFamily="2" charset="-122"/>
                </a:rPr>
                <a:t>我</a:t>
              </a:r>
              <a:r>
                <a:rPr lang="zh-TW" altLang="en-US" sz="2800" b="1" dirty="0">
                  <a:solidFill>
                    <a:schemeClr val="bg1"/>
                  </a:solidFill>
                  <a:latin typeface="SimHei" pitchFamily="2" charset="-122"/>
                  <a:ea typeface="SimHei" pitchFamily="2" charset="-122"/>
                </a:rPr>
                <a:t>適合這個學群嗎？</a:t>
              </a:r>
              <a:endParaRPr lang="zh-TW" altLang="en-US" sz="2000" b="1" dirty="0">
                <a:solidFill>
                  <a:schemeClr val="bg1"/>
                </a:solidFill>
                <a:latin typeface="SimHei" pitchFamily="2" charset="-122"/>
                <a:ea typeface="SimHei" pitchFamily="2" charset="-122"/>
              </a:endParaRPr>
            </a:p>
          </p:txBody>
        </p:sp>
      </p:grpSp>
      <p:pic>
        <p:nvPicPr>
          <p:cNvPr id="11"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60185" b="179"/>
          <a:stretch/>
        </p:blipFill>
        <p:spPr bwMode="auto">
          <a:xfrm>
            <a:off x="323528" y="1058887"/>
            <a:ext cx="8406970" cy="25537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descr="http://2.bp.blogspot.com/_RLf-auhfWUc/TQYYSG-VdiI/AAAAAAAAAPY/7LymEOZ1amE/s1600/3321654_150550021419_2%255B1%255D.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57786" b="17040"/>
          <a:stretch/>
        </p:blipFill>
        <p:spPr bwMode="auto">
          <a:xfrm>
            <a:off x="323528" y="3714782"/>
            <a:ext cx="8406970" cy="1692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 name="群組 9"/>
          <p:cNvGrpSpPr/>
          <p:nvPr/>
        </p:nvGrpSpPr>
        <p:grpSpPr>
          <a:xfrm>
            <a:off x="8323928" y="4896503"/>
            <a:ext cx="891542" cy="891542"/>
            <a:chOff x="8323928" y="4896503"/>
            <a:chExt cx="891542" cy="891542"/>
          </a:xfrm>
        </p:grpSpPr>
        <p:pic>
          <p:nvPicPr>
            <p:cNvPr id="12" name="圖片 11" descr="齟齒圖片4.png"/>
            <p:cNvPicPr>
              <a:picLocks noChangeAspect="1"/>
            </p:cNvPicPr>
            <p:nvPr/>
          </p:nvPicPr>
          <p:blipFill>
            <a:blip r:embed="rId6" cstate="print"/>
            <a:stretch>
              <a:fillRect/>
            </a:stretch>
          </p:blipFill>
          <p:spPr>
            <a:xfrm>
              <a:off x="8323928" y="4896503"/>
              <a:ext cx="891542" cy="891542"/>
            </a:xfrm>
            <a:prstGeom prst="rect">
              <a:avLst/>
            </a:prstGeom>
          </p:spPr>
        </p:pic>
        <p:sp>
          <p:nvSpPr>
            <p:cNvPr id="13" name="文字方塊 12"/>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076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44728452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5928838</TotalTime>
  <Words>1189</Words>
  <Application>Microsoft Office PowerPoint</Application>
  <PresentationFormat>自訂</PresentationFormat>
  <Paragraphs>97</Paragraphs>
  <Slides>18</Slides>
  <Notes>15</Notes>
  <HiddenSlides>2</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Chungs</dc:creator>
  <cp:lastModifiedBy>Lulu</cp:lastModifiedBy>
  <cp:revision>1822</cp:revision>
  <dcterms:created xsi:type="dcterms:W3CDTF">2013-01-22T00:21:24Z</dcterms:created>
  <dcterms:modified xsi:type="dcterms:W3CDTF">2016-07-14T09:25:06Z</dcterms:modified>
</cp:coreProperties>
</file>