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756" r:id="rId2"/>
    <p:sldId id="757" r:id="rId3"/>
    <p:sldId id="745" r:id="rId4"/>
    <p:sldId id="758" r:id="rId5"/>
    <p:sldId id="759" r:id="rId6"/>
    <p:sldId id="760" r:id="rId7"/>
    <p:sldId id="761" r:id="rId8"/>
    <p:sldId id="746" r:id="rId9"/>
    <p:sldId id="747" r:id="rId10"/>
    <p:sldId id="748" r:id="rId11"/>
    <p:sldId id="749" r:id="rId12"/>
    <p:sldId id="762" r:id="rId13"/>
    <p:sldId id="763" r:id="rId14"/>
    <p:sldId id="764" r:id="rId15"/>
    <p:sldId id="750" r:id="rId16"/>
    <p:sldId id="751" r:id="rId17"/>
    <p:sldId id="765" r:id="rId18"/>
    <p:sldId id="752" r:id="rId19"/>
    <p:sldId id="753" r:id="rId20"/>
    <p:sldId id="754" r:id="rId21"/>
    <p:sldId id="755" r:id="rId22"/>
  </p:sldIdLst>
  <p:sldSz cx="9144000" cy="57181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8A1517B4-0698-4B69-99A1-9E85DA15F2C9}">
          <p14:sldIdLst>
            <p14:sldId id="756"/>
            <p14:sldId id="757"/>
            <p14:sldId id="745"/>
            <p14:sldId id="758"/>
            <p14:sldId id="759"/>
            <p14:sldId id="760"/>
            <p14:sldId id="761"/>
            <p14:sldId id="746"/>
            <p14:sldId id="747"/>
            <p14:sldId id="748"/>
            <p14:sldId id="749"/>
            <p14:sldId id="762"/>
            <p14:sldId id="763"/>
            <p14:sldId id="764"/>
            <p14:sldId id="750"/>
            <p14:sldId id="751"/>
            <p14:sldId id="765"/>
            <p14:sldId id="752"/>
            <p14:sldId id="753"/>
            <p14:sldId id="754"/>
            <p14:sldId id="7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B8D"/>
    <a:srgbClr val="FF6699"/>
    <a:srgbClr val="FFE5FF"/>
    <a:srgbClr val="CC0066"/>
    <a:srgbClr val="FFCCFF"/>
    <a:srgbClr val="8368A4"/>
    <a:srgbClr val="FF9900"/>
    <a:srgbClr val="1BB3AF"/>
    <a:srgbClr val="76C0D4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97" autoAdjust="0"/>
    <p:restoredTop sz="91299" autoAdjust="0"/>
  </p:normalViewPr>
  <p:slideViewPr>
    <p:cSldViewPr>
      <p:cViewPr>
        <p:scale>
          <a:sx n="69" d="100"/>
          <a:sy n="69" d="100"/>
        </p:scale>
        <p:origin x="-3114" y="-1116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09.藝術學群-舞蹈系(02'22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395"/>
  <ax:ocxPr ax:name="_cy" ax:value="11615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09.藝術學群-材質創設系(02'26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610"/>
  <ax:ocxPr ax:name="_cy" ax:value="11404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09.藝術學群-演藝系(02'25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795"/>
  <ax:ocxPr ax:name="_cy" ax:value="11404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09.藝術學群-音樂系(02'22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210"/>
  <ax:ocxPr ax:name="_cy" ax:value="1119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07E0-C03C-4212-8820-ACB9B004823A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A005-F00B-44D6-9EFB-4795EF86D8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266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主要有美術、音樂、舞蹈、表演藝術、雕塑等學類。藝術包括許多種的形式（如音樂、舞蹈、戲劇表演、美術品等）、思考、創作及賞析等。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音樂系環境很艱難，保險的出路就是當老師，但是需求少，再加上巿場職缺較少，四處兼課、當家教、接伴奏案子是普遍音樂人的真實生活。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87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藝術創作是一條「零就業率」的不歸路、「美術系的作品都是人死後才出名」，不論辦展或參加藝術節都要花錢。因此，在成為藝術家</a:t>
            </a:r>
            <a:r>
              <a:rPr lang="zh-TW" alt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之前需做好財務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規劃，讓你的人生目標得以實現。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900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戲劇系最典型學以致用的出路就是成為劇場人，但因臺灣劇場環境受限，比較難期待穩定的職涯發展，戲劇人要有跨領域準備的心態。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900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隨著社會的進步，人們愈來越愈重視精神生活，對於藝術的需求也漸趨濃厚，因此，也催生了文化創意產業，而在文創產業的快速崛起下，創造的就業機會也讓學藝術的孩子們在往未來的路更加寬廣、踏實，所以日後將有愈來愈多的學生願意就讀藝術學群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應產業界需求，學校的教學也逐漸開始調整，課程漸漸趨向多元化、跨領域化，例如：有些音樂系原本只局限在西洋古典音樂範疇，但現在也開始加入中國、拉丁美洲、中東和非洲等地的音樂元素，也有部分科系引進行銷、設計、管理等其他領域師資，藉此激發學生多元思維及提升跨領域應用與整合能力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業上，除了擔任教師、音樂家、畫家、舞者、演員等職務外，更有不少人往人才需求旺盛的設計領域發展，由於藝術學群的學生擁有厚實的藝術基礎訓練，且對藝術美學有一定的敏感程度，若能補足設計所需相關技能，並加以融合自身的想像力與創作能力，在設計領域中，反而更能一展長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27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91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840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沒有相關基礎的人念美術科系並不容易，因為多數人都是從國小開始學習，如果術科分數不夠又想就讀，可從學科成績上來提升，主要是指考會採計學科和術科分數，但大學入學後會受到很大的挑戰，需努力補上術科能力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638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341"/>
            <a:ext cx="7772400" cy="122570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299"/>
            <a:ext cx="6400800" cy="1461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993"/>
            <a:ext cx="2057400" cy="48789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993"/>
            <a:ext cx="6019800" cy="48789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4457"/>
            <a:ext cx="7772400" cy="11356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3607"/>
            <a:ext cx="7772400" cy="1250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972"/>
            <a:ext cx="4040188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3403"/>
            <a:ext cx="4040188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972"/>
            <a:ext cx="4041775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3403"/>
            <a:ext cx="4041775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668"/>
            <a:ext cx="3008313" cy="9689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668"/>
            <a:ext cx="5111750" cy="4880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6581"/>
            <a:ext cx="3008313" cy="39113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723"/>
            <a:ext cx="5486400" cy="4725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930"/>
            <a:ext cx="5486400" cy="343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267"/>
            <a:ext cx="5486400" cy="671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992"/>
            <a:ext cx="8229600" cy="95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4241"/>
            <a:ext cx="8229600" cy="377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9901"/>
            <a:ext cx="2895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10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h.tw/talks/%e5%8f%b0%e8%97%9d%e5%a4%a7%e6%88%b2%e5%8a%87%e7%b3%bb-%e4%bd%95%e7%8e%9f-wen-ho-tw-study-ntua-bde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10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h.tw/talks/%e9%95%b7%e6%a6%ae%e5%a4%a7%e5%ad%b8%e7%be%8e%e8%a1%93%e7%b3%bb-%e5%bc%b5%e4%bb%81%e7%8d%bb-jen-hsien-chang-tw-study-cjcu-bde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09.&#34269;&#34899;&#23416;&#32676;-&#33310;&#36424;&#31995;(02'22).wmv" TargetMode="Externa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09.&#34269;&#34899;&#23416;&#32676;-&#26448;&#36074;&#21109;&#35373;&#31995;(02'26).wmv" TargetMode="Externa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hyperlink" Target="09.&#34269;&#34899;&#23416;&#32676;-&#28436;&#34269;&#31995;(02'25).wmv" TargetMode="Externa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hyperlink" Target="09.&#34269;&#34899;&#23416;&#32676;-&#38899;&#27138;&#31995;(02'22).wmv" TargetMode="Externa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9706"/>
            <a:ext cx="9165266" cy="466899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-10633" y="3795191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9933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867199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藝術學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5133726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未來創意才藝教學，出國深造（偏一類組</a:t>
            </a:r>
            <a:r>
              <a:rPr lang="zh-TW" altLang="en-US" sz="22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2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189" b="85518"/>
          <a:stretch/>
        </p:blipFill>
        <p:spPr>
          <a:xfrm>
            <a:off x="155575" y="2787079"/>
            <a:ext cx="1733608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2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2211015"/>
            <a:ext cx="8369709" cy="285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8" y="1202903"/>
            <a:ext cx="374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新生人數逐年微幅上升。</a:t>
            </a:r>
          </a:p>
        </p:txBody>
      </p: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935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9462" name="Picture 6" descr="http://flower2015.hchcc.gov.tw/UserFiles/1-%E5%8D%81%E9%BC%93%E6%93%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334" b="34150"/>
          <a:stretch/>
        </p:blipFill>
        <p:spPr bwMode="auto">
          <a:xfrm>
            <a:off x="395537" y="503686"/>
            <a:ext cx="8445209" cy="102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6" y="1526661"/>
            <a:ext cx="8415001" cy="378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08722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2498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音樂系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（到處奔波兼課，是人生寫照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辦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演奏會的花費不是一般科系所能比擬的，且就業後賺回來的機率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極低。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首重激發學習興趣，別像培育音樂家般訓練，會嚇跑學生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17" name="群組 1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-91676" y="3291135"/>
                  <a:ext cx="9143998" cy="1221086"/>
                </a:xfrm>
                <a:prstGeom prst="rect">
                  <a:avLst/>
                </a:prstGeom>
                <a:solidFill>
                  <a:srgbClr val="D5AB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94270" y="482823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藝術學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4189" b="85518"/>
            <a:stretch/>
          </p:blipFill>
          <p:spPr>
            <a:xfrm>
              <a:off x="39763" y="77638"/>
              <a:ext cx="583423" cy="460433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796">
            <a:off x="4983460" y="3882485"/>
            <a:ext cx="4275705" cy="1489825"/>
          </a:xfrm>
          <a:prstGeom prst="rect">
            <a:avLst/>
          </a:prstGeom>
        </p:spPr>
      </p:pic>
      <p:pic>
        <p:nvPicPr>
          <p:cNvPr id="6146" name="Picture 2" descr="http://yueqiweixiu.com/Upload/zh-cn/2014/8/201408151108466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95191"/>
            <a:ext cx="2088232" cy="188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678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美術系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（相當藝術家，要做好財務準備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美術系的底子從事設計，通常收入還不差，但必須熟稔基本的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繪圖軟體。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參加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比賽賺獎金，創作無後顧之憂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18" name="群組 17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-91676" y="3291135"/>
                  <a:ext cx="9143998" cy="1221086"/>
                </a:xfrm>
                <a:prstGeom prst="rect">
                  <a:avLst/>
                </a:prstGeom>
                <a:solidFill>
                  <a:srgbClr val="D5AB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94270" y="482823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藝術學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4189" b="85518"/>
            <a:stretch/>
          </p:blipFill>
          <p:spPr>
            <a:xfrm>
              <a:off x="39763" y="77638"/>
              <a:ext cx="583423" cy="460433"/>
            </a:xfrm>
            <a:prstGeom prst="rect">
              <a:avLst/>
            </a:prstGeom>
          </p:spPr>
        </p:pic>
      </p:grpSp>
      <p:pic>
        <p:nvPicPr>
          <p:cNvPr id="7170" name="Picture 2" descr="http://mepopedia.com/~web103-2b/hw06/hw06-1025445014/images/f_9082253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96" y="3603586"/>
            <a:ext cx="2223704" cy="1919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vogue.com.tw/userfiles/thumbnail/sm1280_images_P2/323/20120712694089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415"/>
          <a:stretch/>
        </p:blipFill>
        <p:spPr bwMode="auto">
          <a:xfrm>
            <a:off x="6656301" y="3507159"/>
            <a:ext cx="2092163" cy="2066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393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25237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3.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戲劇系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（戲劇創作，醒著作夢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戲劇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系所學涵蓋編劇、導演、舞臺藝術，先找到興趣領域，再深化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能力。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戲劇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專長可延伸到影視、會展、公關活動，跨領域出路很廣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18" name="群組 17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-91676" y="3291135"/>
                  <a:ext cx="9143998" cy="1221086"/>
                </a:xfrm>
                <a:prstGeom prst="rect">
                  <a:avLst/>
                </a:prstGeom>
                <a:solidFill>
                  <a:srgbClr val="D5AB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94270" y="482823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藝術學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4189" b="85518"/>
            <a:stretch/>
          </p:blipFill>
          <p:spPr>
            <a:xfrm>
              <a:off x="39763" y="77638"/>
              <a:ext cx="583423" cy="460433"/>
            </a:xfrm>
            <a:prstGeom prst="rect">
              <a:avLst/>
            </a:prstGeom>
          </p:spPr>
        </p:pic>
      </p:grpSp>
      <p:pic>
        <p:nvPicPr>
          <p:cNvPr id="8194" name="Picture 2" descr="http://www.unews.nccu.edu.tw/wp-content/uploads/2015/10/c81e728d9d4c2f636f067f89cc14862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17634"/>
            <a:ext cx="3096344" cy="2064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martorange.com.tw/upload/images/%E6%88%B2%E5%8A%87%E6%B2%BB%E7%99%821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51346"/>
            <a:ext cx="2304256" cy="1530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645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  <a:t>何玟</a:t>
            </a:r>
            <a:r>
              <a:rPr lang="en-US" altLang="zh-TW" sz="3600" b="1" dirty="0" smtClean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  <a:t>臺南第一高級中學</a:t>
            </a:r>
          </a:p>
          <a:p>
            <a:r>
              <a:rPr lang="zh-TW" altLang="en-US" sz="2800" b="1" dirty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  <a:t>臺灣藝術大學戲劇學系</a:t>
            </a:r>
            <a:endParaRPr lang="zh-TW" altLang="en-US" sz="2800" b="1" dirty="0" smtClean="0">
              <a:solidFill>
                <a:srgbClr val="7030A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就讀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於臺灣藝術大學戲劇學系的何玟來自於傳統文化與現代科技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兼容並蓄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的臺南，歷史悠久的臺南蘊含了豐富的藝術與文化，何玟從小接受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薰陶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，培養出從容的生活步調；在面對藝術文化時，也有自己對世界獨到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的見解。他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深信：「真正做自己喜歡的事情是非常重要的。」在大學選填志願時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毅然決然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地選擇自己所愛，努力地實踐「做喜歡的事，讓喜歡的事有價值」。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20482" name="Picture 2" descr="H:\105高中生涯規劃\圖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1" y="1231453"/>
            <a:ext cx="2001838" cy="1771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786710" y="1287451"/>
            <a:ext cx="1019901" cy="619105"/>
            <a:chOff x="5436096" y="399325"/>
            <a:chExt cx="1019901" cy="619105"/>
          </a:xfrm>
        </p:grpSpPr>
        <p:pic>
          <p:nvPicPr>
            <p:cNvPr id="19" name="Picture 4" descr="http://ioh.tw/assets/ioh_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02744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  <a:t>張仁獻</a:t>
            </a:r>
            <a:r>
              <a:rPr lang="en-US" altLang="zh-TW" sz="36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36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</a:br>
            <a:r>
              <a:rPr lang="zh-TW" altLang="en-US" sz="28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  <a:t>旗美高級中學</a:t>
            </a:r>
          </a:p>
          <a:p>
            <a:r>
              <a:rPr lang="zh-TW" altLang="en-US" sz="28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  <a:t>長榮大學美術學系</a:t>
            </a: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pic>
        <p:nvPicPr>
          <p:cNvPr id="21506" name="Picture 2" descr="H:\105高中生涯規劃\圖80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9588" y="1216013"/>
            <a:ext cx="1700644" cy="141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539552" y="221101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        　從小就在美術繪畫的影響下長大，但也沒去正式面對美術這方面的才能，直到高三才堅定選擇面對它。因此，如何在大學能跟上有美術班底子的人，就是去抓更多的機會。「因為熱情，可以廢寢忘食。」高中普通班出身的張仁獻形容自己是幸運的，因為來到長榮大學美術系，使他找到奉獻自己四年青春的目標，更讓他遇見擁有相同才能、視野的同儕，彼此交流競爭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572396" y="1216013"/>
            <a:ext cx="1019901" cy="619105"/>
            <a:chOff x="5436096" y="399325"/>
            <a:chExt cx="1019901" cy="619105"/>
          </a:xfrm>
        </p:grpSpPr>
        <p:pic>
          <p:nvPicPr>
            <p:cNvPr id="19" name="Picture 4" descr="http://ioh.tw/assets/ioh_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37849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10633" y="986879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9933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1058887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藝術學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189" b="85518"/>
          <a:stretch/>
        </p:blipFill>
        <p:spPr>
          <a:xfrm>
            <a:off x="390120" y="-21233"/>
            <a:ext cx="1733608" cy="1368152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856205" y="3189222"/>
            <a:ext cx="3808088" cy="761058"/>
            <a:chOff x="493511" y="4803303"/>
            <a:chExt cx="3808088" cy="761058"/>
          </a:xfrm>
        </p:grpSpPr>
        <p:sp>
          <p:nvSpPr>
            <p:cNvPr id="16" name="矩形 15"/>
            <p:cNvSpPr/>
            <p:nvPr/>
          </p:nvSpPr>
          <p:spPr>
            <a:xfrm>
              <a:off x="1137756" y="4859796"/>
              <a:ext cx="3163843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latin typeface="SimHei" pitchFamily="49" charset="-122"/>
                  <a:ea typeface="SimHei" pitchFamily="49" charset="-122"/>
                </a:rPr>
                <a:t> 09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藝術學群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材質創設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17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群組 17"/>
          <p:cNvGrpSpPr/>
          <p:nvPr/>
        </p:nvGrpSpPr>
        <p:grpSpPr>
          <a:xfrm>
            <a:off x="4835611" y="4046577"/>
            <a:ext cx="3808088" cy="761058"/>
            <a:chOff x="493511" y="4803303"/>
            <a:chExt cx="3808088" cy="761058"/>
          </a:xfrm>
        </p:grpSpPr>
        <p:sp>
          <p:nvSpPr>
            <p:cNvPr id="19" name="矩形 18"/>
            <p:cNvSpPr/>
            <p:nvPr/>
          </p:nvSpPr>
          <p:spPr>
            <a:xfrm>
              <a:off x="1137757" y="4859796"/>
              <a:ext cx="3163842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09.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藝術學群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音樂系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20" name="Picture 2" descr="http://img.app-island.com/article/63/65/icon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群組 20"/>
          <p:cNvGrpSpPr/>
          <p:nvPr/>
        </p:nvGrpSpPr>
        <p:grpSpPr>
          <a:xfrm>
            <a:off x="759835" y="3990084"/>
            <a:ext cx="3808088" cy="761058"/>
            <a:chOff x="493511" y="4803303"/>
            <a:chExt cx="3808088" cy="761058"/>
          </a:xfrm>
        </p:grpSpPr>
        <p:sp>
          <p:nvSpPr>
            <p:cNvPr id="22" name="矩形 21"/>
            <p:cNvSpPr/>
            <p:nvPr/>
          </p:nvSpPr>
          <p:spPr>
            <a:xfrm>
              <a:off x="1137757" y="4859796"/>
              <a:ext cx="3163842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09.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藝術學群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演藝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23" name="Picture 2" descr="http://img.app-island.com/article/63/65/icon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群組 23"/>
          <p:cNvGrpSpPr/>
          <p:nvPr/>
        </p:nvGrpSpPr>
        <p:grpSpPr>
          <a:xfrm>
            <a:off x="773840" y="3132729"/>
            <a:ext cx="3808088" cy="761058"/>
            <a:chOff x="493511" y="4803303"/>
            <a:chExt cx="3808088" cy="761058"/>
          </a:xfrm>
        </p:grpSpPr>
        <p:sp>
          <p:nvSpPr>
            <p:cNvPr id="25" name="矩形 24"/>
            <p:cNvSpPr/>
            <p:nvPr/>
          </p:nvSpPr>
          <p:spPr>
            <a:xfrm>
              <a:off x="1137757" y="4859796"/>
              <a:ext cx="3163842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09.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藝術學群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舞蹈系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26" name="Picture 2" descr="http://img.app-island.com/article/63/65/icon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8280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藝術學群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舞蹈系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02’22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1027" name="WindowsMediaPlayer1" r:id="rId2" imgW="7342857" imgH="4180952"/>
    </p:controls>
    <p:extLst>
      <p:ext uri="{BB962C8B-B14F-4D97-AF65-F5344CB8AC3E}">
        <p14:creationId xmlns="" xmlns:p14="http://schemas.microsoft.com/office/powerpoint/2010/main" val="806648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藝術學群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材質創設系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02’26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2051" name="WindowsMediaPlayer1" r:id="rId2" imgW="7059010" imgH="4105848"/>
    </p:controls>
    <p:extLst>
      <p:ext uri="{BB962C8B-B14F-4D97-AF65-F5344CB8AC3E}">
        <p14:creationId xmlns="" xmlns:p14="http://schemas.microsoft.com/office/powerpoint/2010/main" val="2891418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1" t="47695" r="4291" b="8388"/>
          <a:stretch/>
        </p:blipFill>
        <p:spPr>
          <a:xfrm>
            <a:off x="1" y="421811"/>
            <a:ext cx="6804248" cy="481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273" b="59829"/>
          <a:stretch/>
        </p:blipFill>
        <p:spPr>
          <a:xfrm>
            <a:off x="7446516" y="663897"/>
            <a:ext cx="1588864" cy="154711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62" t="4978" r="8955" b="60927"/>
          <a:stretch/>
        </p:blipFill>
        <p:spPr>
          <a:xfrm>
            <a:off x="4716016" y="2211015"/>
            <a:ext cx="4319364" cy="3615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3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藝術學群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演藝系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02’25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3075" name="WindowsMediaPlayer1" r:id="rId2" imgW="7125695" imgH="4105848"/>
    </p:controls>
    <p:extLst>
      <p:ext uri="{BB962C8B-B14F-4D97-AF65-F5344CB8AC3E}">
        <p14:creationId xmlns="" xmlns:p14="http://schemas.microsoft.com/office/powerpoint/2010/main" val="398966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藝術學群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音樂系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02’22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4100" name="WindowsMediaPlayer1" r:id="rId2" imgW="7276190" imgH="4029637"/>
    </p:controls>
    <p:extLst>
      <p:ext uri="{BB962C8B-B14F-4D97-AF65-F5344CB8AC3E}">
        <p14:creationId xmlns="" xmlns:p14="http://schemas.microsoft.com/office/powerpoint/2010/main" val="1934829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509358" y="2283023"/>
            <a:ext cx="34865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課程是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教導藝術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工作者運用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自身的想像力與創作力，配合各項的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藝術理論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與技術，以某種表達方式表現感受，創造出令人感動的藝術。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25670" y="132904"/>
            <a:ext cx="7874722" cy="1214015"/>
            <a:chOff x="225670" y="132904"/>
            <a:chExt cx="7874722" cy="1214015"/>
          </a:xfrm>
        </p:grpSpPr>
        <p:sp>
          <p:nvSpPr>
            <p:cNvPr id="6" name="圓角矩形 5"/>
            <p:cNvSpPr/>
            <p:nvPr/>
          </p:nvSpPr>
          <p:spPr>
            <a:xfrm>
              <a:off x="971599" y="319817"/>
              <a:ext cx="7128793" cy="102710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363" name="Picture 3" descr="H:\105高中生涯規劃\字29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874" y="460698"/>
              <a:ext cx="6451470" cy="62100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H:\105高中生涯規劃\圖5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0" y="132904"/>
              <a:ext cx="817937" cy="8310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5" name="Picture 5" descr="http://img.gq.com.tw/userfiles/sm/sm645_images_A1/16080/201311074482439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88" r="1555" b="5083"/>
          <a:stretch/>
        </p:blipFill>
        <p:spPr bwMode="auto">
          <a:xfrm>
            <a:off x="4236396" y="1642865"/>
            <a:ext cx="3783653" cy="2082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8209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40550"/>
            <a:ext cx="5040052" cy="347762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126"/>
          <a:stretch/>
        </p:blipFill>
        <p:spPr>
          <a:xfrm>
            <a:off x="856771" y="1"/>
            <a:ext cx="8287229" cy="3252158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1374209"/>
            <a:ext cx="770485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隨著社會的進步，人們愈來越愈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重視精神生活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，對於藝術的需求也漸趨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濃厚。</a:t>
            </a:r>
            <a:endParaRPr lang="en-US" altLang="zh-TW" sz="2600" b="1" dirty="0" smtClean="0">
              <a:latin typeface="SimHei" pitchFamily="2" charset="-122"/>
              <a:ea typeface="SimHei" pitchFamily="2" charset="-122"/>
            </a:endParaRPr>
          </a:p>
          <a:p>
            <a:pPr>
              <a:lnSpc>
                <a:spcPts val="3600"/>
              </a:lnSpc>
            </a:pPr>
            <a:r>
              <a:rPr lang="zh-TW" altLang="en-US" sz="2600" b="1" dirty="0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藝術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學群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的學生擁有厚實的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藝術基礎訓練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且對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藝術美學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有一定的敏感程度，若能補足設計所需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相關技能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，並加以融合自身的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想像力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與創作能力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，在設計領域中，反而更能一展長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才。</a:t>
            </a:r>
            <a:endParaRPr lang="en-US" altLang="zh-TW" sz="2600" b="1" dirty="0"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7" name="群組 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" name="矩形 1"/>
                <p:cNvSpPr/>
                <p:nvPr/>
              </p:nvSpPr>
              <p:spPr>
                <a:xfrm>
                  <a:off x="-91676" y="3291135"/>
                  <a:ext cx="9143998" cy="1221086"/>
                </a:xfrm>
                <a:prstGeom prst="rect">
                  <a:avLst/>
                </a:prstGeom>
                <a:solidFill>
                  <a:srgbClr val="D5AB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94270" y="482823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藝術學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4189" b="85518"/>
            <a:stretch/>
          </p:blipFill>
          <p:spPr>
            <a:xfrm>
              <a:off x="39763" y="77638"/>
              <a:ext cx="583423" cy="460433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2508698" y="3867199"/>
            <a:ext cx="6383782" cy="1728192"/>
            <a:chOff x="2508698" y="3867199"/>
            <a:chExt cx="6383782" cy="1728192"/>
          </a:xfrm>
        </p:grpSpPr>
        <p:pic>
          <p:nvPicPr>
            <p:cNvPr id="8" name="Picture 2" descr="http://www.khcc.gov.tw/PhotoData/PIC1020102_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544" y="3867199"/>
              <a:ext cx="2592936" cy="1728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s://i.ytimg.com/vi/XVOuRSJ3D5o/maxresdefaul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25916"/>
              <a:ext cx="1643371" cy="1369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s.nownews.com/media_crop/98846/hash/3c/1d/3c1d5487417df0669dce1fe97b986b8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698" y="4236531"/>
              <a:ext cx="1991294" cy="13588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858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34951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我想做藝術工作，可是大學讀相關科系都是學理論，這有幫助嗎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504056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藝術養成需要文化涵養、人生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體驗。創作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包含技術層面、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情感和思考</a:t>
            </a:r>
            <a:r>
              <a:rPr lang="en-US" altLang="zh-TW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藝術史、藝術評論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課程是必要的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理論基礎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-8622"/>
            <a:ext cx="885181" cy="5718171"/>
            <a:chOff x="-28410" y="4"/>
            <a:chExt cx="885181" cy="5718171"/>
          </a:xfrm>
        </p:grpSpPr>
        <p:grpSp>
          <p:nvGrpSpPr>
            <p:cNvPr id="21" name="群組 20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-91676" y="3291135"/>
                  <a:ext cx="9143998" cy="1221086"/>
                </a:xfrm>
                <a:prstGeom prst="rect">
                  <a:avLst/>
                </a:prstGeom>
                <a:solidFill>
                  <a:srgbClr val="D5AB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94270" y="482823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藝術學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4189" b="85518"/>
            <a:stretch/>
          </p:blipFill>
          <p:spPr>
            <a:xfrm>
              <a:off x="39763" y="77638"/>
              <a:ext cx="583423" cy="460433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733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88956"/>
            <a:ext cx="56886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藝術學群的科系都有不同的特色，我該如何找到適合自己的學校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50405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臺藝大、北</a:t>
            </a:r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藝大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的科系完整，且校友豐富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臺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師大、臺大、文化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等綜合型學校，可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跨領域發展。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4" name="群組 23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-91676" y="3291135"/>
                  <a:ext cx="9143998" cy="1221086"/>
                </a:xfrm>
                <a:prstGeom prst="rect">
                  <a:avLst/>
                </a:prstGeom>
                <a:solidFill>
                  <a:srgbClr val="D5AB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94270" y="482823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藝術學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4189" b="85518"/>
            <a:stretch/>
          </p:blipFill>
          <p:spPr>
            <a:xfrm>
              <a:off x="39763" y="77638"/>
              <a:ext cx="583423" cy="460433"/>
            </a:xfrm>
            <a:prstGeom prst="rect">
              <a:avLst/>
            </a:prstGeom>
          </p:spPr>
        </p:pic>
      </p:grpSp>
      <p:grpSp>
        <p:nvGrpSpPr>
          <p:cNvPr id="29" name="群組 2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30" name="圖片 29" descr="齟齒圖片4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091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688956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我如果沒有專業基礎也可以選美術類科系嗎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87421"/>
            <a:ext cx="49685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多數人都是從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國小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開始學習，如果術科分數不夠又想就讀，可從學科成績上來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提升。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4" name="群組 23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-91676" y="3291135"/>
                  <a:ext cx="9143998" cy="1221086"/>
                </a:xfrm>
                <a:prstGeom prst="rect">
                  <a:avLst/>
                </a:prstGeom>
                <a:solidFill>
                  <a:srgbClr val="D5AB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94270" y="482823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藝術學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4189" b="85518"/>
            <a:stretch/>
          </p:blipFill>
          <p:spPr>
            <a:xfrm>
              <a:off x="39763" y="77638"/>
              <a:ext cx="583423" cy="460433"/>
            </a:xfrm>
            <a:prstGeom prst="rect">
              <a:avLst/>
            </a:prstGeom>
          </p:spPr>
        </p:pic>
      </p:grpSp>
      <p:grpSp>
        <p:nvGrpSpPr>
          <p:cNvPr id="27" name="群組 2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8" name="圖片 27" descr="齟齒圖片4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426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23528" y="985138"/>
            <a:ext cx="8406970" cy="3955991"/>
            <a:chOff x="323528" y="1169165"/>
            <a:chExt cx="8406970" cy="3955991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7437"/>
            <a:stretch/>
          </p:blipFill>
          <p:spPr bwMode="auto">
            <a:xfrm>
              <a:off x="323528" y="1180371"/>
              <a:ext cx="8406970" cy="3944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370376" y="1169165"/>
              <a:ext cx="296076" cy="28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28683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347" b="-129"/>
          <a:stretch/>
        </p:blipFill>
        <p:spPr bwMode="auto">
          <a:xfrm>
            <a:off x="323528" y="1058887"/>
            <a:ext cx="8406970" cy="231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innomambo.com/wp-content/uploads/2014/07/Shin-m_2-0_Eunsu_Ka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42" b="41129"/>
          <a:stretch/>
        </p:blipFill>
        <p:spPr bwMode="auto">
          <a:xfrm>
            <a:off x="323528" y="3465689"/>
            <a:ext cx="8406970" cy="1926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5678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5928853</TotalTime>
  <Words>1232</Words>
  <Application>Microsoft Office PowerPoint</Application>
  <PresentationFormat>自訂</PresentationFormat>
  <Paragraphs>109</Paragraphs>
  <Slides>21</Slides>
  <Notes>18</Notes>
  <HiddenSlides>4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Chungs</dc:creator>
  <cp:lastModifiedBy>Lulu</cp:lastModifiedBy>
  <cp:revision>1819</cp:revision>
  <dcterms:created xsi:type="dcterms:W3CDTF">2013-01-22T00:21:24Z</dcterms:created>
  <dcterms:modified xsi:type="dcterms:W3CDTF">2016-07-14T09:24:22Z</dcterms:modified>
</cp:coreProperties>
</file>