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activeX/activeX2.xml" ContentType="application/vnd.ms-office.activeX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Default Extension="wdp" ContentType="image/vnd.ms-photo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activeX/activeX1.xml" ContentType="application/vnd.ms-office.activeX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747" r:id="rId2"/>
    <p:sldId id="748" r:id="rId3"/>
    <p:sldId id="738" r:id="rId4"/>
    <p:sldId id="749" r:id="rId5"/>
    <p:sldId id="750" r:id="rId6"/>
    <p:sldId id="751" r:id="rId7"/>
    <p:sldId id="752" r:id="rId8"/>
    <p:sldId id="739" r:id="rId9"/>
    <p:sldId id="740" r:id="rId10"/>
    <p:sldId id="741" r:id="rId11"/>
    <p:sldId id="742" r:id="rId12"/>
    <p:sldId id="753" r:id="rId13"/>
    <p:sldId id="754" r:id="rId14"/>
    <p:sldId id="743" r:id="rId15"/>
    <p:sldId id="744" r:id="rId16"/>
    <p:sldId id="755" r:id="rId17"/>
    <p:sldId id="746" r:id="rId18"/>
    <p:sldId id="745" r:id="rId19"/>
  </p:sldIdLst>
  <p:sldSz cx="9144000" cy="5718175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預設章節" id="{8A1517B4-0698-4B69-99A1-9E85DA15F2C9}">
          <p14:sldIdLst>
            <p14:sldId id="747"/>
            <p14:sldId id="748"/>
            <p14:sldId id="738"/>
            <p14:sldId id="749"/>
            <p14:sldId id="750"/>
            <p14:sldId id="751"/>
            <p14:sldId id="752"/>
            <p14:sldId id="739"/>
            <p14:sldId id="740"/>
            <p14:sldId id="741"/>
            <p14:sldId id="742"/>
            <p14:sldId id="753"/>
            <p14:sldId id="754"/>
            <p14:sldId id="743"/>
            <p14:sldId id="744"/>
            <p14:sldId id="755"/>
            <p14:sldId id="746"/>
            <p14:sldId id="745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32B8D"/>
    <a:srgbClr val="FF6699"/>
    <a:srgbClr val="FFE5FF"/>
    <a:srgbClr val="CC0066"/>
    <a:srgbClr val="FFCCFF"/>
    <a:srgbClr val="8368A4"/>
    <a:srgbClr val="FF9900"/>
    <a:srgbClr val="1BB3AF"/>
    <a:srgbClr val="76C0D4"/>
    <a:srgbClr val="92D05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0240" autoAdjust="0"/>
    <p:restoredTop sz="91299" autoAdjust="0"/>
  </p:normalViewPr>
  <p:slideViewPr>
    <p:cSldViewPr>
      <p:cViewPr>
        <p:scale>
          <a:sx n="77" d="100"/>
          <a:sy n="77" d="100"/>
        </p:scale>
        <p:origin x="-2886" y="-966"/>
      </p:cViewPr>
      <p:guideLst>
        <p:guide orient="horz" pos="1801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activeX/activeX1.xml><?xml version="1.0" encoding="utf-8"?>
<ax:ocx xmlns:ax="http://schemas.microsoft.com/office/2006/activeX" xmlns:r="http://schemas.openxmlformats.org/officeDocument/2006/relationships" ax:classid="{6BF52A52-394A-11D3-B153-00C04F79FAA6}" ax:persistence="persistPropertyBag">
  <ax:ocxPr ax:name="URL" ax:value="08.建築與設計學群-服裝設計系(02'03).wmv"/>
  <ax:ocxPr ax:name="rate" ax:value="1"/>
  <ax:ocxPr ax:name="balance" ax:value="0"/>
  <ax:ocxPr ax:name="currentPosition" ax:value="0"/>
  <ax:ocxPr ax:name="defaultFrame" ax:value=""/>
  <ax:ocxPr ax:name="playCount" ax:value="1"/>
  <ax:ocxPr ax:name="autoStart" ax:value="-1"/>
  <ax:ocxPr ax:name="currentMarker" ax:value="0"/>
  <ax:ocxPr ax:name="invokeURLs" ax:value="-1"/>
  <ax:ocxPr ax:name="baseURL" ax:value=""/>
  <ax:ocxPr ax:name="volume" ax:value="50"/>
  <ax:ocxPr ax:name="mute" ax:value="0"/>
  <ax:ocxPr ax:name="uiMode" ax:value="full"/>
  <ax:ocxPr ax:name="stretchToFit" ax:value="-1"/>
  <ax:ocxPr ax:name="windowlessVideo" ax:value="0"/>
  <ax:ocxPr ax:name="enabled" ax:value="-1"/>
  <ax:ocxPr ax:name="enableContextMenu" ax:value="-1"/>
  <ax:ocxPr ax:name="fullScreen" ax:value="0"/>
  <ax:ocxPr ax:name="SAMIStyle" ax:value=""/>
  <ax:ocxPr ax:name="SAMILang" ax:value=""/>
  <ax:ocxPr ax:name="SAMIFilename" ax:value=""/>
  <ax:ocxPr ax:name="captioningID" ax:value=""/>
  <ax:ocxPr ax:name="enableErrorDialogs" ax:value="0"/>
  <ax:ocxPr ax:name="_cx" ax:value="19610"/>
  <ax:ocxPr ax:name="_cy" ax:value="11192"/>
</ax:ocx>
</file>

<file path=ppt/activeX/activeX2.xml><?xml version="1.0" encoding="utf-8"?>
<ax:ocx xmlns:ax="http://schemas.microsoft.com/office/2006/activeX" xmlns:r="http://schemas.openxmlformats.org/officeDocument/2006/relationships" ax:classid="{6BF52A52-394A-11D3-B153-00C04F79FAA6}" ax:persistence="persistPropertyBag">
  <ax:ocxPr ax:name="URL" ax:value="08.建築與設計學群-建築系(02'24).wmv"/>
  <ax:ocxPr ax:name="rate" ax:value="1"/>
  <ax:ocxPr ax:name="balance" ax:value="0"/>
  <ax:ocxPr ax:name="currentPosition" ax:value="0"/>
  <ax:ocxPr ax:name="defaultFrame" ax:value=""/>
  <ax:ocxPr ax:name="playCount" ax:value="1"/>
  <ax:ocxPr ax:name="autoStart" ax:value="-1"/>
  <ax:ocxPr ax:name="currentMarker" ax:value="0"/>
  <ax:ocxPr ax:name="invokeURLs" ax:value="-1"/>
  <ax:ocxPr ax:name="baseURL" ax:value=""/>
  <ax:ocxPr ax:name="volume" ax:value="50"/>
  <ax:ocxPr ax:name="mute" ax:value="0"/>
  <ax:ocxPr ax:name="uiMode" ax:value="full"/>
  <ax:ocxPr ax:name="stretchToFit" ax:value="-1"/>
  <ax:ocxPr ax:name="windowlessVideo" ax:value="0"/>
  <ax:ocxPr ax:name="enabled" ax:value="-1"/>
  <ax:ocxPr ax:name="enableContextMenu" ax:value="-1"/>
  <ax:ocxPr ax:name="fullScreen" ax:value="0"/>
  <ax:ocxPr ax:name="SAMIStyle" ax:value=""/>
  <ax:ocxPr ax:name="SAMILang" ax:value=""/>
  <ax:ocxPr ax:name="SAMIFilename" ax:value=""/>
  <ax:ocxPr ax:name="captioningID" ax:value=""/>
  <ax:ocxPr ax:name="enableErrorDialogs" ax:value="0"/>
  <ax:ocxPr ax:name="_cx" ax:value="20210"/>
  <ax:ocxPr ax:name="_cy" ax:value="11192"/>
</ax:ocx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A607E0-C03C-4212-8820-ACB9B004823A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685800"/>
            <a:ext cx="54832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38A005-F00B-44D6-9EFB-4795EF86D80B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32266594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687388" y="685800"/>
            <a:ext cx="5483225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主要有建築、景觀與空間設計、都市計畫、工業設計、商業設計、織品與服裝設計、造型設計等學類，依據空間、環境與物體不同的需求，導入不同的元</a:t>
            </a:r>
          </a:p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素，讓整體看起來實用、美觀，富設計感。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A005-F00B-44D6-9EFB-4795EF86D80B}" type="slidenum">
              <a:rPr lang="zh-TW" altLang="en-US" smtClean="0"/>
              <a:pPr/>
              <a:t>3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人之所以能夠生存，全來自大自然的恩惠，而要為大自然看病，就需要地球與環境學群，除了需要先進的儀器測量，還需要電腦協助分析資料與模擬，甚至學生及相關研究人員到野外進行觀測，或是窩在學校寫程式跑資料都是家常便飯。</a:t>
            </a:r>
          </a:p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雖然讀地球與環境學群的人相對較少，未來出路也主要在學校、研究單位、政府機關為多，但近年隨著環境議題熱燒，永續及綠能科技受到了前所未有的矚目，因此，環境相關人才在產業界中漸漸受到重視，而政府機關對環境的保護上更是加倍投入心力，例如：環境工程、生態工程、汙染防治、氣候變遷偵測等，都是為了解決人在大自然中生存的問題，如遇到颱風、地震、土石流、山崩、乾旱、暴雨等現象時， 需要捍衛「人類生存」的環境戰士們來協助研究和解決。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BBF38-48D1-4A74-9CB7-8EAC71079126}" type="slidenum">
              <a:rPr lang="zh-TW" altLang="en-US" smtClean="0"/>
              <a:pPr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20127068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BBF38-48D1-4A74-9CB7-8EAC71079126}" type="slidenum">
              <a:rPr lang="zh-TW" altLang="en-US" smtClean="0"/>
              <a:pPr/>
              <a:t>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39840102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近年來，中國大陸開始重視「設計人才」這塊，加上臺灣設計領域發展較早，所以臺灣設計人才也受中國大陸歡迎。但要有心理準備，不是一畢業就可以當設計師，還是得從設計助理開始一步一步累積經驗。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BBF38-48D1-4A74-9CB7-8EAC71079126}" type="slidenum">
              <a:rPr lang="zh-TW" altLang="en-US" smtClean="0"/>
              <a:pPr/>
              <a:t>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28963838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687388" y="685800"/>
            <a:ext cx="5483225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A005-F00B-44D6-9EFB-4795EF86D80B}" type="slidenum">
              <a:rPr lang="zh-TW" altLang="en-US" smtClean="0"/>
              <a:pPr/>
              <a:t>8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687388" y="685800"/>
            <a:ext cx="5483225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A005-F00B-44D6-9EFB-4795EF86D80B}" type="slidenum">
              <a:rPr lang="zh-TW" altLang="en-US" smtClean="0"/>
              <a:pPr/>
              <a:t>9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687388" y="685800"/>
            <a:ext cx="5483225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A005-F00B-44D6-9EFB-4795EF86D80B}" type="slidenum">
              <a:rPr lang="zh-TW" altLang="en-US" smtClean="0"/>
              <a:pPr/>
              <a:t>10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687388" y="685800"/>
            <a:ext cx="5483225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A005-F00B-44D6-9EFB-4795EF86D80B}" type="slidenum">
              <a:rPr lang="zh-TW" altLang="en-US" smtClean="0"/>
              <a:pPr/>
              <a:t>11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建築結合藝術和實務二方面，從設計發想到執行工程，建築師必須有跑馬拉松的耐力，歷經層層關卡，且不斷累積多元領域知識，才能孕育出成果。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BBF38-48D1-4A74-9CB7-8EAC71079126}" type="slidenum">
              <a:rPr lang="zh-TW" altLang="en-US" smtClean="0"/>
              <a:pPr/>
              <a:t>12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638701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室內設計業競爭激烈，設計師不只要懂設計，更要懂得經營客戶關係，因為這是一個賣專業、也賣服務的行業。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BBF38-48D1-4A74-9CB7-8EAC71079126}" type="slidenum">
              <a:rPr lang="zh-TW" altLang="en-US" smtClean="0"/>
              <a:pPr/>
              <a:t>13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17090032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687388" y="685800"/>
            <a:ext cx="5483225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A005-F00B-44D6-9EFB-4795EF86D80B}" type="slidenum">
              <a:rPr lang="zh-TW" altLang="en-US" smtClean="0"/>
              <a:pPr/>
              <a:t>14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687388" y="685800"/>
            <a:ext cx="5483225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A005-F00B-44D6-9EFB-4795EF86D80B}" type="slidenum">
              <a:rPr lang="zh-TW" altLang="en-US" smtClean="0"/>
              <a:pPr/>
              <a:t>15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TW" alt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TW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1776341"/>
            <a:ext cx="7772400" cy="1225701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240299"/>
            <a:ext cx="6400800" cy="146131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3674457"/>
            <a:ext cx="7772400" cy="113569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423607"/>
            <a:ext cx="7772400" cy="125085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334241"/>
            <a:ext cx="4038600" cy="377373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334241"/>
            <a:ext cx="4038600" cy="377373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279972"/>
            <a:ext cx="4040188" cy="53343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1813403"/>
            <a:ext cx="4040188" cy="329456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279972"/>
            <a:ext cx="4041775" cy="53343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1813403"/>
            <a:ext cx="4041775" cy="329456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1" y="227668"/>
            <a:ext cx="3008313" cy="96891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27668"/>
            <a:ext cx="5111750" cy="488030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1" y="1196581"/>
            <a:ext cx="3008313" cy="39113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002723"/>
            <a:ext cx="5486400" cy="47254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510930"/>
            <a:ext cx="5486400" cy="343090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4475267"/>
            <a:ext cx="5486400" cy="6710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28993"/>
            <a:ext cx="2057400" cy="4878980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28993"/>
            <a:ext cx="6019800" cy="4878980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28992"/>
            <a:ext cx="8229600" cy="9530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334241"/>
            <a:ext cx="8229600" cy="37737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5299901"/>
            <a:ext cx="2133600" cy="3044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BEAD13-0566-4C6C-97E7-55F17F24B09F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5299901"/>
            <a:ext cx="2895600" cy="3044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5299901"/>
            <a:ext cx="2133600" cy="3044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slide" Target="slide10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pn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10" Type="http://schemas.openxmlformats.org/officeDocument/2006/relationships/image" Target="../media/image11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2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10" Type="http://schemas.openxmlformats.org/officeDocument/2006/relationships/image" Target="../media/image11.png"/><Relationship Id="rId4" Type="http://schemas.openxmlformats.org/officeDocument/2006/relationships/image" Target="../media/image19.png"/><Relationship Id="rId9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2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10" Type="http://schemas.openxmlformats.org/officeDocument/2006/relationships/image" Target="../media/image11.png"/><Relationship Id="rId4" Type="http://schemas.openxmlformats.org/officeDocument/2006/relationships/image" Target="../media/image19.png"/><Relationship Id="rId9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27.jpe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29.png"/><Relationship Id="rId4" Type="http://schemas.openxmlformats.org/officeDocument/2006/relationships/slide" Target="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slide" Target="slide10.xml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jpeg"/><Relationship Id="rId5" Type="http://schemas.openxmlformats.org/officeDocument/2006/relationships/image" Target="../media/image18.png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32.png"/><Relationship Id="rId7" Type="http://schemas.openxmlformats.org/officeDocument/2006/relationships/image" Target="../media/image3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jpeg"/><Relationship Id="rId5" Type="http://schemas.openxmlformats.org/officeDocument/2006/relationships/image" Target="../media/image18.png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slide" Target="slide10.xml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oh.tw/talks/%e6%88%90%e5%a4%a7%e5%b7%a5%e8%a8%ad%e7%b3%bb-%e5%90%b3%e6%89%bf%e7%bf%b0-cheng-hann-wu-tw-study-ncku-bde/" TargetMode="External"/><Relationship Id="rId5" Type="http://schemas.openxmlformats.org/officeDocument/2006/relationships/image" Target="../media/image11.png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slide" Target="slide10.xml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oh.tw/talks/%e6%9d%b1%e6%b5%b7%e5%bb%ba%e7%af%89%e7%b3%bb-%e9%ab%98%e6%9a%84%e9%9b%85-hsuan-ya-kao-tw-study-thu-bde/" TargetMode="External"/><Relationship Id="rId5" Type="http://schemas.openxmlformats.org/officeDocument/2006/relationships/image" Target="../media/image11.png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slide" Target="slide17.xml"/><Relationship Id="rId4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4.png"/><Relationship Id="rId2" Type="http://schemas.openxmlformats.org/officeDocument/2006/relationships/control" Target="../activeX/activeX1.xml"/><Relationship Id="rId1" Type="http://schemas.openxmlformats.org/officeDocument/2006/relationships/vmlDrawing" Target="../drawings/vmlDrawing1.vml"/><Relationship Id="rId6" Type="http://schemas.openxmlformats.org/officeDocument/2006/relationships/hyperlink" Target="08.&#24314;&#31689;&#33287;&#35373;&#35336;&#23416;&#32676;-&#26381;&#35037;&#35373;&#35336;&#31995;(02'03).wmv" TargetMode="External"/><Relationship Id="rId5" Type="http://schemas.openxmlformats.org/officeDocument/2006/relationships/image" Target="../media/image43.jpeg"/><Relationship Id="rId4" Type="http://schemas.openxmlformats.org/officeDocument/2006/relationships/notesSlide" Target="../notesSlides/notesSlide13.xml"/><Relationship Id="rId9" Type="http://schemas.openxmlformats.org/officeDocument/2006/relationships/image" Target="../media/image4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4.png"/><Relationship Id="rId2" Type="http://schemas.openxmlformats.org/officeDocument/2006/relationships/control" Target="../activeX/activeX2.xml"/><Relationship Id="rId1" Type="http://schemas.openxmlformats.org/officeDocument/2006/relationships/vmlDrawing" Target="../drawings/vmlDrawing2.vml"/><Relationship Id="rId6" Type="http://schemas.openxmlformats.org/officeDocument/2006/relationships/hyperlink" Target="08.&#24314;&#31689;&#33287;&#35373;&#35336;&#23416;&#32676;-&#24314;&#31689;&#31995;(02'24).wmv" TargetMode="External"/><Relationship Id="rId5" Type="http://schemas.openxmlformats.org/officeDocument/2006/relationships/image" Target="../media/image43.jpeg"/><Relationship Id="rId4" Type="http://schemas.openxmlformats.org/officeDocument/2006/relationships/notesSlide" Target="../notesSlides/notesSlide14.xml"/><Relationship Id="rId9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群組 17"/>
          <p:cNvGrpSpPr/>
          <p:nvPr/>
        </p:nvGrpSpPr>
        <p:grpSpPr>
          <a:xfrm>
            <a:off x="-10557" y="-1"/>
            <a:ext cx="9165190" cy="5718176"/>
            <a:chOff x="-21190" y="-1"/>
            <a:chExt cx="9280246" cy="5718176"/>
          </a:xfrm>
        </p:grpSpPr>
        <p:pic>
          <p:nvPicPr>
            <p:cNvPr id="10" name="圖片 9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18082"/>
            <a:stretch/>
          </p:blipFill>
          <p:spPr>
            <a:xfrm>
              <a:off x="-21190" y="-1"/>
              <a:ext cx="9267783" cy="5060557"/>
            </a:xfrm>
            <a:prstGeom prst="rect">
              <a:avLst/>
            </a:prstGeom>
          </p:spPr>
        </p:pic>
        <p:pic>
          <p:nvPicPr>
            <p:cNvPr id="16" name="圖片 15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87094"/>
            <a:stretch/>
          </p:blipFill>
          <p:spPr>
            <a:xfrm>
              <a:off x="-8727" y="4263243"/>
              <a:ext cx="9267783" cy="1454932"/>
            </a:xfrm>
            <a:prstGeom prst="rect">
              <a:avLst/>
            </a:prstGeom>
          </p:spPr>
        </p:pic>
      </p:grpSp>
      <p:grpSp>
        <p:nvGrpSpPr>
          <p:cNvPr id="13" name="群組 12"/>
          <p:cNvGrpSpPr/>
          <p:nvPr/>
        </p:nvGrpSpPr>
        <p:grpSpPr>
          <a:xfrm>
            <a:off x="-10633" y="3291135"/>
            <a:ext cx="9165266" cy="1944216"/>
            <a:chOff x="0" y="3291135"/>
            <a:chExt cx="9144000" cy="1944216"/>
          </a:xfrm>
        </p:grpSpPr>
        <p:sp>
          <p:nvSpPr>
            <p:cNvPr id="14" name="矩形 13"/>
            <p:cNvSpPr/>
            <p:nvPr/>
          </p:nvSpPr>
          <p:spPr>
            <a:xfrm>
              <a:off x="0" y="3291135"/>
              <a:ext cx="9144000" cy="1944216"/>
            </a:xfrm>
            <a:prstGeom prst="rect">
              <a:avLst/>
            </a:prstGeom>
            <a:solidFill>
              <a:srgbClr val="9933FF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0" y="4464276"/>
              <a:ext cx="9144000" cy="771075"/>
            </a:xfrm>
            <a:prstGeom prst="rect">
              <a:avLst/>
            </a:prstGeom>
            <a:solidFill>
              <a:srgbClr val="9933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323528" y="3363143"/>
            <a:ext cx="7704856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2" charset="-122"/>
                <a:ea typeface="SimHei" pitchFamily="2" charset="-122"/>
              </a:rPr>
              <a:t>建築與設計學</a:t>
            </a:r>
            <a:r>
              <a:rPr lang="zh-TW" altLang="en-US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2" charset="-122"/>
                <a:ea typeface="SimHei" pitchFamily="2" charset="-122"/>
              </a:rPr>
              <a:t>群</a:t>
            </a:r>
            <a:endParaRPr lang="zh-TW" altLang="en-US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395536" y="4629670"/>
            <a:ext cx="8748464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2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高度美學天分與創意，培養人文視野多方接觸（偏一、二類組</a:t>
            </a:r>
            <a:r>
              <a:rPr lang="zh-TW" altLang="en-US" sz="22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）</a:t>
            </a:r>
            <a:endParaRPr lang="zh-TW" altLang="en-US" sz="2200" b="1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" name="AutoShape 8" descr="http://img05.tooopen.com/images/20140925/sy_7180071526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3" name="AutoShape 10" descr="http://img05.tooopen.com/images/20140925/sy_71800715261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4" name="AutoShape 12" descr="http://img05.tooopen.com/images/20140925/sy_71800715261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pic>
        <p:nvPicPr>
          <p:cNvPr id="19" name="圖片 1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6110"/>
          <a:stretch/>
        </p:blipFill>
        <p:spPr>
          <a:xfrm>
            <a:off x="236935" y="1891084"/>
            <a:ext cx="2277909" cy="165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39149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圖片 1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6896"/>
          <a:stretch/>
        </p:blipFill>
        <p:spPr>
          <a:xfrm>
            <a:off x="0" y="-6906"/>
            <a:ext cx="9144000" cy="5725080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74273" b="59829"/>
          <a:stretch/>
        </p:blipFill>
        <p:spPr>
          <a:xfrm>
            <a:off x="-4613" y="15869"/>
            <a:ext cx="1588864" cy="1547118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946"/>
          <a:stretch/>
        </p:blipFill>
        <p:spPr>
          <a:xfrm>
            <a:off x="85059" y="330800"/>
            <a:ext cx="6840091" cy="5120575"/>
          </a:xfrm>
          <a:prstGeom prst="rect">
            <a:avLst/>
          </a:prstGeom>
        </p:spPr>
      </p:pic>
      <p:pic>
        <p:nvPicPr>
          <p:cNvPr id="21" name="圖片 20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388"/>
          <a:stretch/>
        </p:blipFill>
        <p:spPr>
          <a:xfrm>
            <a:off x="5004048" y="2642168"/>
            <a:ext cx="4139952" cy="3076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37011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0" y="0"/>
            <a:ext cx="9144000" cy="5718175"/>
            <a:chOff x="0" y="0"/>
            <a:chExt cx="9144000" cy="5718175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5718175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" name="圓角矩形 1"/>
            <p:cNvSpPr/>
            <p:nvPr/>
          </p:nvSpPr>
          <p:spPr>
            <a:xfrm>
              <a:off x="225671" y="319817"/>
              <a:ext cx="8738817" cy="5275574"/>
            </a:xfrm>
            <a:prstGeom prst="roundRect">
              <a:avLst>
                <a:gd name="adj" fmla="val 4493"/>
              </a:avLst>
            </a:prstGeom>
            <a:solidFill>
              <a:schemeClr val="bg1"/>
            </a:solidFill>
            <a:ln>
              <a:solidFill>
                <a:schemeClr val="accent4">
                  <a:lumMod val="50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9" name="群組 8"/>
          <p:cNvGrpSpPr/>
          <p:nvPr/>
        </p:nvGrpSpPr>
        <p:grpSpPr>
          <a:xfrm>
            <a:off x="225670" y="132904"/>
            <a:ext cx="8738818" cy="1214015"/>
            <a:chOff x="225670" y="132904"/>
            <a:chExt cx="8738818" cy="1214015"/>
          </a:xfrm>
        </p:grpSpPr>
        <p:sp>
          <p:nvSpPr>
            <p:cNvPr id="6" name="圓角矩形 5"/>
            <p:cNvSpPr/>
            <p:nvPr/>
          </p:nvSpPr>
          <p:spPr>
            <a:xfrm>
              <a:off x="971599" y="319817"/>
              <a:ext cx="7992889" cy="1027102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8195" name="Picture 3" descr="H:\105高中生涯規劃\字28.png"/>
            <p:cNvPicPr>
              <a:picLocks noChangeAspect="1" noChangeArrowheads="1"/>
            </p:cNvPicPr>
            <p:nvPr/>
          </p:nvPicPr>
          <p:blipFill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2186" y="460697"/>
              <a:ext cx="7546277" cy="744992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194" name="Picture 2" descr="H:\105高中生涯規劃\圖56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5670" y="132904"/>
              <a:ext cx="817937" cy="8310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3" name="矩形 32"/>
          <p:cNvSpPr/>
          <p:nvPr/>
        </p:nvSpPr>
        <p:spPr>
          <a:xfrm>
            <a:off x="509358" y="2154493"/>
            <a:ext cx="351383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強調基本圖學、色彩學、設計及美學</a:t>
            </a:r>
            <a:r>
              <a:rPr lang="zh-TW" altLang="en-US" sz="2800" b="1" dirty="0" smtClean="0">
                <a:latin typeface="SimHei" pitchFamily="2" charset="-122"/>
                <a:ea typeface="SimHei" pitchFamily="2" charset="-122"/>
              </a:rPr>
              <a:t>表達</a:t>
            </a:r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，因此課程安排上除了基本的設計技術及創意表達外，也結合了藝術美學。</a:t>
            </a:r>
          </a:p>
        </p:txBody>
      </p:sp>
      <p:grpSp>
        <p:nvGrpSpPr>
          <p:cNvPr id="8" name="群組 7"/>
          <p:cNvGrpSpPr/>
          <p:nvPr/>
        </p:nvGrpSpPr>
        <p:grpSpPr>
          <a:xfrm>
            <a:off x="575800" y="1490935"/>
            <a:ext cx="2592044" cy="646331"/>
            <a:chOff x="395780" y="1565827"/>
            <a:chExt cx="2592044" cy="646331"/>
          </a:xfrm>
        </p:grpSpPr>
        <p:sp>
          <p:nvSpPr>
            <p:cNvPr id="5" name="圓角矩形 4"/>
            <p:cNvSpPr/>
            <p:nvPr/>
          </p:nvSpPr>
          <p:spPr>
            <a:xfrm>
              <a:off x="395780" y="1683800"/>
              <a:ext cx="2592044" cy="508723"/>
            </a:xfrm>
            <a:prstGeom prst="round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>
              <a:hlinkClick r:id="rId5" action="ppaction://hlinksldjump"/>
            </p:cNvPr>
            <p:cNvSpPr/>
            <p:nvPr/>
          </p:nvSpPr>
          <p:spPr>
            <a:xfrm>
              <a:off x="467030" y="1565827"/>
              <a:ext cx="252079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一 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學</a:t>
              </a:r>
              <a:r>
                <a:rPr lang="zh-TW" altLang="en-US" sz="2800" b="1" dirty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群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簡介</a:t>
              </a:r>
              <a:endParaRPr lang="zh-TW" altLang="en-US" sz="28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endParaRPr>
            </a:p>
          </p:txBody>
        </p:sp>
      </p:grpSp>
      <p:pic>
        <p:nvPicPr>
          <p:cNvPr id="8197" name="Picture 5" descr="http://oliverinteriordesign.com.tw/files/2014/09/IMG_549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11960" y="2059187"/>
            <a:ext cx="4416425" cy="30368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grpSp>
        <p:nvGrpSpPr>
          <p:cNvPr id="14" name="群組 13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5" name="圖片 14" descr="齟齒圖片4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16" name="文字方塊 15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072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01676148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5875" y="-4763"/>
            <a:ext cx="9175750" cy="5730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圓角矩形 2"/>
          <p:cNvSpPr/>
          <p:nvPr/>
        </p:nvSpPr>
        <p:spPr>
          <a:xfrm>
            <a:off x="1089991" y="338807"/>
            <a:ext cx="7802489" cy="864096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5" name="Picture 2" descr="K:\10418學群簡報\圖\圖3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60437"/>
            <a:ext cx="792088" cy="656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2123728" y="468871"/>
            <a:ext cx="482453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3600" b="1" dirty="0">
                <a:latin typeface="SimHei" pitchFamily="2" charset="-122"/>
                <a:ea typeface="SimHei" pitchFamily="2" charset="-122"/>
              </a:rPr>
              <a:t>近年</a:t>
            </a:r>
            <a:r>
              <a:rPr lang="zh-TW" altLang="en-US" sz="3600" b="1" dirty="0" smtClean="0">
                <a:latin typeface="SimHei" pitchFamily="2" charset="-122"/>
                <a:ea typeface="SimHei" pitchFamily="2" charset="-122"/>
              </a:rPr>
              <a:t>趨勢</a:t>
            </a:r>
            <a:endParaRPr lang="zh-TW" altLang="en-US" sz="36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1" name="Text Box 2"/>
          <p:cNvSpPr txBox="1">
            <a:spLocks noChangeArrowheads="1"/>
          </p:cNvSpPr>
          <p:nvPr/>
        </p:nvSpPr>
        <p:spPr bwMode="auto">
          <a:xfrm>
            <a:off x="1187624" y="1374209"/>
            <a:ext cx="7704856" cy="2400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ts val="3600"/>
              </a:lnSpc>
            </a:pPr>
            <a:r>
              <a:rPr lang="zh-TW" altLang="en-US" sz="2600" b="1" dirty="0" smtClean="0">
                <a:latin typeface="SimHei" pitchFamily="2" charset="-122"/>
                <a:ea typeface="SimHei" pitchFamily="2" charset="-122"/>
              </a:rPr>
              <a:t>文</a:t>
            </a:r>
            <a:r>
              <a:rPr lang="zh-TW" altLang="en-US" sz="2600" b="1" dirty="0">
                <a:latin typeface="SimHei" pitchFamily="2" charset="-122"/>
                <a:ea typeface="SimHei" pitchFamily="2" charset="-122"/>
              </a:rPr>
              <a:t>創產業的發展，各</a:t>
            </a:r>
            <a:r>
              <a:rPr lang="zh-TW" altLang="en-US" sz="2600" b="1" dirty="0" smtClean="0">
                <a:latin typeface="SimHei" pitchFamily="2" charset="-122"/>
                <a:ea typeface="SimHei" pitchFamily="2" charset="-122"/>
              </a:rPr>
              <a:t>大學紛紛</a:t>
            </a:r>
            <a:r>
              <a:rPr lang="zh-TW" altLang="en-US" sz="2600" b="1" dirty="0">
                <a:latin typeface="SimHei" pitchFamily="2" charset="-122"/>
                <a:ea typeface="SimHei" pitchFamily="2" charset="-122"/>
              </a:rPr>
              <a:t>成立</a:t>
            </a:r>
            <a:r>
              <a:rPr lang="zh-TW" altLang="en-US" sz="2600" b="1" dirty="0">
                <a:solidFill>
                  <a:srgbClr val="C00000"/>
                </a:solidFill>
                <a:latin typeface="SimHei" pitchFamily="2" charset="-122"/>
                <a:ea typeface="SimHei" pitchFamily="2" charset="-122"/>
              </a:rPr>
              <a:t>建築與設計學群相關科系</a:t>
            </a:r>
            <a:r>
              <a:rPr lang="zh-TW" altLang="en-US" sz="2600" b="1" dirty="0" smtClean="0">
                <a:latin typeface="SimHei" pitchFamily="2" charset="-122"/>
                <a:ea typeface="SimHei" pitchFamily="2" charset="-122"/>
              </a:rPr>
              <a:t>，除了</a:t>
            </a:r>
            <a:r>
              <a:rPr lang="zh-TW" altLang="en-US" sz="2600" b="1" dirty="0">
                <a:latin typeface="SimHei" pitchFamily="2" charset="-122"/>
                <a:ea typeface="SimHei" pitchFamily="2" charset="-122"/>
              </a:rPr>
              <a:t>文創產業發展提供的動力外，各個產業對</a:t>
            </a:r>
            <a:r>
              <a:rPr lang="zh-TW" altLang="en-US" sz="2600" b="1" dirty="0">
                <a:solidFill>
                  <a:srgbClr val="C00000"/>
                </a:solidFill>
                <a:latin typeface="SimHei" pitchFamily="2" charset="-122"/>
                <a:ea typeface="SimHei" pitchFamily="2" charset="-122"/>
              </a:rPr>
              <a:t>設計人才需求提升</a:t>
            </a:r>
            <a:r>
              <a:rPr lang="zh-TW" altLang="en-US" sz="2600" b="1" dirty="0">
                <a:latin typeface="SimHei" pitchFamily="2" charset="-122"/>
                <a:ea typeface="SimHei" pitchFamily="2" charset="-122"/>
              </a:rPr>
              <a:t>更是</a:t>
            </a:r>
            <a:r>
              <a:rPr lang="zh-TW" altLang="en-US" sz="2600" b="1" dirty="0" smtClean="0">
                <a:latin typeface="SimHei" pitchFamily="2" charset="-122"/>
                <a:ea typeface="SimHei" pitchFamily="2" charset="-122"/>
              </a:rPr>
              <a:t>重要的</a:t>
            </a:r>
            <a:r>
              <a:rPr lang="zh-TW" altLang="en-US" sz="2600" b="1" dirty="0">
                <a:latin typeface="SimHei" pitchFamily="2" charset="-122"/>
                <a:ea typeface="SimHei" pitchFamily="2" charset="-122"/>
              </a:rPr>
              <a:t>因素，大至建築、交通工具，小至廣告</a:t>
            </a:r>
            <a:r>
              <a:rPr lang="en-US" altLang="zh-TW" sz="2600" b="1" dirty="0">
                <a:latin typeface="SimHei" pitchFamily="2" charset="-122"/>
                <a:ea typeface="SimHei" pitchFamily="2" charset="-122"/>
              </a:rPr>
              <a:t>DM</a:t>
            </a:r>
            <a:r>
              <a:rPr lang="zh-TW" altLang="en-US" sz="2600" b="1" dirty="0">
                <a:latin typeface="SimHei" pitchFamily="2" charset="-122"/>
                <a:ea typeface="SimHei" pitchFamily="2" charset="-122"/>
              </a:rPr>
              <a:t>、書籍、網站、遊戲、食品和衣服</a:t>
            </a:r>
            <a:r>
              <a:rPr lang="zh-TW" altLang="en-US" sz="2600" b="1" dirty="0" smtClean="0">
                <a:latin typeface="SimHei" pitchFamily="2" charset="-122"/>
                <a:ea typeface="SimHei" pitchFamily="2" charset="-122"/>
              </a:rPr>
              <a:t>等各式各樣</a:t>
            </a:r>
            <a:r>
              <a:rPr lang="zh-TW" altLang="en-US" sz="2600" b="1" dirty="0">
                <a:latin typeface="SimHei" pitchFamily="2" charset="-122"/>
                <a:ea typeface="SimHei" pitchFamily="2" charset="-122"/>
              </a:rPr>
              <a:t>的</a:t>
            </a:r>
            <a:r>
              <a:rPr lang="zh-TW" altLang="en-US" sz="2600" b="1" dirty="0" smtClean="0">
                <a:latin typeface="SimHei" pitchFamily="2" charset="-122"/>
                <a:ea typeface="SimHei" pitchFamily="2" charset="-122"/>
              </a:rPr>
              <a:t>事物。</a:t>
            </a:r>
            <a:endParaRPr lang="en-US" altLang="zh-TW" sz="2600" b="1" dirty="0">
              <a:latin typeface="SimHei" pitchFamily="2" charset="-122"/>
              <a:ea typeface="SimHei" pitchFamily="2" charset="-122"/>
            </a:endParaRPr>
          </a:p>
        </p:txBody>
      </p:sp>
      <p:grpSp>
        <p:nvGrpSpPr>
          <p:cNvPr id="7" name="群組 6"/>
          <p:cNvGrpSpPr/>
          <p:nvPr/>
        </p:nvGrpSpPr>
        <p:grpSpPr>
          <a:xfrm>
            <a:off x="-28410" y="4"/>
            <a:ext cx="885181" cy="5718171"/>
            <a:chOff x="-7144" y="4"/>
            <a:chExt cx="885181" cy="5718171"/>
          </a:xfrm>
        </p:grpSpPr>
        <p:grpSp>
          <p:nvGrpSpPr>
            <p:cNvPr id="4" name="群組 3"/>
            <p:cNvGrpSpPr/>
            <p:nvPr/>
          </p:nvGrpSpPr>
          <p:grpSpPr>
            <a:xfrm>
              <a:off x="-7144" y="4"/>
              <a:ext cx="885181" cy="5718171"/>
              <a:chOff x="-91676" y="3291135"/>
              <a:chExt cx="11359398" cy="1944214"/>
            </a:xfrm>
            <a:solidFill>
              <a:srgbClr val="800000"/>
            </a:solidFill>
          </p:grpSpPr>
          <p:sp>
            <p:nvSpPr>
              <p:cNvPr id="2" name="矩形 1"/>
              <p:cNvSpPr/>
              <p:nvPr/>
            </p:nvSpPr>
            <p:spPr>
              <a:xfrm>
                <a:off x="-91676" y="3291135"/>
                <a:ext cx="9143998" cy="1221086"/>
              </a:xfrm>
              <a:prstGeom prst="rect">
                <a:avLst/>
              </a:prstGeom>
              <a:solidFill>
                <a:srgbClr val="D5ABFF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8981729" y="3291135"/>
                <a:ext cx="2285993" cy="1944214"/>
              </a:xfrm>
              <a:prstGeom prst="rect">
                <a:avLst/>
              </a:prstGeom>
              <a:solidFill>
                <a:srgbClr val="9966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p:sp>
          <p:nvSpPr>
            <p:cNvPr id="19" name="Text Box 2"/>
            <p:cNvSpPr txBox="1">
              <a:spLocks noChangeArrowheads="1"/>
            </p:cNvSpPr>
            <p:nvPr/>
          </p:nvSpPr>
          <p:spPr bwMode="auto">
            <a:xfrm>
              <a:off x="94270" y="482823"/>
              <a:ext cx="524005" cy="31085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TW" altLang="en-US" sz="2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itchFamily="2" charset="-122"/>
                  <a:ea typeface="SimHei" pitchFamily="2" charset="-122"/>
                </a:rPr>
                <a:t>建築與設計學</a:t>
              </a:r>
              <a:r>
                <a:rPr lang="zh-TW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itchFamily="2" charset="-122"/>
                  <a:ea typeface="SimHei" pitchFamily="2" charset="-122"/>
                </a:rPr>
                <a:t>群</a:t>
              </a:r>
              <a:endParaRPr lang="zh-TW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</p:grpSp>
      <p:grpSp>
        <p:nvGrpSpPr>
          <p:cNvPr id="13" name="群組 12"/>
          <p:cNvGrpSpPr/>
          <p:nvPr/>
        </p:nvGrpSpPr>
        <p:grpSpPr>
          <a:xfrm>
            <a:off x="2627784" y="3786385"/>
            <a:ext cx="6264696" cy="1766754"/>
            <a:chOff x="1187624" y="3467090"/>
            <a:chExt cx="7396876" cy="2086049"/>
          </a:xfrm>
        </p:grpSpPr>
        <p:pic>
          <p:nvPicPr>
            <p:cNvPr id="5" name="圖片 4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7965" r="15116"/>
            <a:stretch/>
          </p:blipFill>
          <p:spPr>
            <a:xfrm>
              <a:off x="1187624" y="3591366"/>
              <a:ext cx="1378841" cy="1937767"/>
            </a:xfrm>
            <a:prstGeom prst="rect">
              <a:avLst/>
            </a:prstGeom>
          </p:spPr>
        </p:pic>
        <p:pic>
          <p:nvPicPr>
            <p:cNvPr id="5122" name="Picture 2" descr="https://enjoyourdesign.files.wordpress.com/2013/10/e89ea2e5b995e5bfabe785a7-2014-06-09-e4b88be58d885-33-14.jp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22305" y="3591367"/>
              <a:ext cx="1355784" cy="19224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24" name="Picture 4" descr="http://www.ainet.com.tw/images/demo/websystem/jpg-b/4.jpg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2729" r="13232"/>
            <a:stretch/>
          </p:blipFill>
          <p:spPr bwMode="auto">
            <a:xfrm>
              <a:off x="4286540" y="3591367"/>
              <a:ext cx="2445700" cy="1922471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26" name="Picture 6" descr="http://www.cfw.cn/personal/photo_images/art_pic/2011/07/13/2011713192028.jpg"/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0173" t="5473" r="29099" b="11383"/>
            <a:stretch/>
          </p:blipFill>
          <p:spPr bwMode="auto">
            <a:xfrm>
              <a:off x="6968351" y="3467090"/>
              <a:ext cx="1616149" cy="20860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1" name="圖片 30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6110"/>
          <a:stretch/>
        </p:blipFill>
        <p:spPr>
          <a:xfrm>
            <a:off x="39132" y="138585"/>
            <a:ext cx="557878" cy="405613"/>
          </a:xfrm>
          <a:prstGeom prst="rect">
            <a:avLst/>
          </a:prstGeom>
        </p:spPr>
      </p:pic>
      <p:grpSp>
        <p:nvGrpSpPr>
          <p:cNvPr id="18" name="群組 17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20" name="圖片 19" descr="齟齒圖片4.png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22" name="文字方塊 21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072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355998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5875" y="-4763"/>
            <a:ext cx="9175750" cy="5730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圓角矩形 2"/>
          <p:cNvSpPr/>
          <p:nvPr/>
        </p:nvSpPr>
        <p:spPr>
          <a:xfrm>
            <a:off x="1089991" y="284175"/>
            <a:ext cx="7802489" cy="918728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2123728" y="2574"/>
            <a:ext cx="4824536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3600" b="1" dirty="0" smtClean="0">
                <a:latin typeface="SimHei" pitchFamily="2" charset="-122"/>
                <a:ea typeface="SimHei" pitchFamily="2" charset="-122"/>
              </a:rPr>
              <a:t>關鍵</a:t>
            </a:r>
            <a:r>
              <a:rPr lang="en-US" altLang="zh-TW" sz="7200" b="1" dirty="0" smtClean="0">
                <a:solidFill>
                  <a:srgbClr val="00B0F0"/>
                </a:solidFill>
                <a:latin typeface="SimHei" pitchFamily="2" charset="-122"/>
                <a:ea typeface="SimHei" pitchFamily="2" charset="-122"/>
              </a:rPr>
              <a:t>3</a:t>
            </a:r>
            <a:r>
              <a:rPr lang="zh-TW" altLang="en-US" sz="3600" b="1" dirty="0" smtClean="0">
                <a:latin typeface="SimHei" pitchFamily="2" charset="-122"/>
                <a:ea typeface="SimHei" pitchFamily="2" charset="-122"/>
              </a:rPr>
              <a:t>問</a:t>
            </a:r>
            <a:r>
              <a:rPr lang="zh-TW" altLang="en-US" sz="3600" b="1" dirty="0">
                <a:latin typeface="SimHei" pitchFamily="2" charset="-122"/>
                <a:ea typeface="SimHei" pitchFamily="2" charset="-122"/>
              </a:rPr>
              <a:t>，老師我想問</a:t>
            </a:r>
            <a:endParaRPr lang="zh-TW" altLang="en-US" sz="36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14339" name="Picture 3" descr="K:\10418學群簡報\圖\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149376"/>
            <a:ext cx="2246334" cy="355292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1907704" y="1778967"/>
            <a:ext cx="603698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一定要擅長繪畫的人才能念設計嗎</a:t>
            </a:r>
            <a:r>
              <a:rPr lang="zh-TW" altLang="en-US" sz="2800" b="1" dirty="0" smtClean="0">
                <a:latin typeface="SimHei" pitchFamily="2" charset="-122"/>
                <a:ea typeface="SimHei" pitchFamily="2" charset="-122"/>
              </a:rPr>
              <a:t>？</a:t>
            </a:r>
            <a:endParaRPr lang="zh-TW" altLang="en-US" sz="28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14340" name="Picture 4" descr="K:\10418學群簡報\圖\圖8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89991" y="1666010"/>
            <a:ext cx="816819" cy="812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群組 8"/>
          <p:cNvGrpSpPr/>
          <p:nvPr/>
        </p:nvGrpSpPr>
        <p:grpSpPr>
          <a:xfrm>
            <a:off x="1089991" y="2882199"/>
            <a:ext cx="817713" cy="844063"/>
            <a:chOff x="1089991" y="2211015"/>
            <a:chExt cx="817713" cy="844063"/>
          </a:xfrm>
        </p:grpSpPr>
        <p:pic>
          <p:nvPicPr>
            <p:cNvPr id="14341" name="Picture 5" descr="K:\10418學群簡報\圖\圖11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9991" y="2241908"/>
              <a:ext cx="817713" cy="8131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 Box 2"/>
            <p:cNvSpPr txBox="1">
              <a:spLocks noChangeArrowheads="1"/>
            </p:cNvSpPr>
            <p:nvPr/>
          </p:nvSpPr>
          <p:spPr bwMode="auto">
            <a:xfrm>
              <a:off x="1259632" y="2211015"/>
              <a:ext cx="576064" cy="7694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altLang="zh-TW" sz="4400" b="1" dirty="0">
                  <a:latin typeface="SimHei" pitchFamily="2" charset="-122"/>
                  <a:ea typeface="SimHei" pitchFamily="2" charset="-122"/>
                </a:rPr>
                <a:t>A</a:t>
              </a:r>
              <a:endParaRPr lang="zh-TW" altLang="en-US" sz="4400" b="1" dirty="0"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</p:grpSp>
      <p:sp>
        <p:nvSpPr>
          <p:cNvPr id="25" name="Text Box 2"/>
          <p:cNvSpPr txBox="1">
            <a:spLocks noChangeArrowheads="1"/>
          </p:cNvSpPr>
          <p:nvPr/>
        </p:nvSpPr>
        <p:spPr bwMode="auto">
          <a:xfrm>
            <a:off x="1907704" y="2931095"/>
            <a:ext cx="5544616" cy="2092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6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不</a:t>
            </a:r>
            <a:r>
              <a:rPr lang="zh-TW" altLang="en-US" sz="2600" b="1" dirty="0">
                <a:latin typeface="SimHei" panose="02010609060101010101" pitchFamily="49" charset="-122"/>
                <a:ea typeface="SimHei" panose="02010609060101010101" pitchFamily="49" charset="-122"/>
              </a:rPr>
              <a:t>討厭繪畫，對凡事充滿興趣、喜歡觀察，對事物抱持</a:t>
            </a:r>
            <a:r>
              <a:rPr lang="zh-TW" altLang="en-US" sz="26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著</a:t>
            </a:r>
            <a:r>
              <a:rPr lang="zh-TW" altLang="en-US" sz="2600" b="1" dirty="0" smtClean="0">
                <a:solidFill>
                  <a:srgbClr val="C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好奇心</a:t>
            </a:r>
            <a:r>
              <a:rPr lang="zh-TW" altLang="en-US" sz="2600" b="1" dirty="0">
                <a:latin typeface="SimHei" panose="02010609060101010101" pitchFamily="49" charset="-122"/>
                <a:ea typeface="SimHei" panose="02010609060101010101" pitchFamily="49" charset="-122"/>
              </a:rPr>
              <a:t>，敢顛覆表達的都可以念</a:t>
            </a:r>
            <a:r>
              <a:rPr lang="zh-TW" altLang="en-US" sz="26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TW" sz="2600" b="1" dirty="0" smtClean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zh-TW" altLang="en-US" sz="26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繪畫</a:t>
            </a:r>
            <a:r>
              <a:rPr lang="zh-TW" altLang="en-US" sz="2600" b="1" dirty="0">
                <a:latin typeface="SimHei" panose="02010609060101010101" pitchFamily="49" charset="-122"/>
                <a:ea typeface="SimHei" panose="02010609060101010101" pitchFamily="49" charset="-122"/>
              </a:rPr>
              <a:t>只是基礎，其他</a:t>
            </a:r>
            <a:r>
              <a:rPr lang="zh-TW" altLang="en-US" sz="26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像</a:t>
            </a:r>
            <a:r>
              <a:rPr lang="zh-TW" altLang="en-US" sz="2600" b="1" dirty="0" smtClean="0">
                <a:solidFill>
                  <a:srgbClr val="C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材料</a:t>
            </a:r>
            <a:r>
              <a:rPr lang="zh-TW" altLang="en-US" sz="2600" b="1" dirty="0">
                <a:solidFill>
                  <a:srgbClr val="C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製程</a:t>
            </a:r>
            <a:r>
              <a:rPr lang="zh-TW" altLang="en-US" sz="2600" b="1" dirty="0">
                <a:latin typeface="SimHei" panose="02010609060101010101" pitchFamily="49" charset="-122"/>
                <a:ea typeface="SimHei" panose="02010609060101010101" pitchFamily="49" charset="-122"/>
              </a:rPr>
              <a:t>、</a:t>
            </a:r>
            <a:r>
              <a:rPr lang="zh-TW" altLang="en-US" sz="2600" b="1" dirty="0">
                <a:solidFill>
                  <a:srgbClr val="C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機械力學</a:t>
            </a:r>
            <a:r>
              <a:rPr lang="zh-TW" altLang="en-US" sz="2600" b="1" dirty="0">
                <a:latin typeface="SimHei" panose="02010609060101010101" pitchFamily="49" charset="-122"/>
                <a:ea typeface="SimHei" panose="02010609060101010101" pitchFamily="49" charset="-122"/>
              </a:rPr>
              <a:t>等課程都要懂</a:t>
            </a:r>
            <a:r>
              <a:rPr lang="zh-TW" altLang="en-US" sz="26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zh-TW" altLang="en-US" sz="26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2050" name="Picture 2" descr="K:\10418學群簡報\圖\圖1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554362">
            <a:off x="8007819" y="1614220"/>
            <a:ext cx="1091810" cy="72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K:\10418學群簡報\圖\圖4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0138" y="478585"/>
            <a:ext cx="815052" cy="675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24" name="群組 23"/>
          <p:cNvGrpSpPr/>
          <p:nvPr/>
        </p:nvGrpSpPr>
        <p:grpSpPr>
          <a:xfrm>
            <a:off x="-28410" y="4"/>
            <a:ext cx="885181" cy="5718171"/>
            <a:chOff x="-7144" y="4"/>
            <a:chExt cx="885181" cy="5718171"/>
          </a:xfrm>
        </p:grpSpPr>
        <p:grpSp>
          <p:nvGrpSpPr>
            <p:cNvPr id="26" name="群組 25"/>
            <p:cNvGrpSpPr/>
            <p:nvPr/>
          </p:nvGrpSpPr>
          <p:grpSpPr>
            <a:xfrm>
              <a:off x="-7144" y="4"/>
              <a:ext cx="885181" cy="5718171"/>
              <a:chOff x="-91676" y="3291135"/>
              <a:chExt cx="11359398" cy="1944214"/>
            </a:xfrm>
            <a:solidFill>
              <a:srgbClr val="800000"/>
            </a:solidFill>
          </p:grpSpPr>
          <p:sp>
            <p:nvSpPr>
              <p:cNvPr id="28" name="矩形 27"/>
              <p:cNvSpPr/>
              <p:nvPr/>
            </p:nvSpPr>
            <p:spPr>
              <a:xfrm>
                <a:off x="-91676" y="3291135"/>
                <a:ext cx="9143998" cy="1221086"/>
              </a:xfrm>
              <a:prstGeom prst="rect">
                <a:avLst/>
              </a:prstGeom>
              <a:solidFill>
                <a:srgbClr val="D5ABFF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8981729" y="3291135"/>
                <a:ext cx="2285993" cy="1944214"/>
              </a:xfrm>
              <a:prstGeom prst="rect">
                <a:avLst/>
              </a:prstGeom>
              <a:solidFill>
                <a:srgbClr val="9966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p:sp>
          <p:nvSpPr>
            <p:cNvPr id="27" name="Text Box 2"/>
            <p:cNvSpPr txBox="1">
              <a:spLocks noChangeArrowheads="1"/>
            </p:cNvSpPr>
            <p:nvPr/>
          </p:nvSpPr>
          <p:spPr bwMode="auto">
            <a:xfrm>
              <a:off x="94270" y="482823"/>
              <a:ext cx="524005" cy="31085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TW" altLang="en-US" sz="2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itchFamily="2" charset="-122"/>
                  <a:ea typeface="SimHei" pitchFamily="2" charset="-122"/>
                </a:rPr>
                <a:t>建築與設計學</a:t>
              </a:r>
              <a:r>
                <a:rPr lang="zh-TW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itchFamily="2" charset="-122"/>
                  <a:ea typeface="SimHei" pitchFamily="2" charset="-122"/>
                </a:rPr>
                <a:t>群</a:t>
              </a:r>
              <a:endParaRPr lang="zh-TW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</p:grpSp>
      <p:pic>
        <p:nvPicPr>
          <p:cNvPr id="32" name="圖片 31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6110"/>
          <a:stretch/>
        </p:blipFill>
        <p:spPr>
          <a:xfrm>
            <a:off x="39132" y="138585"/>
            <a:ext cx="557878" cy="405613"/>
          </a:xfrm>
          <a:prstGeom prst="rect">
            <a:avLst/>
          </a:prstGeom>
        </p:spPr>
      </p:pic>
      <p:grpSp>
        <p:nvGrpSpPr>
          <p:cNvPr id="20" name="群組 19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21" name="圖片 20" descr="齟齒圖片4.png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22" name="文字方塊 21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072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584702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0.01249 L 2.5E-6 0.05078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16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5875" y="-4763"/>
            <a:ext cx="9175750" cy="5730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圓角矩形 2"/>
          <p:cNvSpPr/>
          <p:nvPr/>
        </p:nvSpPr>
        <p:spPr>
          <a:xfrm>
            <a:off x="1089991" y="284175"/>
            <a:ext cx="7802489" cy="918728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4339" name="Picture 3" descr="K:\10418學群簡報\圖\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149376"/>
            <a:ext cx="2246334" cy="355292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1907704" y="1688956"/>
            <a:ext cx="5688632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工業設計與商業設計最大的不同在哪裡</a:t>
            </a:r>
            <a:r>
              <a:rPr lang="zh-TW" altLang="en-US" sz="2800" b="1" dirty="0" smtClean="0">
                <a:latin typeface="SimHei" pitchFamily="2" charset="-122"/>
                <a:ea typeface="SimHei" pitchFamily="2" charset="-122"/>
              </a:rPr>
              <a:t>？</a:t>
            </a:r>
            <a:endParaRPr lang="zh-TW" altLang="en-US" sz="28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pSp>
        <p:nvGrpSpPr>
          <p:cNvPr id="9" name="群組 8"/>
          <p:cNvGrpSpPr/>
          <p:nvPr/>
        </p:nvGrpSpPr>
        <p:grpSpPr>
          <a:xfrm>
            <a:off x="1089991" y="2882199"/>
            <a:ext cx="817713" cy="844063"/>
            <a:chOff x="1089991" y="2211015"/>
            <a:chExt cx="817713" cy="844063"/>
          </a:xfrm>
        </p:grpSpPr>
        <p:pic>
          <p:nvPicPr>
            <p:cNvPr id="14341" name="Picture 5" descr="K:\10418學群簡報\圖\圖11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9991" y="2241908"/>
              <a:ext cx="817713" cy="8131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 Box 2"/>
            <p:cNvSpPr txBox="1">
              <a:spLocks noChangeArrowheads="1"/>
            </p:cNvSpPr>
            <p:nvPr/>
          </p:nvSpPr>
          <p:spPr bwMode="auto">
            <a:xfrm>
              <a:off x="1259632" y="2211015"/>
              <a:ext cx="576064" cy="7694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altLang="zh-TW" sz="4400" b="1" dirty="0">
                  <a:latin typeface="SimHei" pitchFamily="2" charset="-122"/>
                  <a:ea typeface="SimHei" pitchFamily="2" charset="-122"/>
                </a:rPr>
                <a:t>A</a:t>
              </a:r>
              <a:endParaRPr lang="zh-TW" altLang="en-US" sz="4400" b="1" dirty="0"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</p:grpSp>
      <p:sp>
        <p:nvSpPr>
          <p:cNvPr id="25" name="Text Box 2"/>
          <p:cNvSpPr txBox="1">
            <a:spLocks noChangeArrowheads="1"/>
          </p:cNvSpPr>
          <p:nvPr/>
        </p:nvSpPr>
        <p:spPr bwMode="auto">
          <a:xfrm>
            <a:off x="1907704" y="2913092"/>
            <a:ext cx="5040560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工業設計</a:t>
            </a:r>
            <a:r>
              <a:rPr lang="zh-TW" altLang="en-US" sz="2800" b="1" dirty="0">
                <a:solidFill>
                  <a:srgbClr val="C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著重產品功能設計</a:t>
            </a:r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，需要了解工業材料與機械設計。</a:t>
            </a:r>
            <a:r>
              <a:rPr lang="zh-TW" altLang="en-US" sz="28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商業設計</a:t>
            </a:r>
            <a:r>
              <a:rPr lang="zh-TW" altLang="en-US" sz="2800" b="1" dirty="0">
                <a:solidFill>
                  <a:srgbClr val="C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著重美觀</a:t>
            </a:r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，偏向平面設計，實用性則是第二考量</a:t>
            </a:r>
            <a:r>
              <a:rPr lang="zh-TW" altLang="en-US" sz="28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zh-TW" altLang="en-US" sz="28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2050" name="Picture 2" descr="K:\10418學群簡報\圖\圖1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554362">
            <a:off x="8007819" y="1614220"/>
            <a:ext cx="1091810" cy="72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K:\10418學群簡報\圖\圖9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89991" y="1689687"/>
            <a:ext cx="817713" cy="808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 Box 2"/>
          <p:cNvSpPr txBox="1">
            <a:spLocks noChangeArrowheads="1"/>
          </p:cNvSpPr>
          <p:nvPr/>
        </p:nvSpPr>
        <p:spPr bwMode="auto">
          <a:xfrm>
            <a:off x="2123728" y="2574"/>
            <a:ext cx="4824536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3600" b="1" dirty="0" smtClean="0">
                <a:latin typeface="SimHei" pitchFamily="2" charset="-122"/>
                <a:ea typeface="SimHei" pitchFamily="2" charset="-122"/>
              </a:rPr>
              <a:t>關鍵</a:t>
            </a:r>
            <a:r>
              <a:rPr lang="en-US" altLang="zh-TW" sz="7200" b="1" dirty="0" smtClean="0">
                <a:solidFill>
                  <a:srgbClr val="00B0F0"/>
                </a:solidFill>
                <a:latin typeface="SimHei" pitchFamily="2" charset="-122"/>
                <a:ea typeface="SimHei" pitchFamily="2" charset="-122"/>
              </a:rPr>
              <a:t>3</a:t>
            </a:r>
            <a:r>
              <a:rPr lang="zh-TW" altLang="en-US" sz="3600" b="1" dirty="0" smtClean="0">
                <a:latin typeface="SimHei" pitchFamily="2" charset="-122"/>
                <a:ea typeface="SimHei" pitchFamily="2" charset="-122"/>
              </a:rPr>
              <a:t>問</a:t>
            </a:r>
            <a:r>
              <a:rPr lang="zh-TW" altLang="en-US" sz="3600" b="1" dirty="0">
                <a:latin typeface="SimHei" pitchFamily="2" charset="-122"/>
                <a:ea typeface="SimHei" pitchFamily="2" charset="-122"/>
              </a:rPr>
              <a:t>，老師我想問</a:t>
            </a:r>
            <a:endParaRPr lang="zh-TW" altLang="en-US" sz="36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22" name="Picture 2" descr="K:\10418學群簡報\圖\圖4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0138" y="478585"/>
            <a:ext cx="815052" cy="675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29" name="群組 28"/>
          <p:cNvGrpSpPr/>
          <p:nvPr/>
        </p:nvGrpSpPr>
        <p:grpSpPr>
          <a:xfrm>
            <a:off x="-28410" y="4"/>
            <a:ext cx="885181" cy="5718171"/>
            <a:chOff x="-7144" y="4"/>
            <a:chExt cx="885181" cy="5718171"/>
          </a:xfrm>
        </p:grpSpPr>
        <p:grpSp>
          <p:nvGrpSpPr>
            <p:cNvPr id="30" name="群組 29"/>
            <p:cNvGrpSpPr/>
            <p:nvPr/>
          </p:nvGrpSpPr>
          <p:grpSpPr>
            <a:xfrm>
              <a:off x="-7144" y="4"/>
              <a:ext cx="885181" cy="5718171"/>
              <a:chOff x="-91676" y="3291135"/>
              <a:chExt cx="11359398" cy="1944214"/>
            </a:xfrm>
            <a:solidFill>
              <a:srgbClr val="800000"/>
            </a:solidFill>
          </p:grpSpPr>
          <p:sp>
            <p:nvSpPr>
              <p:cNvPr id="32" name="矩形 31"/>
              <p:cNvSpPr/>
              <p:nvPr/>
            </p:nvSpPr>
            <p:spPr>
              <a:xfrm>
                <a:off x="-91676" y="3291135"/>
                <a:ext cx="9143998" cy="1221086"/>
              </a:xfrm>
              <a:prstGeom prst="rect">
                <a:avLst/>
              </a:prstGeom>
              <a:solidFill>
                <a:srgbClr val="D5ABFF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33" name="矩形 32"/>
              <p:cNvSpPr/>
              <p:nvPr/>
            </p:nvSpPr>
            <p:spPr>
              <a:xfrm>
                <a:off x="8981729" y="3291135"/>
                <a:ext cx="2285993" cy="1944214"/>
              </a:xfrm>
              <a:prstGeom prst="rect">
                <a:avLst/>
              </a:prstGeom>
              <a:solidFill>
                <a:srgbClr val="9966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p:sp>
          <p:nvSpPr>
            <p:cNvPr id="31" name="Text Box 2"/>
            <p:cNvSpPr txBox="1">
              <a:spLocks noChangeArrowheads="1"/>
            </p:cNvSpPr>
            <p:nvPr/>
          </p:nvSpPr>
          <p:spPr bwMode="auto">
            <a:xfrm>
              <a:off x="94270" y="482823"/>
              <a:ext cx="524005" cy="31085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TW" altLang="en-US" sz="2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itchFamily="2" charset="-122"/>
                  <a:ea typeface="SimHei" pitchFamily="2" charset="-122"/>
                </a:rPr>
                <a:t>建築與設計學</a:t>
              </a:r>
              <a:r>
                <a:rPr lang="zh-TW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itchFamily="2" charset="-122"/>
                  <a:ea typeface="SimHei" pitchFamily="2" charset="-122"/>
                </a:rPr>
                <a:t>群</a:t>
              </a:r>
              <a:endParaRPr lang="zh-TW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</p:grpSp>
      <p:pic>
        <p:nvPicPr>
          <p:cNvPr id="38" name="圖片 37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6110"/>
          <a:stretch/>
        </p:blipFill>
        <p:spPr>
          <a:xfrm>
            <a:off x="39132" y="138585"/>
            <a:ext cx="557878" cy="405613"/>
          </a:xfrm>
          <a:prstGeom prst="rect">
            <a:avLst/>
          </a:prstGeom>
        </p:spPr>
      </p:pic>
      <p:grpSp>
        <p:nvGrpSpPr>
          <p:cNvPr id="20" name="群組 19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24" name="圖片 23" descr="齟齒圖片4.png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26" name="文字方塊 25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072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302218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0.01249 L 2.5E-6 0.05078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16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5875" y="-4763"/>
            <a:ext cx="9175750" cy="5730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圓角矩形 2"/>
          <p:cNvSpPr/>
          <p:nvPr/>
        </p:nvSpPr>
        <p:spPr>
          <a:xfrm>
            <a:off x="1089991" y="284175"/>
            <a:ext cx="7802489" cy="918728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4339" name="Picture 3" descr="K:\10418學群簡報\圖\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149376"/>
            <a:ext cx="2246334" cy="355292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1928416" y="1688956"/>
            <a:ext cx="6036982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設計系看來是個熱門的科系，未來畢業生也是炙手可熱嗎</a:t>
            </a:r>
            <a:r>
              <a:rPr lang="zh-TW" altLang="en-US" sz="2800" b="1" dirty="0" smtClean="0">
                <a:latin typeface="SimHei" pitchFamily="2" charset="-122"/>
                <a:ea typeface="SimHei" pitchFamily="2" charset="-122"/>
              </a:rPr>
              <a:t>？</a:t>
            </a:r>
            <a:endParaRPr lang="zh-TW" altLang="en-US" sz="28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pSp>
        <p:nvGrpSpPr>
          <p:cNvPr id="9" name="群組 8"/>
          <p:cNvGrpSpPr/>
          <p:nvPr/>
        </p:nvGrpSpPr>
        <p:grpSpPr>
          <a:xfrm>
            <a:off x="1089991" y="2787079"/>
            <a:ext cx="817713" cy="844063"/>
            <a:chOff x="1089991" y="2211015"/>
            <a:chExt cx="817713" cy="844063"/>
          </a:xfrm>
        </p:grpSpPr>
        <p:pic>
          <p:nvPicPr>
            <p:cNvPr id="14341" name="Picture 5" descr="K:\10418學群簡報\圖\圖11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9991" y="2241908"/>
              <a:ext cx="817713" cy="8131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 Box 2"/>
            <p:cNvSpPr txBox="1">
              <a:spLocks noChangeArrowheads="1"/>
            </p:cNvSpPr>
            <p:nvPr/>
          </p:nvSpPr>
          <p:spPr bwMode="auto">
            <a:xfrm>
              <a:off x="1259632" y="2211015"/>
              <a:ext cx="576064" cy="7694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altLang="zh-TW" sz="4400" b="1" dirty="0">
                  <a:latin typeface="SimHei" pitchFamily="2" charset="-122"/>
                  <a:ea typeface="SimHei" pitchFamily="2" charset="-122"/>
                </a:rPr>
                <a:t>A</a:t>
              </a:r>
              <a:endParaRPr lang="zh-TW" altLang="en-US" sz="4400" b="1" dirty="0"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</p:grpSp>
      <p:sp>
        <p:nvSpPr>
          <p:cNvPr id="25" name="Text Box 2"/>
          <p:cNvSpPr txBox="1">
            <a:spLocks noChangeArrowheads="1"/>
          </p:cNvSpPr>
          <p:nvPr/>
        </p:nvSpPr>
        <p:spPr bwMode="auto">
          <a:xfrm>
            <a:off x="1907704" y="2987421"/>
            <a:ext cx="4968552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8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要</a:t>
            </a:r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有</a:t>
            </a:r>
            <a:r>
              <a:rPr lang="zh-TW" altLang="en-US" sz="28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心理準備</a:t>
            </a:r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，不是一畢業就可以當設計師，還是得從設計助理開始</a:t>
            </a:r>
            <a:r>
              <a:rPr lang="zh-TW" altLang="en-US" sz="2800" b="1" dirty="0" smtClean="0">
                <a:solidFill>
                  <a:srgbClr val="C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一步一步</a:t>
            </a:r>
            <a:r>
              <a:rPr lang="zh-TW" altLang="en-US" sz="2800" b="1" dirty="0">
                <a:solidFill>
                  <a:srgbClr val="C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累積經驗</a:t>
            </a:r>
            <a:r>
              <a:rPr lang="zh-TW" altLang="en-US" sz="28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TW" sz="28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2050" name="Picture 2" descr="K:\10418學群簡報\圖\圖1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554362">
            <a:off x="8007819" y="1614220"/>
            <a:ext cx="1091810" cy="72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K:\10418學群簡報\圖\圖10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89991" y="1676791"/>
            <a:ext cx="817713" cy="822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 Box 2"/>
          <p:cNvSpPr txBox="1">
            <a:spLocks noChangeArrowheads="1"/>
          </p:cNvSpPr>
          <p:nvPr/>
        </p:nvSpPr>
        <p:spPr bwMode="auto">
          <a:xfrm>
            <a:off x="2123728" y="2574"/>
            <a:ext cx="4824536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3600" b="1" dirty="0" smtClean="0">
                <a:latin typeface="SimHei" pitchFamily="2" charset="-122"/>
                <a:ea typeface="SimHei" pitchFamily="2" charset="-122"/>
              </a:rPr>
              <a:t>關鍵</a:t>
            </a:r>
            <a:r>
              <a:rPr lang="en-US" altLang="zh-TW" sz="7200" b="1" dirty="0" smtClean="0">
                <a:solidFill>
                  <a:srgbClr val="00B0F0"/>
                </a:solidFill>
                <a:latin typeface="SimHei" pitchFamily="2" charset="-122"/>
                <a:ea typeface="SimHei" pitchFamily="2" charset="-122"/>
              </a:rPr>
              <a:t>3</a:t>
            </a:r>
            <a:r>
              <a:rPr lang="zh-TW" altLang="en-US" sz="3600" b="1" dirty="0" smtClean="0">
                <a:latin typeface="SimHei" pitchFamily="2" charset="-122"/>
                <a:ea typeface="SimHei" pitchFamily="2" charset="-122"/>
              </a:rPr>
              <a:t>問</a:t>
            </a:r>
            <a:r>
              <a:rPr lang="zh-TW" altLang="en-US" sz="3600" b="1" dirty="0">
                <a:latin typeface="SimHei" pitchFamily="2" charset="-122"/>
                <a:ea typeface="SimHei" pitchFamily="2" charset="-122"/>
              </a:rPr>
              <a:t>，老師我想問</a:t>
            </a:r>
            <a:endParaRPr lang="zh-TW" altLang="en-US" sz="36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22" name="Picture 2" descr="K:\10418學群簡報\圖\圖4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0138" y="478585"/>
            <a:ext cx="815052" cy="675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27" name="群組 26"/>
          <p:cNvGrpSpPr/>
          <p:nvPr/>
        </p:nvGrpSpPr>
        <p:grpSpPr>
          <a:xfrm>
            <a:off x="-28410" y="4"/>
            <a:ext cx="885181" cy="5718171"/>
            <a:chOff x="-7144" y="4"/>
            <a:chExt cx="885181" cy="5718171"/>
          </a:xfrm>
        </p:grpSpPr>
        <p:grpSp>
          <p:nvGrpSpPr>
            <p:cNvPr id="28" name="群組 27"/>
            <p:cNvGrpSpPr/>
            <p:nvPr/>
          </p:nvGrpSpPr>
          <p:grpSpPr>
            <a:xfrm>
              <a:off x="-7144" y="4"/>
              <a:ext cx="885181" cy="5718171"/>
              <a:chOff x="-91676" y="3291135"/>
              <a:chExt cx="11359398" cy="1944214"/>
            </a:xfrm>
            <a:solidFill>
              <a:srgbClr val="800000"/>
            </a:solidFill>
          </p:grpSpPr>
          <p:sp>
            <p:nvSpPr>
              <p:cNvPr id="30" name="矩形 29"/>
              <p:cNvSpPr/>
              <p:nvPr/>
            </p:nvSpPr>
            <p:spPr>
              <a:xfrm>
                <a:off x="-91676" y="3291135"/>
                <a:ext cx="9143998" cy="1221086"/>
              </a:xfrm>
              <a:prstGeom prst="rect">
                <a:avLst/>
              </a:prstGeom>
              <a:solidFill>
                <a:srgbClr val="D5ABFF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31" name="矩形 30"/>
              <p:cNvSpPr/>
              <p:nvPr/>
            </p:nvSpPr>
            <p:spPr>
              <a:xfrm>
                <a:off x="8981729" y="3291135"/>
                <a:ext cx="2285993" cy="1944214"/>
              </a:xfrm>
              <a:prstGeom prst="rect">
                <a:avLst/>
              </a:prstGeom>
              <a:solidFill>
                <a:srgbClr val="9966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p:sp>
          <p:nvSpPr>
            <p:cNvPr id="29" name="Text Box 2"/>
            <p:cNvSpPr txBox="1">
              <a:spLocks noChangeArrowheads="1"/>
            </p:cNvSpPr>
            <p:nvPr/>
          </p:nvSpPr>
          <p:spPr bwMode="auto">
            <a:xfrm>
              <a:off x="94270" y="482823"/>
              <a:ext cx="524005" cy="31085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TW" altLang="en-US" sz="2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itchFamily="2" charset="-122"/>
                  <a:ea typeface="SimHei" pitchFamily="2" charset="-122"/>
                </a:rPr>
                <a:t>建築與設計學</a:t>
              </a:r>
              <a:r>
                <a:rPr lang="zh-TW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itchFamily="2" charset="-122"/>
                  <a:ea typeface="SimHei" pitchFamily="2" charset="-122"/>
                </a:rPr>
                <a:t>群</a:t>
              </a:r>
              <a:endParaRPr lang="zh-TW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</p:grpSp>
      <p:pic>
        <p:nvPicPr>
          <p:cNvPr id="32" name="圖片 31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6110"/>
          <a:stretch/>
        </p:blipFill>
        <p:spPr>
          <a:xfrm>
            <a:off x="39132" y="138585"/>
            <a:ext cx="557878" cy="405613"/>
          </a:xfrm>
          <a:prstGeom prst="rect">
            <a:avLst/>
          </a:prstGeom>
        </p:spPr>
      </p:pic>
      <p:grpSp>
        <p:nvGrpSpPr>
          <p:cNvPr id="20" name="群組 19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24" name="圖片 23" descr="齟齒圖片4.png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26" name="文字方塊 25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072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673287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0.01249 L 2.5E-6 0.05078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16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0" y="0"/>
            <a:ext cx="9144000" cy="5718175"/>
            <a:chOff x="0" y="0"/>
            <a:chExt cx="9144000" cy="5718175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5718175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" name="圓角矩形 1"/>
            <p:cNvSpPr/>
            <p:nvPr/>
          </p:nvSpPr>
          <p:spPr>
            <a:xfrm>
              <a:off x="225671" y="319817"/>
              <a:ext cx="8738817" cy="5275574"/>
            </a:xfrm>
            <a:prstGeom prst="roundRect">
              <a:avLst>
                <a:gd name="adj" fmla="val 4493"/>
              </a:avLst>
            </a:prstGeom>
            <a:solidFill>
              <a:schemeClr val="bg1"/>
            </a:solidFill>
            <a:ln>
              <a:solidFill>
                <a:schemeClr val="accent4">
                  <a:lumMod val="50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8" name="群組 7"/>
          <p:cNvGrpSpPr/>
          <p:nvPr/>
        </p:nvGrpSpPr>
        <p:grpSpPr>
          <a:xfrm>
            <a:off x="323528" y="338807"/>
            <a:ext cx="4255112" cy="646331"/>
            <a:chOff x="395780" y="1565827"/>
            <a:chExt cx="4255112" cy="646331"/>
          </a:xfrm>
        </p:grpSpPr>
        <p:sp>
          <p:nvSpPr>
            <p:cNvPr id="5" name="圓角矩形 4"/>
            <p:cNvSpPr/>
            <p:nvPr/>
          </p:nvSpPr>
          <p:spPr>
            <a:xfrm>
              <a:off x="395780" y="1683800"/>
              <a:ext cx="4212224" cy="508723"/>
            </a:xfrm>
            <a:prstGeom prst="round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>
              <a:hlinkClick r:id="rId3" action="ppaction://hlinksldjump"/>
            </p:cNvPr>
            <p:cNvSpPr/>
            <p:nvPr/>
          </p:nvSpPr>
          <p:spPr>
            <a:xfrm>
              <a:off x="467030" y="1565827"/>
              <a:ext cx="418386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二 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我</a:t>
              </a:r>
              <a:r>
                <a:rPr lang="zh-TW" altLang="en-US" sz="2800" b="1" dirty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適合這個學群嗎？</a:t>
              </a:r>
              <a:endParaRPr lang="zh-TW" altLang="en-US" sz="20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endParaRPr>
            </a:p>
          </p:txBody>
        </p:sp>
      </p:grpSp>
      <p:grpSp>
        <p:nvGrpSpPr>
          <p:cNvPr id="3" name="群組 2"/>
          <p:cNvGrpSpPr/>
          <p:nvPr/>
        </p:nvGrpSpPr>
        <p:grpSpPr>
          <a:xfrm>
            <a:off x="323528" y="1202903"/>
            <a:ext cx="8406970" cy="3728953"/>
            <a:chOff x="323528" y="1046247"/>
            <a:chExt cx="8406970" cy="3728953"/>
          </a:xfrm>
        </p:grpSpPr>
        <p:pic>
          <p:nvPicPr>
            <p:cNvPr id="9218" name="Picture 2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b="45012"/>
            <a:stretch/>
          </p:blipFill>
          <p:spPr bwMode="auto">
            <a:xfrm>
              <a:off x="323528" y="1046247"/>
              <a:ext cx="8406970" cy="37289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2" name="矩形 11"/>
            <p:cNvSpPr/>
            <p:nvPr/>
          </p:nvSpPr>
          <p:spPr>
            <a:xfrm>
              <a:off x="8370376" y="1046247"/>
              <a:ext cx="296076" cy="281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11" name="群組 10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3" name="圖片 12" descr="齟齒圖片4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14" name="文字方塊 13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072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9723894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0" y="0"/>
            <a:ext cx="9144000" cy="5718175"/>
            <a:chOff x="0" y="0"/>
            <a:chExt cx="9144000" cy="5718175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5718175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" name="圓角矩形 1"/>
            <p:cNvSpPr/>
            <p:nvPr/>
          </p:nvSpPr>
          <p:spPr>
            <a:xfrm>
              <a:off x="225671" y="319817"/>
              <a:ext cx="8738817" cy="5275574"/>
            </a:xfrm>
            <a:prstGeom prst="roundRect">
              <a:avLst>
                <a:gd name="adj" fmla="val 4493"/>
              </a:avLst>
            </a:prstGeom>
            <a:solidFill>
              <a:schemeClr val="bg1"/>
            </a:solidFill>
            <a:ln>
              <a:solidFill>
                <a:schemeClr val="accent4">
                  <a:lumMod val="50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8" name="群組 7"/>
          <p:cNvGrpSpPr/>
          <p:nvPr/>
        </p:nvGrpSpPr>
        <p:grpSpPr>
          <a:xfrm>
            <a:off x="323528" y="338807"/>
            <a:ext cx="4255112" cy="646331"/>
            <a:chOff x="395780" y="1565827"/>
            <a:chExt cx="4255112" cy="646331"/>
          </a:xfrm>
        </p:grpSpPr>
        <p:sp>
          <p:nvSpPr>
            <p:cNvPr id="5" name="圓角矩形 4"/>
            <p:cNvSpPr/>
            <p:nvPr/>
          </p:nvSpPr>
          <p:spPr>
            <a:xfrm>
              <a:off x="395780" y="1683800"/>
              <a:ext cx="4212224" cy="508723"/>
            </a:xfrm>
            <a:prstGeom prst="round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>
              <a:hlinkClick r:id="rId3" action="ppaction://hlinksldjump"/>
            </p:cNvPr>
            <p:cNvSpPr/>
            <p:nvPr/>
          </p:nvSpPr>
          <p:spPr>
            <a:xfrm>
              <a:off x="467030" y="1565827"/>
              <a:ext cx="418386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二 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我</a:t>
              </a:r>
              <a:r>
                <a:rPr lang="zh-TW" altLang="en-US" sz="2800" b="1" dirty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適合這個學群嗎？</a:t>
              </a:r>
              <a:endParaRPr lang="zh-TW" altLang="en-US" sz="20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endParaRPr>
            </a:p>
          </p:txBody>
        </p:sp>
      </p:grp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5467" b="95"/>
          <a:stretch/>
        </p:blipFill>
        <p:spPr bwMode="auto">
          <a:xfrm>
            <a:off x="323528" y="1058887"/>
            <a:ext cx="8406970" cy="3013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2" name="Picture 2" descr="http://www.jtdesign.com.tw/wp-content/uploads/2014/09/5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5000" b="25000"/>
          <a:stretch/>
        </p:blipFill>
        <p:spPr bwMode="auto">
          <a:xfrm>
            <a:off x="323529" y="4141415"/>
            <a:ext cx="8406970" cy="12741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grpSp>
        <p:nvGrpSpPr>
          <p:cNvPr id="10" name="群組 9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1" name="圖片 10" descr="齟齒圖片4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12" name="文字方塊 11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072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724696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0" y="0"/>
            <a:ext cx="9144000" cy="5718175"/>
            <a:chOff x="0" y="0"/>
            <a:chExt cx="9144000" cy="5718175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5718175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" name="圓角矩形 1"/>
            <p:cNvSpPr/>
            <p:nvPr/>
          </p:nvSpPr>
          <p:spPr>
            <a:xfrm>
              <a:off x="225671" y="319817"/>
              <a:ext cx="8738817" cy="5275574"/>
            </a:xfrm>
            <a:prstGeom prst="roundRect">
              <a:avLst>
                <a:gd name="adj" fmla="val 4493"/>
              </a:avLst>
            </a:prstGeom>
            <a:solidFill>
              <a:schemeClr val="bg1"/>
            </a:solidFill>
            <a:ln>
              <a:solidFill>
                <a:schemeClr val="accent4">
                  <a:lumMod val="50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0762" y="2395461"/>
            <a:ext cx="8369709" cy="28495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" name="群組 7"/>
          <p:cNvGrpSpPr/>
          <p:nvPr/>
        </p:nvGrpSpPr>
        <p:grpSpPr>
          <a:xfrm>
            <a:off x="395537" y="385713"/>
            <a:ext cx="3420136" cy="646331"/>
            <a:chOff x="395780" y="1565827"/>
            <a:chExt cx="3420136" cy="646331"/>
          </a:xfrm>
        </p:grpSpPr>
        <p:sp>
          <p:nvSpPr>
            <p:cNvPr id="5" name="圓角矩形 4"/>
            <p:cNvSpPr/>
            <p:nvPr/>
          </p:nvSpPr>
          <p:spPr>
            <a:xfrm>
              <a:off x="395780" y="1683800"/>
              <a:ext cx="3420136" cy="508723"/>
            </a:xfrm>
            <a:prstGeom prst="round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>
              <a:hlinkClick r:id="rId4" action="ppaction://hlinksldjump"/>
            </p:cNvPr>
            <p:cNvSpPr/>
            <p:nvPr/>
          </p:nvSpPr>
          <p:spPr>
            <a:xfrm>
              <a:off x="467030" y="1565827"/>
              <a:ext cx="334888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三 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學</a:t>
              </a:r>
              <a:r>
                <a:rPr lang="zh-TW" altLang="en-US" sz="2800" b="1" dirty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群新生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人數</a:t>
              </a:r>
              <a:endParaRPr lang="zh-TW" altLang="en-US" sz="20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endParaRPr>
            </a:p>
          </p:txBody>
        </p:sp>
      </p:grpSp>
      <p:sp>
        <p:nvSpPr>
          <p:cNvPr id="3" name="矩形 2"/>
          <p:cNvSpPr/>
          <p:nvPr/>
        </p:nvSpPr>
        <p:spPr>
          <a:xfrm>
            <a:off x="395538" y="1090919"/>
            <a:ext cx="374441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400" b="1" dirty="0">
                <a:latin typeface="SimHei" pitchFamily="49" charset="-122"/>
                <a:ea typeface="SimHei" pitchFamily="49" charset="-122"/>
              </a:rPr>
              <a:t>※ </a:t>
            </a:r>
            <a:r>
              <a:rPr lang="zh-TW" altLang="en-US" sz="2400" b="1" dirty="0">
                <a:latin typeface="SimHei" pitchFamily="49" charset="-122"/>
                <a:ea typeface="SimHei" pitchFamily="49" charset="-122"/>
              </a:rPr>
              <a:t>新生人數逐年攀升，</a:t>
            </a:r>
          </a:p>
          <a:p>
            <a:r>
              <a:rPr lang="zh-TW" altLang="en-US" sz="2400" b="1" dirty="0">
                <a:latin typeface="SimHei" pitchFamily="49" charset="-122"/>
                <a:ea typeface="SimHei" pitchFamily="49" charset="-122"/>
              </a:rPr>
              <a:t> </a:t>
            </a:r>
            <a:r>
              <a:rPr lang="zh-TW" altLang="en-US" sz="2400" b="1" dirty="0" smtClean="0">
                <a:latin typeface="SimHei" pitchFamily="49" charset="-122"/>
                <a:ea typeface="SimHei" pitchFamily="49" charset="-122"/>
              </a:rPr>
              <a:t>  因應</a:t>
            </a:r>
            <a:r>
              <a:rPr lang="zh-TW" altLang="en-US" sz="2400" b="1" dirty="0">
                <a:latin typeface="SimHei" pitchFamily="49" charset="-122"/>
                <a:ea typeface="SimHei" pitchFamily="49" charset="-122"/>
              </a:rPr>
              <a:t>市場所需。</a:t>
            </a:r>
          </a:p>
        </p:txBody>
      </p:sp>
      <p:pic>
        <p:nvPicPr>
          <p:cNvPr id="4098" name="Picture 2" descr="H:\105高中生涯規劃\圖64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94616" y="626839"/>
            <a:ext cx="4445836" cy="1800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群組 10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2" name="圖片 11" descr="齟齒圖片4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13" name="文字方塊 12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072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56432312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0" y="0"/>
            <a:ext cx="9144000" cy="5718175"/>
            <a:chOff x="0" y="0"/>
            <a:chExt cx="9144000" cy="5718175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5718175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" name="圓角矩形 1"/>
            <p:cNvSpPr/>
            <p:nvPr/>
          </p:nvSpPr>
          <p:spPr>
            <a:xfrm>
              <a:off x="225671" y="319817"/>
              <a:ext cx="8738817" cy="5275574"/>
            </a:xfrm>
            <a:prstGeom prst="roundRect">
              <a:avLst>
                <a:gd name="adj" fmla="val 4493"/>
              </a:avLst>
            </a:prstGeom>
            <a:solidFill>
              <a:schemeClr val="bg1"/>
            </a:solidFill>
            <a:ln>
              <a:solidFill>
                <a:schemeClr val="accent4">
                  <a:lumMod val="50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pic>
        <p:nvPicPr>
          <p:cNvPr id="12295" name="Picture 7" descr="http://c013.hwu.edu.tw/ezfiles/63/1063/pictures/33/part_15180_7251982_2828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67302" b="24165"/>
          <a:stretch/>
        </p:blipFill>
        <p:spPr bwMode="auto">
          <a:xfrm>
            <a:off x="390774" y="503686"/>
            <a:ext cx="8433133" cy="50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5245" y="1032044"/>
            <a:ext cx="8433133" cy="4401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" name="群組 7"/>
          <p:cNvGrpSpPr/>
          <p:nvPr/>
        </p:nvGrpSpPr>
        <p:grpSpPr>
          <a:xfrm>
            <a:off x="395537" y="385713"/>
            <a:ext cx="3420136" cy="646331"/>
            <a:chOff x="395780" y="1565827"/>
            <a:chExt cx="3420136" cy="646331"/>
          </a:xfrm>
        </p:grpSpPr>
        <p:sp>
          <p:nvSpPr>
            <p:cNvPr id="5" name="圓角矩形 4"/>
            <p:cNvSpPr/>
            <p:nvPr/>
          </p:nvSpPr>
          <p:spPr>
            <a:xfrm>
              <a:off x="395780" y="1683800"/>
              <a:ext cx="3420136" cy="508723"/>
            </a:xfrm>
            <a:prstGeom prst="round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>
              <a:hlinkClick r:id="rId5" action="ppaction://hlinksldjump"/>
            </p:cNvPr>
            <p:cNvSpPr/>
            <p:nvPr/>
          </p:nvSpPr>
          <p:spPr>
            <a:xfrm>
              <a:off x="467030" y="1565827"/>
              <a:ext cx="334888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四 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重點</a:t>
              </a:r>
              <a:r>
                <a:rPr lang="zh-TW" altLang="en-US" sz="2800" b="1" dirty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科系介紹</a:t>
              </a:r>
              <a:endParaRPr lang="zh-TW" altLang="en-US" sz="20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endParaRPr>
            </a:p>
          </p:txBody>
        </p:sp>
      </p:grpSp>
      <p:grpSp>
        <p:nvGrpSpPr>
          <p:cNvPr id="10" name="群組 9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1" name="圖片 10" descr="齟齒圖片4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12" name="文字方塊 11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073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801410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9050" y="-4763"/>
            <a:ext cx="9182100" cy="5730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群組 4"/>
          <p:cNvGrpSpPr/>
          <p:nvPr/>
        </p:nvGrpSpPr>
        <p:grpSpPr>
          <a:xfrm>
            <a:off x="1089991" y="284175"/>
            <a:ext cx="7802489" cy="918728"/>
            <a:chOff x="1089991" y="284175"/>
            <a:chExt cx="7802489" cy="918728"/>
          </a:xfrm>
        </p:grpSpPr>
        <p:sp>
          <p:nvSpPr>
            <p:cNvPr id="14" name="圓角矩形 13"/>
            <p:cNvSpPr/>
            <p:nvPr/>
          </p:nvSpPr>
          <p:spPr>
            <a:xfrm>
              <a:off x="1089991" y="284175"/>
              <a:ext cx="7802489" cy="918728"/>
            </a:xfrm>
            <a:prstGeom prst="round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Text Box 2"/>
            <p:cNvSpPr txBox="1">
              <a:spLocks noChangeArrowheads="1"/>
            </p:cNvSpPr>
            <p:nvPr/>
          </p:nvSpPr>
          <p:spPr bwMode="auto">
            <a:xfrm>
              <a:off x="2051720" y="443557"/>
              <a:ext cx="3240360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latin typeface="SimHei" pitchFamily="2" charset="-122"/>
                  <a:ea typeface="SimHei" pitchFamily="2" charset="-122"/>
                </a:rPr>
                <a:t>科系小叮嚀</a:t>
              </a:r>
              <a:endParaRPr lang="zh-TW" altLang="en-US" sz="3600" b="1" dirty="0"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  <p:pic>
          <p:nvPicPr>
            <p:cNvPr id="12" name="Picture 2" descr="K:\10418學群簡報\圖\圖6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35088" y="411442"/>
              <a:ext cx="816632" cy="6641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1115616" y="1393855"/>
            <a:ext cx="7776864" cy="310854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r>
              <a:rPr lang="en-US" altLang="zh-TW" sz="2800" b="1" dirty="0">
                <a:latin typeface="SimHei" pitchFamily="2" charset="-122"/>
                <a:ea typeface="SimHei" pitchFamily="2" charset="-122"/>
              </a:rPr>
              <a:t>1</a:t>
            </a:r>
            <a:r>
              <a:rPr lang="en-US" altLang="zh-TW" sz="2800" b="1" dirty="0" smtClean="0">
                <a:latin typeface="SimHei" pitchFamily="2" charset="-122"/>
                <a:ea typeface="SimHei" pitchFamily="2" charset="-122"/>
              </a:rPr>
              <a:t>.</a:t>
            </a:r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建築系</a:t>
            </a:r>
            <a:r>
              <a:rPr lang="zh-TW" altLang="en-US" sz="2800" b="1" dirty="0">
                <a:solidFill>
                  <a:srgbClr val="CC0066"/>
                </a:solidFill>
                <a:latin typeface="SimHei" pitchFamily="2" charset="-122"/>
                <a:ea typeface="SimHei" pitchFamily="2" charset="-122"/>
              </a:rPr>
              <a:t>（跨領域整合領導人才</a:t>
            </a:r>
            <a:r>
              <a:rPr lang="zh-TW" altLang="en-US" sz="2800" b="1" dirty="0" smtClean="0">
                <a:solidFill>
                  <a:srgbClr val="CC0066"/>
                </a:solidFill>
                <a:latin typeface="SimHei" pitchFamily="2" charset="-122"/>
                <a:ea typeface="SimHei" pitchFamily="2" charset="-122"/>
              </a:rPr>
              <a:t>）</a:t>
            </a:r>
            <a:endParaRPr lang="en-US" altLang="zh-TW" sz="2800" b="1" dirty="0" smtClean="0">
              <a:solidFill>
                <a:srgbClr val="CC0066"/>
              </a:solidFill>
              <a:latin typeface="SimHei" pitchFamily="2" charset="-122"/>
              <a:ea typeface="SimHei" pitchFamily="2" charset="-122"/>
            </a:endParaRPr>
          </a:p>
          <a:p>
            <a:pPr marL="971550" lvl="1" indent="-514350"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要有「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軟」性的美感設計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，兼顧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工程和科學面向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TW" sz="2800" b="1" dirty="0" smtClean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971550" lvl="1" indent="-514350"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考驗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耐性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，作品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成型歷時漫長，還要面對許多繁瑣細節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TW" sz="2800" b="1" dirty="0" smtClean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971550" lvl="1" indent="-514350"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是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服務，學習關心周遭世界，並積極廣泛涉獵各領域知識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zh-TW" altLang="en-US" sz="2800" b="1" dirty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pSp>
        <p:nvGrpSpPr>
          <p:cNvPr id="19" name="群組 18"/>
          <p:cNvGrpSpPr/>
          <p:nvPr/>
        </p:nvGrpSpPr>
        <p:grpSpPr>
          <a:xfrm>
            <a:off x="-28410" y="4"/>
            <a:ext cx="885181" cy="5718171"/>
            <a:chOff x="-7144" y="4"/>
            <a:chExt cx="885181" cy="5718171"/>
          </a:xfrm>
        </p:grpSpPr>
        <p:grpSp>
          <p:nvGrpSpPr>
            <p:cNvPr id="22" name="群組 21"/>
            <p:cNvGrpSpPr/>
            <p:nvPr/>
          </p:nvGrpSpPr>
          <p:grpSpPr>
            <a:xfrm>
              <a:off x="-7144" y="4"/>
              <a:ext cx="885181" cy="5718171"/>
              <a:chOff x="-91676" y="3291135"/>
              <a:chExt cx="11359398" cy="1944214"/>
            </a:xfrm>
            <a:solidFill>
              <a:srgbClr val="800000"/>
            </a:solidFill>
          </p:grpSpPr>
          <p:sp>
            <p:nvSpPr>
              <p:cNvPr id="24" name="矩形 23"/>
              <p:cNvSpPr/>
              <p:nvPr/>
            </p:nvSpPr>
            <p:spPr>
              <a:xfrm>
                <a:off x="-91676" y="3291135"/>
                <a:ext cx="9143998" cy="1221086"/>
              </a:xfrm>
              <a:prstGeom prst="rect">
                <a:avLst/>
              </a:prstGeom>
              <a:solidFill>
                <a:srgbClr val="D5ABFF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25" name="矩形 24"/>
              <p:cNvSpPr/>
              <p:nvPr/>
            </p:nvSpPr>
            <p:spPr>
              <a:xfrm>
                <a:off x="8981729" y="3291135"/>
                <a:ext cx="2285993" cy="1944214"/>
              </a:xfrm>
              <a:prstGeom prst="rect">
                <a:avLst/>
              </a:prstGeom>
              <a:solidFill>
                <a:srgbClr val="9966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p:sp>
          <p:nvSpPr>
            <p:cNvPr id="23" name="Text Box 2"/>
            <p:cNvSpPr txBox="1">
              <a:spLocks noChangeArrowheads="1"/>
            </p:cNvSpPr>
            <p:nvPr/>
          </p:nvSpPr>
          <p:spPr bwMode="auto">
            <a:xfrm>
              <a:off x="94270" y="482823"/>
              <a:ext cx="524005" cy="31085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TW" altLang="en-US" sz="2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itchFamily="2" charset="-122"/>
                  <a:ea typeface="SimHei" pitchFamily="2" charset="-122"/>
                </a:rPr>
                <a:t>建築與設計學</a:t>
              </a:r>
              <a:r>
                <a:rPr lang="zh-TW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itchFamily="2" charset="-122"/>
                  <a:ea typeface="SimHei" pitchFamily="2" charset="-122"/>
                </a:rPr>
                <a:t>群</a:t>
              </a:r>
              <a:endParaRPr lang="zh-TW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</p:grpSp>
      <p:pic>
        <p:nvPicPr>
          <p:cNvPr id="26" name="圖片 2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6110"/>
          <a:stretch/>
        </p:blipFill>
        <p:spPr>
          <a:xfrm>
            <a:off x="39132" y="138585"/>
            <a:ext cx="557878" cy="405613"/>
          </a:xfrm>
          <a:prstGeom prst="rect">
            <a:avLst/>
          </a:prstGeom>
        </p:spPr>
      </p:pic>
      <p:pic>
        <p:nvPicPr>
          <p:cNvPr id="4100" name="Picture 4" descr="http://tw.becuber.com/attachment/201104/24/576_1303641498pMD6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5558" r="9430"/>
          <a:stretch/>
        </p:blipFill>
        <p:spPr bwMode="auto">
          <a:xfrm>
            <a:off x="6660232" y="4071197"/>
            <a:ext cx="2232248" cy="15608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群組 15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7" name="圖片 16" descr="齟齒圖片4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18" name="文字方塊 17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073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912072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9050" y="-4763"/>
            <a:ext cx="9182100" cy="5730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群組 4"/>
          <p:cNvGrpSpPr/>
          <p:nvPr/>
        </p:nvGrpSpPr>
        <p:grpSpPr>
          <a:xfrm>
            <a:off x="1089991" y="284175"/>
            <a:ext cx="7802489" cy="918728"/>
            <a:chOff x="1089991" y="284175"/>
            <a:chExt cx="7802489" cy="918728"/>
          </a:xfrm>
        </p:grpSpPr>
        <p:sp>
          <p:nvSpPr>
            <p:cNvPr id="14" name="圓角矩形 13"/>
            <p:cNvSpPr/>
            <p:nvPr/>
          </p:nvSpPr>
          <p:spPr>
            <a:xfrm>
              <a:off x="1089991" y="284175"/>
              <a:ext cx="7802489" cy="918728"/>
            </a:xfrm>
            <a:prstGeom prst="round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Text Box 2"/>
            <p:cNvSpPr txBox="1">
              <a:spLocks noChangeArrowheads="1"/>
            </p:cNvSpPr>
            <p:nvPr/>
          </p:nvSpPr>
          <p:spPr bwMode="auto">
            <a:xfrm>
              <a:off x="2051720" y="443557"/>
              <a:ext cx="3240360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latin typeface="SimHei" pitchFamily="2" charset="-122"/>
                  <a:ea typeface="SimHei" pitchFamily="2" charset="-122"/>
                </a:rPr>
                <a:t>科系小叮嚀</a:t>
              </a:r>
              <a:endParaRPr lang="zh-TW" altLang="en-US" sz="3600" b="1" dirty="0"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  <p:pic>
          <p:nvPicPr>
            <p:cNvPr id="12" name="Picture 2" descr="K:\10418學群簡報\圖\圖6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35088" y="411442"/>
              <a:ext cx="816632" cy="6641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1115616" y="1393855"/>
            <a:ext cx="7848872" cy="267765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r>
              <a:rPr lang="en-US" altLang="zh-TW" sz="2800" b="1" dirty="0">
                <a:latin typeface="SimHei" pitchFamily="2" charset="-122"/>
                <a:ea typeface="SimHei" pitchFamily="2" charset="-122"/>
              </a:rPr>
              <a:t>2</a:t>
            </a:r>
            <a:r>
              <a:rPr lang="en-US" altLang="zh-TW" sz="2800" b="1" dirty="0" smtClean="0">
                <a:latin typeface="SimHei" pitchFamily="2" charset="-122"/>
                <a:ea typeface="SimHei" pitchFamily="2" charset="-122"/>
              </a:rPr>
              <a:t>.</a:t>
            </a:r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室內設計系</a:t>
            </a:r>
            <a:r>
              <a:rPr lang="zh-TW" altLang="en-US" sz="2800" b="1" dirty="0">
                <a:solidFill>
                  <a:srgbClr val="CC0066"/>
                </a:solidFill>
                <a:latin typeface="SimHei" pitchFamily="2" charset="-122"/>
                <a:ea typeface="SimHei" pitchFamily="2" charset="-122"/>
              </a:rPr>
              <a:t>（設計專業之外，更要懂得做人</a:t>
            </a:r>
            <a:r>
              <a:rPr lang="zh-TW" altLang="en-US" sz="2800" b="1" dirty="0" smtClean="0">
                <a:solidFill>
                  <a:srgbClr val="CC0066"/>
                </a:solidFill>
                <a:latin typeface="SimHei" pitchFamily="2" charset="-122"/>
                <a:ea typeface="SimHei" pitchFamily="2" charset="-122"/>
              </a:rPr>
              <a:t>）</a:t>
            </a:r>
            <a:endParaRPr lang="en-US" altLang="zh-TW" sz="2800" b="1" dirty="0">
              <a:solidFill>
                <a:srgbClr val="CC0066"/>
              </a:solidFill>
              <a:latin typeface="SimHei" pitchFamily="2" charset="-122"/>
              <a:ea typeface="SimHei" pitchFamily="2" charset="-122"/>
            </a:endParaRPr>
          </a:p>
          <a:p>
            <a:pPr marL="971550" lvl="1" indent="-514350"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熱情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與對學習的企圖心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TW" sz="2800" b="1" dirty="0" smtClean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971550" lvl="1" indent="-514350"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行業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競爭激烈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，在學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時培養多元能力，增加就業優勢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TW" sz="2800" b="1" dirty="0" smtClean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971550" lvl="1" indent="-514350"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不只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賣專業也賣服務，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學會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經營客戶關係才能做長久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zh-TW" altLang="en-US" sz="2800" b="1" dirty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pSp>
        <p:nvGrpSpPr>
          <p:cNvPr id="17" name="群組 16"/>
          <p:cNvGrpSpPr/>
          <p:nvPr/>
        </p:nvGrpSpPr>
        <p:grpSpPr>
          <a:xfrm>
            <a:off x="-28410" y="4"/>
            <a:ext cx="885181" cy="5718171"/>
            <a:chOff x="-7144" y="4"/>
            <a:chExt cx="885181" cy="5718171"/>
          </a:xfrm>
        </p:grpSpPr>
        <p:grpSp>
          <p:nvGrpSpPr>
            <p:cNvPr id="22" name="群組 21"/>
            <p:cNvGrpSpPr/>
            <p:nvPr/>
          </p:nvGrpSpPr>
          <p:grpSpPr>
            <a:xfrm>
              <a:off x="-7144" y="4"/>
              <a:ext cx="885181" cy="5718171"/>
              <a:chOff x="-91676" y="3291135"/>
              <a:chExt cx="11359398" cy="1944214"/>
            </a:xfrm>
            <a:solidFill>
              <a:srgbClr val="800000"/>
            </a:solidFill>
          </p:grpSpPr>
          <p:sp>
            <p:nvSpPr>
              <p:cNvPr id="24" name="矩形 23"/>
              <p:cNvSpPr/>
              <p:nvPr/>
            </p:nvSpPr>
            <p:spPr>
              <a:xfrm>
                <a:off x="-91676" y="3291135"/>
                <a:ext cx="9143998" cy="1221086"/>
              </a:xfrm>
              <a:prstGeom prst="rect">
                <a:avLst/>
              </a:prstGeom>
              <a:solidFill>
                <a:srgbClr val="D5ABFF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25" name="矩形 24"/>
              <p:cNvSpPr/>
              <p:nvPr/>
            </p:nvSpPr>
            <p:spPr>
              <a:xfrm>
                <a:off x="8981729" y="3291135"/>
                <a:ext cx="2285993" cy="1944214"/>
              </a:xfrm>
              <a:prstGeom prst="rect">
                <a:avLst/>
              </a:prstGeom>
              <a:solidFill>
                <a:srgbClr val="9966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p:sp>
          <p:nvSpPr>
            <p:cNvPr id="23" name="Text Box 2"/>
            <p:cNvSpPr txBox="1">
              <a:spLocks noChangeArrowheads="1"/>
            </p:cNvSpPr>
            <p:nvPr/>
          </p:nvSpPr>
          <p:spPr bwMode="auto">
            <a:xfrm>
              <a:off x="94270" y="482823"/>
              <a:ext cx="524005" cy="31085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TW" altLang="en-US" sz="2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itchFamily="2" charset="-122"/>
                  <a:ea typeface="SimHei" pitchFamily="2" charset="-122"/>
                </a:rPr>
                <a:t>建築與設計學</a:t>
              </a:r>
              <a:r>
                <a:rPr lang="zh-TW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itchFamily="2" charset="-122"/>
                  <a:ea typeface="SimHei" pitchFamily="2" charset="-122"/>
                </a:rPr>
                <a:t>群</a:t>
              </a:r>
              <a:endParaRPr lang="zh-TW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</p:grpSp>
      <p:pic>
        <p:nvPicPr>
          <p:cNvPr id="26" name="圖片 2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6110"/>
          <a:stretch/>
        </p:blipFill>
        <p:spPr>
          <a:xfrm>
            <a:off x="39132" y="138585"/>
            <a:ext cx="557878" cy="405613"/>
          </a:xfrm>
          <a:prstGeom prst="rect">
            <a:avLst/>
          </a:prstGeom>
        </p:spPr>
      </p:pic>
      <p:pic>
        <p:nvPicPr>
          <p:cNvPr id="5122" name="Picture 2" descr="http://www.3dschool.com.tw/UploadFile/textbox/20101001/htf3z0xg.hwk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11960" y="3984848"/>
            <a:ext cx="2232248" cy="16105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://admin.cyivs.cy.edu.tw/excellent/dwalbum/photos/98-9-6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140" t="8958" r="5760" b="3924"/>
          <a:stretch/>
        </p:blipFill>
        <p:spPr bwMode="auto">
          <a:xfrm>
            <a:off x="6444209" y="3779604"/>
            <a:ext cx="2520280" cy="18125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群組 15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8" name="圖片 17" descr="齟齒圖片4.pn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19" name="文字方塊 18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073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103312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0" y="0"/>
            <a:ext cx="9144000" cy="5718175"/>
            <a:chOff x="0" y="0"/>
            <a:chExt cx="9144000" cy="5718175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5718175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" name="圓角矩形 1"/>
            <p:cNvSpPr/>
            <p:nvPr/>
          </p:nvSpPr>
          <p:spPr>
            <a:xfrm>
              <a:off x="225671" y="319817"/>
              <a:ext cx="8738817" cy="5275574"/>
            </a:xfrm>
            <a:prstGeom prst="roundRect">
              <a:avLst>
                <a:gd name="adj" fmla="val 4493"/>
              </a:avLst>
            </a:prstGeom>
            <a:solidFill>
              <a:schemeClr val="bg1"/>
            </a:solidFill>
            <a:ln>
              <a:solidFill>
                <a:schemeClr val="accent4">
                  <a:lumMod val="50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6" name="圓角矩形 5"/>
          <p:cNvSpPr/>
          <p:nvPr/>
        </p:nvSpPr>
        <p:spPr>
          <a:xfrm>
            <a:off x="466787" y="2067000"/>
            <a:ext cx="8353685" cy="3312368"/>
          </a:xfrm>
          <a:prstGeom prst="roundRect">
            <a:avLst>
              <a:gd name="adj" fmla="val 4318"/>
            </a:avLst>
          </a:prstGeom>
          <a:solidFill>
            <a:srgbClr val="8368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7030A0"/>
              </a:solidFill>
            </a:endParaRPr>
          </a:p>
        </p:txBody>
      </p:sp>
      <p:grpSp>
        <p:nvGrpSpPr>
          <p:cNvPr id="8" name="群組 7"/>
          <p:cNvGrpSpPr/>
          <p:nvPr/>
        </p:nvGrpSpPr>
        <p:grpSpPr>
          <a:xfrm>
            <a:off x="395537" y="385713"/>
            <a:ext cx="3420136" cy="646331"/>
            <a:chOff x="395780" y="1565827"/>
            <a:chExt cx="3420136" cy="646331"/>
          </a:xfrm>
        </p:grpSpPr>
        <p:sp>
          <p:nvSpPr>
            <p:cNvPr id="5" name="圓角矩形 4"/>
            <p:cNvSpPr/>
            <p:nvPr/>
          </p:nvSpPr>
          <p:spPr>
            <a:xfrm>
              <a:off x="395780" y="1683800"/>
              <a:ext cx="3420136" cy="508723"/>
            </a:xfrm>
            <a:prstGeom prst="round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>
              <a:hlinkClick r:id="rId3" action="ppaction://hlinksldjump"/>
            </p:cNvPr>
            <p:cNvSpPr/>
            <p:nvPr/>
          </p:nvSpPr>
          <p:spPr>
            <a:xfrm>
              <a:off x="467030" y="1565827"/>
              <a:ext cx="334888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五 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學長</a:t>
              </a:r>
              <a:r>
                <a:rPr lang="zh-TW" altLang="en-US" sz="2800" b="1" dirty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姐來帶路</a:t>
              </a:r>
            </a:p>
          </p:txBody>
        </p:sp>
      </p:grpSp>
      <p:sp>
        <p:nvSpPr>
          <p:cNvPr id="9" name="矩形 8"/>
          <p:cNvSpPr/>
          <p:nvPr/>
        </p:nvSpPr>
        <p:spPr>
          <a:xfrm>
            <a:off x="3923929" y="414878"/>
            <a:ext cx="4896544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b="1" dirty="0" smtClean="0">
                <a:solidFill>
                  <a:srgbClr val="7030A0"/>
                </a:solidFill>
                <a:latin typeface="SimHei" pitchFamily="2" charset="-122"/>
                <a:ea typeface="SimHei" pitchFamily="2" charset="-122"/>
              </a:rPr>
              <a:t>吳承翰</a:t>
            </a:r>
            <a:r>
              <a:rPr lang="en-US" altLang="zh-TW" sz="3600" b="1" dirty="0" smtClean="0">
                <a:solidFill>
                  <a:srgbClr val="7030A0"/>
                </a:solidFill>
                <a:latin typeface="SimHei" pitchFamily="2" charset="-122"/>
                <a:ea typeface="SimHei" pitchFamily="2" charset="-122"/>
              </a:rPr>
              <a:t/>
            </a:r>
            <a:br>
              <a:rPr lang="en-US" altLang="zh-TW" sz="3600" b="1" dirty="0" smtClean="0">
                <a:solidFill>
                  <a:srgbClr val="7030A0"/>
                </a:solidFill>
                <a:latin typeface="SimHei" pitchFamily="2" charset="-122"/>
                <a:ea typeface="SimHei" pitchFamily="2" charset="-122"/>
              </a:rPr>
            </a:br>
            <a:r>
              <a:rPr lang="zh-TW" altLang="en-US" sz="2800" b="1" dirty="0">
                <a:solidFill>
                  <a:srgbClr val="7030A0"/>
                </a:solidFill>
                <a:latin typeface="SimHei" pitchFamily="2" charset="-122"/>
                <a:ea typeface="SimHei" pitchFamily="2" charset="-122"/>
              </a:rPr>
              <a:t>松山高級中學</a:t>
            </a:r>
          </a:p>
          <a:p>
            <a:r>
              <a:rPr lang="zh-TW" altLang="en-US" sz="2800" b="1" dirty="0">
                <a:solidFill>
                  <a:srgbClr val="7030A0"/>
                </a:solidFill>
                <a:latin typeface="SimHei" pitchFamily="2" charset="-122"/>
                <a:ea typeface="SimHei" pitchFamily="2" charset="-122"/>
              </a:rPr>
              <a:t>成功大學工業設計學系</a:t>
            </a:r>
            <a:endParaRPr lang="zh-TW" altLang="en-US" sz="2800" b="1" dirty="0" smtClean="0">
              <a:solidFill>
                <a:srgbClr val="7030A0"/>
              </a:solidFill>
              <a:latin typeface="SimHei" pitchFamily="2" charset="-122"/>
              <a:ea typeface="SimHei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001144" y="1543780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經驗分享</a:t>
            </a:r>
          </a:p>
        </p:txBody>
      </p:sp>
      <p:sp>
        <p:nvSpPr>
          <p:cNvPr id="3" name="橢圓 2"/>
          <p:cNvSpPr/>
          <p:nvPr/>
        </p:nvSpPr>
        <p:spPr>
          <a:xfrm>
            <a:off x="395537" y="1105314"/>
            <a:ext cx="1577007" cy="1577007"/>
          </a:xfrm>
          <a:prstGeom prst="ellipse">
            <a:avLst/>
          </a:prstGeom>
          <a:solidFill>
            <a:srgbClr val="8368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7030A0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39552" y="2211015"/>
            <a:ext cx="820891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        因為</a:t>
            </a:r>
            <a:r>
              <a:rPr lang="zh-TW" altLang="en-US" sz="24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高中時參與成大工設營，</a:t>
            </a:r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成為愛上</a:t>
            </a:r>
            <a:r>
              <a:rPr lang="zh-TW" altLang="en-US" sz="24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設計的契機，更使他在學測</a:t>
            </a:r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後成大</a:t>
            </a:r>
            <a:r>
              <a:rPr lang="zh-TW" altLang="en-US" sz="24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工設、臺科大創設班的</a:t>
            </a:r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申請，</a:t>
            </a:r>
            <a:r>
              <a:rPr lang="zh-TW" altLang="en-US" sz="24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毫不猶豫地選擇了成大工設系，</a:t>
            </a:r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如今走</a:t>
            </a:r>
            <a:r>
              <a:rPr lang="zh-TW" altLang="en-US" sz="24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過三年的大學生活，他在成大自由的學習風氣裡涉獵各學院知識，更</a:t>
            </a:r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鞭策</a:t>
            </a:r>
            <a:r>
              <a:rPr lang="zh-TW" altLang="en-US" sz="24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自己成為心目中理性與感性兼備的設計人</a:t>
            </a:r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。身</a:t>
            </a:r>
            <a:r>
              <a:rPr lang="zh-TW" altLang="en-US" sz="24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為全臺歷史悠久的工設系之一，系友遍布各個設計公司與大專院校，承翰</a:t>
            </a:r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以「</a:t>
            </a:r>
            <a:r>
              <a:rPr lang="zh-TW" altLang="en-US" sz="24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知天命而性溫」來形容系上的資深教授</a:t>
            </a:r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，成大</a:t>
            </a:r>
            <a:r>
              <a:rPr lang="zh-TW" altLang="en-US" sz="24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工設系</a:t>
            </a:r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選修少</a:t>
            </a:r>
            <a:r>
              <a:rPr lang="zh-TW" altLang="en-US" sz="24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、教學模式也較他院校自由開放，鼓勵學生依個人興趣探索跨領域學問。</a:t>
            </a:r>
            <a:endParaRPr lang="zh-TW" altLang="en-US" sz="2400" b="1" dirty="0" smtClean="0">
              <a:solidFill>
                <a:schemeClr val="bg1"/>
              </a:solidFill>
              <a:latin typeface="SimHei" pitchFamily="2" charset="-122"/>
              <a:ea typeface="SimHei" pitchFamily="2" charset="-122"/>
            </a:endParaRPr>
          </a:p>
        </p:txBody>
      </p:sp>
      <p:pic>
        <p:nvPicPr>
          <p:cNvPr id="13313" name="Picture 1" descr="H:\105高中生涯規劃\圖77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80125" y="1181351"/>
            <a:ext cx="2295525" cy="2078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群組 13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5" name="圖片 14" descr="齟齒圖片4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16" name="文字方塊 15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073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7" name="群組 16"/>
          <p:cNvGrpSpPr/>
          <p:nvPr/>
        </p:nvGrpSpPr>
        <p:grpSpPr>
          <a:xfrm>
            <a:off x="7786710" y="1287451"/>
            <a:ext cx="1019901" cy="619105"/>
            <a:chOff x="5436096" y="399325"/>
            <a:chExt cx="1019901" cy="619105"/>
          </a:xfrm>
        </p:grpSpPr>
        <p:pic>
          <p:nvPicPr>
            <p:cNvPr id="19" name="Picture 4" descr="http://ioh.tw/assets/ioh_logo.png">
              <a:hlinkClick r:id="rId6"/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36096" y="399325"/>
              <a:ext cx="825473" cy="619105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16" descr="H:\105高中生涯規劃\圖14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33095" y="547671"/>
              <a:ext cx="422902" cy="464738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xmlns="" val="3823892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80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8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0" y="0"/>
            <a:ext cx="9144000" cy="5718175"/>
            <a:chOff x="0" y="0"/>
            <a:chExt cx="9144000" cy="5718175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5718175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" name="圓角矩形 1"/>
            <p:cNvSpPr/>
            <p:nvPr/>
          </p:nvSpPr>
          <p:spPr>
            <a:xfrm>
              <a:off x="225671" y="319817"/>
              <a:ext cx="8738817" cy="5275574"/>
            </a:xfrm>
            <a:prstGeom prst="roundRect">
              <a:avLst>
                <a:gd name="adj" fmla="val 4493"/>
              </a:avLst>
            </a:prstGeom>
            <a:solidFill>
              <a:schemeClr val="bg1"/>
            </a:solidFill>
            <a:ln>
              <a:solidFill>
                <a:schemeClr val="accent4">
                  <a:lumMod val="50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6" name="圓角矩形 5"/>
          <p:cNvSpPr/>
          <p:nvPr/>
        </p:nvSpPr>
        <p:spPr>
          <a:xfrm>
            <a:off x="466787" y="2067000"/>
            <a:ext cx="8353685" cy="3312368"/>
          </a:xfrm>
          <a:prstGeom prst="roundRect">
            <a:avLst>
              <a:gd name="adj" fmla="val 4318"/>
            </a:avLst>
          </a:prstGeom>
          <a:solidFill>
            <a:srgbClr val="8368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7030A0"/>
              </a:solidFill>
            </a:endParaRPr>
          </a:p>
        </p:txBody>
      </p:sp>
      <p:grpSp>
        <p:nvGrpSpPr>
          <p:cNvPr id="8" name="群組 7"/>
          <p:cNvGrpSpPr/>
          <p:nvPr/>
        </p:nvGrpSpPr>
        <p:grpSpPr>
          <a:xfrm>
            <a:off x="395537" y="385713"/>
            <a:ext cx="3420136" cy="646331"/>
            <a:chOff x="395780" y="1565827"/>
            <a:chExt cx="3420136" cy="646331"/>
          </a:xfrm>
        </p:grpSpPr>
        <p:sp>
          <p:nvSpPr>
            <p:cNvPr id="5" name="圓角矩形 4"/>
            <p:cNvSpPr/>
            <p:nvPr/>
          </p:nvSpPr>
          <p:spPr>
            <a:xfrm>
              <a:off x="395780" y="1683800"/>
              <a:ext cx="3420136" cy="508723"/>
            </a:xfrm>
            <a:prstGeom prst="round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>
              <a:hlinkClick r:id="rId3" action="ppaction://hlinksldjump"/>
            </p:cNvPr>
            <p:cNvSpPr/>
            <p:nvPr/>
          </p:nvSpPr>
          <p:spPr>
            <a:xfrm>
              <a:off x="467030" y="1565827"/>
              <a:ext cx="334888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五 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學長</a:t>
              </a:r>
              <a:r>
                <a:rPr lang="zh-TW" altLang="en-US" sz="2800" b="1" dirty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姐來帶路</a:t>
              </a:r>
            </a:p>
          </p:txBody>
        </p:sp>
      </p:grpSp>
      <p:sp>
        <p:nvSpPr>
          <p:cNvPr id="9" name="矩形 8"/>
          <p:cNvSpPr/>
          <p:nvPr/>
        </p:nvSpPr>
        <p:spPr>
          <a:xfrm>
            <a:off x="3923929" y="414878"/>
            <a:ext cx="4896544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b="1" dirty="0" smtClean="0">
                <a:solidFill>
                  <a:srgbClr val="632B8D"/>
                </a:solidFill>
                <a:latin typeface="SimHei" pitchFamily="49" charset="-122"/>
                <a:ea typeface="SimHei" pitchFamily="49" charset="-122"/>
              </a:rPr>
              <a:t>高暄雅</a:t>
            </a:r>
            <a:r>
              <a:rPr lang="en-US" altLang="zh-TW" sz="3600" b="1" dirty="0" smtClean="0">
                <a:solidFill>
                  <a:srgbClr val="632B8D"/>
                </a:solidFill>
                <a:latin typeface="SimHei" pitchFamily="49" charset="-122"/>
                <a:ea typeface="SimHei" pitchFamily="49" charset="-122"/>
              </a:rPr>
              <a:t/>
            </a:r>
            <a:br>
              <a:rPr lang="en-US" altLang="zh-TW" sz="3600" b="1" dirty="0" smtClean="0">
                <a:solidFill>
                  <a:srgbClr val="632B8D"/>
                </a:solidFill>
                <a:latin typeface="SimHei" pitchFamily="49" charset="-122"/>
                <a:ea typeface="SimHei" pitchFamily="49" charset="-122"/>
              </a:rPr>
            </a:br>
            <a:r>
              <a:rPr lang="zh-TW" altLang="en-US" sz="2800" b="1" dirty="0" smtClean="0">
                <a:solidFill>
                  <a:srgbClr val="632B8D"/>
                </a:solidFill>
                <a:latin typeface="SimHei" pitchFamily="49" charset="-122"/>
                <a:ea typeface="SimHei" pitchFamily="49" charset="-122"/>
              </a:rPr>
              <a:t>嘉義女子高級中學</a:t>
            </a:r>
          </a:p>
          <a:p>
            <a:r>
              <a:rPr lang="zh-TW" altLang="en-US" sz="2800" b="1" dirty="0" smtClean="0">
                <a:solidFill>
                  <a:srgbClr val="632B8D"/>
                </a:solidFill>
                <a:latin typeface="SimHei" pitchFamily="49" charset="-122"/>
                <a:ea typeface="SimHei" pitchFamily="49" charset="-122"/>
              </a:rPr>
              <a:t>東海大學建築學系</a:t>
            </a:r>
            <a:endParaRPr lang="zh-TW" altLang="en-US" sz="2600" b="1" dirty="0" smtClean="0">
              <a:solidFill>
                <a:srgbClr val="632B8D"/>
              </a:solidFill>
              <a:latin typeface="SimHei" pitchFamily="49" charset="-122"/>
              <a:ea typeface="SimHei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001144" y="1543780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經驗分享</a:t>
            </a:r>
          </a:p>
        </p:txBody>
      </p:sp>
      <p:sp>
        <p:nvSpPr>
          <p:cNvPr id="3" name="橢圓 2"/>
          <p:cNvSpPr/>
          <p:nvPr/>
        </p:nvSpPr>
        <p:spPr>
          <a:xfrm>
            <a:off x="395537" y="1105314"/>
            <a:ext cx="1577007" cy="1577007"/>
          </a:xfrm>
          <a:prstGeom prst="ellipse">
            <a:avLst/>
          </a:prstGeom>
          <a:solidFill>
            <a:srgbClr val="8368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7030A0"/>
              </a:solidFill>
            </a:endParaRPr>
          </a:p>
        </p:txBody>
      </p:sp>
      <p:pic>
        <p:nvPicPr>
          <p:cNvPr id="14339" name="Picture 3" descr="H:\105高中生涯規劃\圖78.png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214282" y="1216013"/>
            <a:ext cx="1785980" cy="1377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矩形 12"/>
          <p:cNvSpPr/>
          <p:nvPr/>
        </p:nvSpPr>
        <p:spPr>
          <a:xfrm>
            <a:off x="539552" y="2211015"/>
            <a:ext cx="820891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400" b="1" dirty="0" smtClean="0">
                <a:solidFill>
                  <a:schemeClr val="bg1"/>
                </a:solidFill>
                <a:latin typeface="SimHei" pitchFamily="49" charset="-122"/>
                <a:ea typeface="SimHei" pitchFamily="49" charset="-122"/>
              </a:rPr>
              <a:t>         在東海建築系學習的五年，悠遊於實構、仿生建築與都市規劃之間，從系上高密度的設計課中練就鋼鐵般的意志力，也在羅馬、印度工作營中，放慢腳步，觀察古城建築背後的文化脈絡。本講座中，不僅介紹東海大學創意設計暨藝術學院的跨領域合作、東海建築系的特殊文化，也帶領你走向海外，打開感官，從課堂、實習到旅行吸納建築人所需具備的多元涵養。</a:t>
            </a:r>
          </a:p>
        </p:txBody>
      </p:sp>
      <p:grpSp>
        <p:nvGrpSpPr>
          <p:cNvPr id="14" name="群組 13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5" name="圖片 14" descr="齟齒圖片4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16" name="文字方塊 15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073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7" name="群組 16"/>
          <p:cNvGrpSpPr/>
          <p:nvPr/>
        </p:nvGrpSpPr>
        <p:grpSpPr>
          <a:xfrm>
            <a:off x="7572396" y="1216013"/>
            <a:ext cx="1019901" cy="619105"/>
            <a:chOff x="5436096" y="399325"/>
            <a:chExt cx="1019901" cy="619105"/>
          </a:xfrm>
        </p:grpSpPr>
        <p:pic>
          <p:nvPicPr>
            <p:cNvPr id="19" name="Picture 4" descr="http://ioh.tw/assets/ioh_logo.png">
              <a:hlinkClick r:id="rId6"/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36096" y="399325"/>
              <a:ext cx="825473" cy="619105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16" descr="H:\105高中生涯規劃\圖14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33095" y="547671"/>
              <a:ext cx="422902" cy="464738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xmlns="" val="19121958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80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24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群組 12"/>
          <p:cNvGrpSpPr/>
          <p:nvPr/>
        </p:nvGrpSpPr>
        <p:grpSpPr>
          <a:xfrm>
            <a:off x="-10633" y="1378818"/>
            <a:ext cx="9165266" cy="1944216"/>
            <a:chOff x="0" y="3291135"/>
            <a:chExt cx="9144000" cy="1944216"/>
          </a:xfrm>
        </p:grpSpPr>
        <p:sp>
          <p:nvSpPr>
            <p:cNvPr id="14" name="矩形 13"/>
            <p:cNvSpPr/>
            <p:nvPr/>
          </p:nvSpPr>
          <p:spPr>
            <a:xfrm>
              <a:off x="0" y="3291135"/>
              <a:ext cx="9144000" cy="1944216"/>
            </a:xfrm>
            <a:prstGeom prst="rect">
              <a:avLst/>
            </a:prstGeom>
            <a:solidFill>
              <a:srgbClr val="9933FF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0" y="4464276"/>
              <a:ext cx="9144000" cy="771075"/>
            </a:xfrm>
            <a:prstGeom prst="rect">
              <a:avLst/>
            </a:prstGeom>
            <a:solidFill>
              <a:srgbClr val="9933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323528" y="1450826"/>
            <a:ext cx="7704856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2" charset="-122"/>
                <a:ea typeface="SimHei" pitchFamily="2" charset="-122"/>
              </a:rPr>
              <a:t>建築與設計學</a:t>
            </a:r>
            <a:r>
              <a:rPr lang="zh-TW" altLang="en-US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2" charset="-122"/>
                <a:ea typeface="SimHei" pitchFamily="2" charset="-122"/>
              </a:rPr>
              <a:t>群</a:t>
            </a:r>
            <a:endParaRPr lang="zh-TW" altLang="en-US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" name="AutoShape 8" descr="http://img05.tooopen.com/images/20140925/sy_7180071526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3" name="AutoShape 10" descr="http://img05.tooopen.com/images/20140925/sy_71800715261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4" name="AutoShape 12" descr="http://img05.tooopen.com/images/20140925/sy_71800715261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pic>
        <p:nvPicPr>
          <p:cNvPr id="19" name="圖片 1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6110"/>
          <a:stretch/>
        </p:blipFill>
        <p:spPr>
          <a:xfrm>
            <a:off x="236935" y="-21233"/>
            <a:ext cx="2277909" cy="1656184"/>
          </a:xfrm>
          <a:prstGeom prst="rect">
            <a:avLst/>
          </a:prstGeom>
        </p:spPr>
      </p:pic>
      <p:grpSp>
        <p:nvGrpSpPr>
          <p:cNvPr id="17" name="群組 16"/>
          <p:cNvGrpSpPr/>
          <p:nvPr/>
        </p:nvGrpSpPr>
        <p:grpSpPr>
          <a:xfrm>
            <a:off x="2339752" y="3560193"/>
            <a:ext cx="4212224" cy="761058"/>
            <a:chOff x="493511" y="4803303"/>
            <a:chExt cx="4212224" cy="761058"/>
          </a:xfrm>
        </p:grpSpPr>
        <p:sp>
          <p:nvSpPr>
            <p:cNvPr id="20" name="矩形 19"/>
            <p:cNvSpPr/>
            <p:nvPr/>
          </p:nvSpPr>
          <p:spPr>
            <a:xfrm>
              <a:off x="1137757" y="4859796"/>
              <a:ext cx="3567978" cy="64807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dirty="0">
                  <a:latin typeface="SimHei" pitchFamily="49" charset="-122"/>
                  <a:ea typeface="SimHei" pitchFamily="49" charset="-122"/>
                </a:rPr>
                <a:t> 08.</a:t>
              </a:r>
              <a:r>
                <a:rPr lang="zh-TW" altLang="en-US" dirty="0">
                  <a:latin typeface="SimHei" pitchFamily="49" charset="-122"/>
                  <a:ea typeface="SimHei" pitchFamily="49" charset="-122"/>
                </a:rPr>
                <a:t>建築與設計學群</a:t>
              </a:r>
              <a:r>
                <a:rPr lang="en-US" altLang="zh-TW" dirty="0" smtClean="0">
                  <a:latin typeface="SimHei" pitchFamily="49" charset="-122"/>
                  <a:ea typeface="SimHei" pitchFamily="49" charset="-122"/>
                </a:rPr>
                <a:t>-</a:t>
              </a:r>
              <a:r>
                <a:rPr lang="zh-TW" altLang="en-US" dirty="0" smtClean="0">
                  <a:latin typeface="SimHei" pitchFamily="49" charset="-122"/>
                  <a:ea typeface="SimHei" pitchFamily="49" charset="-122"/>
                </a:rPr>
                <a:t>建築系</a:t>
              </a:r>
              <a:endParaRPr kumimoji="0" lang="en-US" altLang="zh-TW" dirty="0">
                <a:latin typeface="SimHei" pitchFamily="49" charset="-122"/>
                <a:ea typeface="SimHei" pitchFamily="49" charset="-122"/>
              </a:endParaRPr>
            </a:p>
          </p:txBody>
        </p:sp>
        <p:pic>
          <p:nvPicPr>
            <p:cNvPr id="21" name="Picture 2" descr="http://img.app-island.com/article/63/65/icon.png">
              <a:hlinkClick r:id="rId3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511" y="4803303"/>
              <a:ext cx="728810" cy="7610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2" name="群組 21"/>
          <p:cNvGrpSpPr/>
          <p:nvPr/>
        </p:nvGrpSpPr>
        <p:grpSpPr>
          <a:xfrm>
            <a:off x="2339752" y="4330277"/>
            <a:ext cx="4248472" cy="761058"/>
            <a:chOff x="493511" y="4803303"/>
            <a:chExt cx="3845991" cy="761058"/>
          </a:xfrm>
        </p:grpSpPr>
        <p:sp>
          <p:nvSpPr>
            <p:cNvPr id="23" name="矩形 22"/>
            <p:cNvSpPr/>
            <p:nvPr/>
          </p:nvSpPr>
          <p:spPr>
            <a:xfrm>
              <a:off x="1137758" y="4859796"/>
              <a:ext cx="3201744" cy="64807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dirty="0" smtClean="0">
                  <a:latin typeface="SimHei" pitchFamily="49" charset="-122"/>
                  <a:ea typeface="SimHei" pitchFamily="49" charset="-122"/>
                </a:rPr>
                <a:t> 08</a:t>
              </a:r>
              <a:r>
                <a:rPr lang="en-US" altLang="zh-TW" dirty="0">
                  <a:latin typeface="SimHei" pitchFamily="49" charset="-122"/>
                  <a:ea typeface="SimHei" pitchFamily="49" charset="-122"/>
                </a:rPr>
                <a:t>.</a:t>
              </a:r>
              <a:r>
                <a:rPr lang="zh-TW" altLang="en-US" dirty="0">
                  <a:latin typeface="SimHei" pitchFamily="49" charset="-122"/>
                  <a:ea typeface="SimHei" pitchFamily="49" charset="-122"/>
                </a:rPr>
                <a:t>建築與設計學群</a:t>
              </a:r>
              <a:r>
                <a:rPr lang="en-US" altLang="zh-TW" dirty="0" smtClean="0">
                  <a:latin typeface="SimHei" pitchFamily="49" charset="-122"/>
                  <a:ea typeface="SimHei" pitchFamily="49" charset="-122"/>
                </a:rPr>
                <a:t>-</a:t>
              </a:r>
              <a:r>
                <a:rPr lang="zh-TW" altLang="en-US" dirty="0" smtClean="0">
                  <a:latin typeface="SimHei" pitchFamily="49" charset="-122"/>
                  <a:ea typeface="SimHei" pitchFamily="49" charset="-122"/>
                </a:rPr>
                <a:t>服裝設計系</a:t>
              </a:r>
              <a:endParaRPr kumimoji="0" lang="en-US" altLang="zh-TW" dirty="0">
                <a:latin typeface="SimHei" pitchFamily="49" charset="-122"/>
                <a:ea typeface="SimHei" pitchFamily="49" charset="-122"/>
              </a:endParaRPr>
            </a:p>
          </p:txBody>
        </p:sp>
        <p:pic>
          <p:nvPicPr>
            <p:cNvPr id="24" name="Picture 2" descr="http://img.app-island.com/article/63/65/icon.png">
              <a:hlinkClick r:id="rId5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511" y="4803303"/>
              <a:ext cx="728810" cy="7610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xmlns="" val="3362695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圖片 15" descr="圖片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1587"/>
            <a:ext cx="9144000" cy="5715000"/>
          </a:xfrm>
          <a:prstGeom prst="rect">
            <a:avLst/>
          </a:prstGeom>
        </p:spPr>
      </p:pic>
      <p:sp>
        <p:nvSpPr>
          <p:cNvPr id="17" name="文字方塊 6"/>
          <p:cNvSpPr txBox="1">
            <a:spLocks noChangeArrowheads="1"/>
          </p:cNvSpPr>
          <p:nvPr/>
        </p:nvSpPr>
        <p:spPr bwMode="auto">
          <a:xfrm>
            <a:off x="1857356" y="4859351"/>
            <a:ext cx="5535612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9pPr>
          </a:lstStyle>
          <a:p>
            <a:pPr algn="ctr" eaLnBrk="1" hangingPunct="1"/>
            <a:r>
              <a:rPr kumimoji="0" lang="en-US" altLang="zh-TW" sz="3200" b="1" dirty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.</a:t>
            </a:r>
            <a:r>
              <a:rPr kumimoji="0" lang="zh-TW" altLang="en-US" sz="3200" b="1" dirty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建築與設計學群</a:t>
            </a:r>
            <a:r>
              <a:rPr kumimoji="0" lang="en-US" altLang="zh-TW" sz="3200" b="1" dirty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-</a:t>
            </a:r>
            <a:r>
              <a:rPr kumimoji="0" lang="zh-TW" altLang="en-US" sz="3200" b="1" dirty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服裝設計系</a:t>
            </a:r>
            <a:endParaRPr kumimoji="0" lang="en-US" altLang="zh-TW" sz="3200" b="1" dirty="0">
              <a:solidFill>
                <a:schemeClr val="bg1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8" name="文字方塊 9"/>
          <p:cNvSpPr txBox="1">
            <a:spLocks noChangeArrowheads="1"/>
          </p:cNvSpPr>
          <p:nvPr/>
        </p:nvSpPr>
        <p:spPr bwMode="auto">
          <a:xfrm>
            <a:off x="71406" y="4897752"/>
            <a:ext cx="11064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zh-TW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imHei" pitchFamily="49" charset="-122"/>
                <a:ea typeface="SimHei" pitchFamily="49" charset="-122"/>
              </a:rPr>
              <a:t>影片來源：</a:t>
            </a:r>
            <a:r>
              <a:rPr kumimoji="0" lang="en-US" altLang="zh-TW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imHei" pitchFamily="49" charset="-122"/>
                <a:ea typeface="SimHei" pitchFamily="49" charset="-122"/>
              </a:rPr>
              <a:t/>
            </a:r>
            <a:br>
              <a:rPr kumimoji="0" lang="en-US" altLang="zh-TW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imHei" pitchFamily="49" charset="-122"/>
                <a:ea typeface="SimHei" pitchFamily="49" charset="-122"/>
              </a:rPr>
            </a:br>
            <a:r>
              <a:rPr kumimoji="0" lang="en-US" altLang="zh-TW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SimHei" pitchFamily="49" charset="-122"/>
                <a:ea typeface="SimHei" pitchFamily="49" charset="-122"/>
              </a:rPr>
              <a:t>YOUTUBE</a:t>
            </a:r>
            <a:endParaRPr kumimoji="0" lang="en-US" altLang="zh-TW" sz="1200" b="1" dirty="0">
              <a:solidFill>
                <a:schemeClr val="tx1">
                  <a:lumMod val="85000"/>
                  <a:lumOff val="15000"/>
                </a:schemeClr>
              </a:solidFill>
              <a:latin typeface="SimHei" pitchFamily="49" charset="-122"/>
              <a:ea typeface="SimHei" pitchFamily="49" charset="-122"/>
            </a:endParaRPr>
          </a:p>
        </p:txBody>
      </p:sp>
      <p:sp>
        <p:nvSpPr>
          <p:cNvPr id="19" name="文字方塊 9"/>
          <p:cNvSpPr txBox="1">
            <a:spLocks noChangeArrowheads="1"/>
          </p:cNvSpPr>
          <p:nvPr/>
        </p:nvSpPr>
        <p:spPr bwMode="auto">
          <a:xfrm>
            <a:off x="7966106" y="4897752"/>
            <a:ext cx="11064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zh-TW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SimHei" pitchFamily="49" charset="-122"/>
                <a:cs typeface="Arial" pitchFamily="34" charset="0"/>
              </a:rPr>
              <a:t>02’03</a:t>
            </a:r>
            <a:endParaRPr kumimoji="0" lang="en-US" altLang="zh-TW" sz="2400" b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ea typeface="SimHei" pitchFamily="49" charset="-122"/>
              <a:cs typeface="Arial" pitchFamily="34" charset="0"/>
            </a:endParaRPr>
          </a:p>
        </p:txBody>
      </p:sp>
      <p:pic>
        <p:nvPicPr>
          <p:cNvPr id="20" name="圖片 12" descr="圖片6-4.png">
            <a:hlinkClick r:id="rId6" action="ppaction://hlinkfile"/>
          </p:cNvPr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215338" y="3930657"/>
            <a:ext cx="708025" cy="792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圖片 20" descr="090.png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8281718" y="3282095"/>
            <a:ext cx="648000" cy="648000"/>
          </a:xfrm>
          <a:prstGeom prst="rect">
            <a:avLst/>
          </a:prstGeom>
        </p:spPr>
      </p:pic>
    </p:spTree>
    <p:controls>
      <p:control spid="1027" name="WindowsMediaPlayer1" r:id="rId2" imgW="7059010" imgH="4029637"/>
    </p:controls>
    <p:extLst>
      <p:ext uri="{BB962C8B-B14F-4D97-AF65-F5344CB8AC3E}">
        <p14:creationId xmlns:p14="http://schemas.microsoft.com/office/powerpoint/2010/main" xmlns="" val="18268777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圖片 15" descr="圖片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1587"/>
            <a:ext cx="9144000" cy="5715000"/>
          </a:xfrm>
          <a:prstGeom prst="rect">
            <a:avLst/>
          </a:prstGeom>
        </p:spPr>
      </p:pic>
      <p:sp>
        <p:nvSpPr>
          <p:cNvPr id="17" name="文字方塊 6"/>
          <p:cNvSpPr txBox="1">
            <a:spLocks noChangeArrowheads="1"/>
          </p:cNvSpPr>
          <p:nvPr/>
        </p:nvSpPr>
        <p:spPr bwMode="auto">
          <a:xfrm>
            <a:off x="1857356" y="4859351"/>
            <a:ext cx="5535612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9pPr>
          </a:lstStyle>
          <a:p>
            <a:pPr algn="ctr" eaLnBrk="1" hangingPunct="1"/>
            <a:r>
              <a:rPr kumimoji="0" lang="zh-TW" altLang="en-US" sz="3200" b="1" dirty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建築與設計學群</a:t>
            </a:r>
            <a:r>
              <a:rPr kumimoji="0" lang="en-US" altLang="zh-TW" sz="3200" b="1" dirty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-</a:t>
            </a:r>
            <a:r>
              <a:rPr kumimoji="0" lang="zh-TW" altLang="en-US" sz="3200" b="1" dirty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建築系</a:t>
            </a:r>
            <a:endParaRPr kumimoji="0" lang="en-US" altLang="zh-TW" sz="3200" b="1" dirty="0">
              <a:solidFill>
                <a:schemeClr val="bg1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8" name="文字方塊 9"/>
          <p:cNvSpPr txBox="1">
            <a:spLocks noChangeArrowheads="1"/>
          </p:cNvSpPr>
          <p:nvPr/>
        </p:nvSpPr>
        <p:spPr bwMode="auto">
          <a:xfrm>
            <a:off x="71406" y="4897752"/>
            <a:ext cx="11064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zh-TW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imHei" pitchFamily="49" charset="-122"/>
                <a:ea typeface="SimHei" pitchFamily="49" charset="-122"/>
              </a:rPr>
              <a:t>影片來源：</a:t>
            </a:r>
            <a:r>
              <a:rPr kumimoji="0" lang="en-US" altLang="zh-TW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imHei" pitchFamily="49" charset="-122"/>
                <a:ea typeface="SimHei" pitchFamily="49" charset="-122"/>
              </a:rPr>
              <a:t/>
            </a:r>
            <a:br>
              <a:rPr kumimoji="0" lang="en-US" altLang="zh-TW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imHei" pitchFamily="49" charset="-122"/>
                <a:ea typeface="SimHei" pitchFamily="49" charset="-122"/>
              </a:rPr>
            </a:br>
            <a:r>
              <a:rPr kumimoji="0" lang="en-US" altLang="zh-TW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SimHei" pitchFamily="49" charset="-122"/>
                <a:ea typeface="SimHei" pitchFamily="49" charset="-122"/>
              </a:rPr>
              <a:t>YOUTUBE</a:t>
            </a:r>
            <a:endParaRPr kumimoji="0" lang="en-US" altLang="zh-TW" sz="1200" b="1" dirty="0">
              <a:solidFill>
                <a:schemeClr val="tx1">
                  <a:lumMod val="85000"/>
                  <a:lumOff val="15000"/>
                </a:schemeClr>
              </a:solidFill>
              <a:latin typeface="SimHei" pitchFamily="49" charset="-122"/>
              <a:ea typeface="SimHei" pitchFamily="49" charset="-122"/>
            </a:endParaRPr>
          </a:p>
        </p:txBody>
      </p:sp>
      <p:sp>
        <p:nvSpPr>
          <p:cNvPr id="19" name="文字方塊 9"/>
          <p:cNvSpPr txBox="1">
            <a:spLocks noChangeArrowheads="1"/>
          </p:cNvSpPr>
          <p:nvPr/>
        </p:nvSpPr>
        <p:spPr bwMode="auto">
          <a:xfrm>
            <a:off x="7966106" y="4897752"/>
            <a:ext cx="11064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zh-TW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SimHei" pitchFamily="49" charset="-122"/>
                <a:cs typeface="Arial" pitchFamily="34" charset="0"/>
              </a:rPr>
              <a:t>02’24</a:t>
            </a:r>
            <a:endParaRPr kumimoji="0" lang="en-US" altLang="zh-TW" sz="2400" b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ea typeface="SimHei" pitchFamily="49" charset="-122"/>
              <a:cs typeface="Arial" pitchFamily="34" charset="0"/>
            </a:endParaRPr>
          </a:p>
        </p:txBody>
      </p:sp>
      <p:pic>
        <p:nvPicPr>
          <p:cNvPr id="20" name="圖片 12" descr="圖片6-4.png">
            <a:hlinkClick r:id="rId6" action="ppaction://hlinkfile"/>
          </p:cNvPr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215338" y="3930657"/>
            <a:ext cx="708025" cy="792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圖片 20" descr="090.png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8281718" y="3282095"/>
            <a:ext cx="648000" cy="648000"/>
          </a:xfrm>
          <a:prstGeom prst="rect">
            <a:avLst/>
          </a:prstGeom>
        </p:spPr>
      </p:pic>
    </p:spTree>
    <p:controls>
      <p:control spid="2052" name="WindowsMediaPlayer1" r:id="rId2" imgW="7276190" imgH="4029637"/>
    </p:controls>
    <p:extLst>
      <p:ext uri="{BB962C8B-B14F-4D97-AF65-F5344CB8AC3E}">
        <p14:creationId xmlns:p14="http://schemas.microsoft.com/office/powerpoint/2010/main" xmlns="" val="35058289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5928922</TotalTime>
  <Words>1186</Words>
  <Application>Microsoft Office PowerPoint</Application>
  <PresentationFormat>自訂</PresentationFormat>
  <Paragraphs>92</Paragraphs>
  <Slides>18</Slides>
  <Notes>14</Notes>
  <HiddenSlides>2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18</vt:i4>
      </vt:variant>
    </vt:vector>
  </HeadingPairs>
  <TitlesOfParts>
    <vt:vector size="19" baseType="lpstr">
      <vt:lpstr>Office 佈景主題</vt:lpstr>
      <vt:lpstr>投影片 1</vt:lpstr>
      <vt:lpstr>投影片 2</vt:lpstr>
      <vt:lpstr>投影片 3</vt:lpstr>
      <vt:lpstr>投影片 4</vt:lpstr>
      <vt:lpstr>投影片 5</vt:lpstr>
      <vt:lpstr>投影片 6</vt:lpstr>
      <vt:lpstr>投影片 7</vt:lpstr>
      <vt:lpstr>投影片 8</vt:lpstr>
      <vt:lpstr>投影片 9</vt:lpstr>
      <vt:lpstr>投影片 10</vt:lpstr>
      <vt:lpstr>投影片 11</vt:lpstr>
      <vt:lpstr>投影片 12</vt:lpstr>
      <vt:lpstr>投影片 13</vt:lpstr>
      <vt:lpstr>投影片 14</vt:lpstr>
      <vt:lpstr>投影片 15</vt:lpstr>
      <vt:lpstr>投影片 16</vt:lpstr>
      <vt:lpstr>投影片 17</vt:lpstr>
      <vt:lpstr>投影片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Chungs</dc:creator>
  <cp:lastModifiedBy>Lulu</cp:lastModifiedBy>
  <cp:revision>1819</cp:revision>
  <dcterms:created xsi:type="dcterms:W3CDTF">2013-01-22T00:21:24Z</dcterms:created>
  <dcterms:modified xsi:type="dcterms:W3CDTF">2016-07-14T09:23:09Z</dcterms:modified>
</cp:coreProperties>
</file>