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47" r:id="rId2"/>
    <p:sldId id="748" r:id="rId3"/>
    <p:sldId id="738" r:id="rId4"/>
    <p:sldId id="749" r:id="rId5"/>
    <p:sldId id="750" r:id="rId6"/>
    <p:sldId id="751" r:id="rId7"/>
    <p:sldId id="752" r:id="rId8"/>
    <p:sldId id="739" r:id="rId9"/>
    <p:sldId id="740" r:id="rId10"/>
    <p:sldId id="741" r:id="rId11"/>
    <p:sldId id="742" r:id="rId12"/>
    <p:sldId id="753" r:id="rId13"/>
    <p:sldId id="754" r:id="rId14"/>
    <p:sldId id="743" r:id="rId15"/>
    <p:sldId id="744" r:id="rId16"/>
    <p:sldId id="755" r:id="rId17"/>
    <p:sldId id="746" r:id="rId18"/>
    <p:sldId id="745" r:id="rId19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A1517B4-0698-4B69-99A1-9E85DA15F2C9}">
          <p14:sldIdLst>
            <p14:sldId id="747"/>
            <p14:sldId id="748"/>
            <p14:sldId id="738"/>
            <p14:sldId id="749"/>
            <p14:sldId id="750"/>
            <p14:sldId id="751"/>
            <p14:sldId id="752"/>
            <p14:sldId id="739"/>
            <p14:sldId id="740"/>
            <p14:sldId id="741"/>
            <p14:sldId id="742"/>
            <p14:sldId id="753"/>
            <p14:sldId id="754"/>
            <p14:sldId id="743"/>
            <p14:sldId id="744"/>
            <p14:sldId id="755"/>
            <p14:sldId id="746"/>
            <p14:sldId id="7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FF6699"/>
    <a:srgbClr val="FFE5FF"/>
    <a:srgbClr val="CC0066"/>
    <a:srgbClr val="FFCCFF"/>
    <a:srgbClr val="8368A4"/>
    <a:srgbClr val="FF9900"/>
    <a:srgbClr val="1BB3AF"/>
    <a:srgbClr val="76C0D4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40" autoAdjust="0"/>
    <p:restoredTop sz="91299" autoAdjust="0"/>
  </p:normalViewPr>
  <p:slideViewPr>
    <p:cSldViewPr>
      <p:cViewPr>
        <p:scale>
          <a:sx n="77" d="100"/>
          <a:sy n="77" d="100"/>
        </p:scale>
        <p:origin x="-2886" y="-966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8.建築與設計學群-服裝設計系(02'03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10"/>
  <ax:ocxPr ax:name="_cy" ax:value="11192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8.建築與設計學群-建築系(02'24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210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主要有建築、景觀與空間設計、都市計畫、工業設計、商業設計、織品與服裝設計、造型設計等學類，依據空間、環境與物體不同的需求，導入不同的元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素，讓整體看起來實用、美觀，富設計感。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室內設計業競爭激烈，設計師不只要懂設計，更要懂得經營客戶關係，因為這是一個賣專業、也賣服務的行業。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900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之所以能夠生存，全來自大自然的恩惠，而要為大自然看病，就需要地球與環境學群，除了需要先進的儀器測量，還需要電腦協助分析資料與模擬，甚至學生及相關研究人員到野外進行觀測，或是窩在學校寫程式跑資料都是家常便飯。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雖然讀地球與環境學群的人相對較少，未來出路也主要在學校、研究單位、政府機關為多，但近年隨著環境議題熱燒，永續及綠能科技受到了前所未有的矚目，因此，環境相關人才在產業界中漸漸受到重視，而政府機關對環境的保護上更是加倍投入心力，例如：環境工程、生態工程、汙染防治、氣候變遷偵測等，都是為了解決人在大自然中生存的問題，如遇到颱風、地震、土石流、山崩、乾旱、暴雨等現象時， 需要捍衛「人類生存」的環境戰士們來協助研究和解決。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40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近年來，中國大陸開始重視「設計人才」這塊，加上臺灣設計領域發展較早，所以臺灣設計人才也受中國大陸歡迎。但要有心理準備，不是一畢業就可以當設計師，還是得從設計助理開始一步一步累積經驗。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638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建築結合藝術和實務二方面，從設計發想到執行工程，建築師必須有跑馬拉松的耐力，歷經層層關卡，且不斷累積多元領域知識，才能孕育出成果。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8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0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6%88%90%e5%a4%a7%e5%b7%a5%e8%a8%ad%e7%b3%bb-%e5%90%b3%e6%89%bf%e7%bf%b0-cheng-hann-wu-tw-study-ncku-bde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0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6%9d%b1%e6%b5%b7%e5%bb%ba%e7%af%89%e7%b3%bb-%e9%ab%98%e6%9a%84%e9%9b%85-hsuan-ya-kao-tw-study-thu-bde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08.&#24314;&#31689;&#33287;&#35373;&#35336;&#23416;&#32676;-&#26381;&#35037;&#35373;&#35336;&#31995;(02'03).wmv" TargetMode="Externa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08.&#24314;&#31689;&#33287;&#35373;&#35336;&#23416;&#32676;-&#24314;&#31689;&#31995;(02'24).wmv" TargetMode="Externa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-10557" y="-1"/>
            <a:ext cx="9165190" cy="5718176"/>
            <a:chOff x="-21190" y="-1"/>
            <a:chExt cx="9280246" cy="571817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082"/>
            <a:stretch/>
          </p:blipFill>
          <p:spPr>
            <a:xfrm>
              <a:off x="-21190" y="-1"/>
              <a:ext cx="9267783" cy="506055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7094"/>
            <a:stretch/>
          </p:blipFill>
          <p:spPr>
            <a:xfrm>
              <a:off x="-8727" y="4263243"/>
              <a:ext cx="9267783" cy="1454932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-10633" y="3291135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9933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363143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建築與設計學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629670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高度美學天分與創意，培養人文視野多方接觸（偏一、二類組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236935" y="1891084"/>
            <a:ext cx="22779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1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62" y="2395461"/>
            <a:ext cx="8369709" cy="28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090919"/>
            <a:ext cx="374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新生人數逐年攀升，</a:t>
            </a:r>
          </a:p>
          <a:p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  因應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市場所需。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4323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295" name="Picture 7" descr="http://c013.hwu.edu.tw/ezfiles/63/1063/pictures/33/part_15180_7251982_282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302" b="24165"/>
          <a:stretch/>
        </p:blipFill>
        <p:spPr bwMode="auto">
          <a:xfrm>
            <a:off x="390774" y="503686"/>
            <a:ext cx="8433133" cy="5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45" y="1032044"/>
            <a:ext cx="8433133" cy="440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5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14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建築系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（跨領域整合領導人才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要有「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軟」性的美感設計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，兼顧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工程和科學面向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考驗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耐性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，作品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成型歷時漫長，還要面對許多繁瑣細節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服務，學習關心周遭世界，並積極廣泛涉獵各領域知識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24" name="矩形 23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pic>
        <p:nvPicPr>
          <p:cNvPr id="4100" name="Picture 4" descr="http://tw.becuber.com/attachment/201104/24/576_1303641498pMD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8" r="9430"/>
          <a:stretch/>
        </p:blipFill>
        <p:spPr bwMode="auto">
          <a:xfrm>
            <a:off x="6660232" y="4071197"/>
            <a:ext cx="2232248" cy="156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20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室內設計系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（設計專業之外，更要懂得做人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熱情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與對學習的企圖心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行業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競爭激烈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，在學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時培養多元能力，增加就業優勢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不只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賣專業也賣服務，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學會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經營客戶關係才能做長久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24" name="矩形 23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pic>
        <p:nvPicPr>
          <p:cNvPr id="5122" name="Picture 2" descr="http://www.3dschool.com.tw/UploadFile/textbox/20101001/htf3z0xg.hw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4848"/>
            <a:ext cx="2232248" cy="161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dmin.cyivs.cy.edu.tw/excellent/dwalbum/photos/98-9-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0" t="8958" r="5760" b="3924"/>
          <a:stretch/>
        </p:blipFill>
        <p:spPr bwMode="auto">
          <a:xfrm>
            <a:off x="6444209" y="3779604"/>
            <a:ext cx="2520280" cy="181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8" name="圖片 17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33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吳承翰</a:t>
            </a:r>
            <a:r>
              <a:rPr lang="en-US" altLang="zh-TW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松山高級中學</a:t>
            </a:r>
          </a:p>
          <a:p>
            <a:r>
              <a:rPr lang="zh-TW" altLang="en-US" sz="2800" b="1" dirty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成功大學工業設計學系</a:t>
            </a:r>
            <a:endParaRPr lang="zh-TW" altLang="en-US" sz="2800" b="1" dirty="0" smtClean="0">
              <a:solidFill>
                <a:srgbClr val="7030A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因為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高中時參與成大工設營，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成為愛上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設計的契機，更使他在學測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後成大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工設、臺科大創設班的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申請，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毫不猶豫地選擇了成大工設系，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如今走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過三年的大學生活，他在成大自由的學習風氣裡涉獵各學院知識，更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鞭策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自己成為心目中理性與感性兼備的設計人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。身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為全臺歷史悠久的工設系之一，系友遍布各個設計公司與大專院校，承翰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以「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知天命而性溫」來形容系上的資深教授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，成大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工設系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選修少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、教學模式也較他院校自由開放，鼓勵學生依個人興趣探索跨領域學問。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13313" name="Picture 1" descr="H:\105高中生涯規劃\圖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125" y="1181351"/>
            <a:ext cx="2295525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786710" y="1287451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238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414878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高暄雅</a:t>
            </a:r>
            <a:r>
              <a:rPr lang="en-US" altLang="zh-TW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36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</a:br>
            <a:r>
              <a:rPr lang="zh-TW" altLang="en-US" sz="28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嘉義女子高級中學</a:t>
            </a:r>
          </a:p>
          <a:p>
            <a:r>
              <a:rPr lang="zh-TW" altLang="en-US" sz="2800" b="1" dirty="0" smtClean="0">
                <a:solidFill>
                  <a:srgbClr val="632B8D"/>
                </a:solidFill>
                <a:latin typeface="SimHei" pitchFamily="49" charset="-122"/>
                <a:ea typeface="SimHei" pitchFamily="49" charset="-122"/>
              </a:rPr>
              <a:t>東海大學建築學系</a:t>
            </a:r>
            <a:endParaRPr lang="zh-TW" altLang="en-US" sz="2600" b="1" dirty="0" smtClean="0">
              <a:solidFill>
                <a:srgbClr val="632B8D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14339" name="Picture 3" descr="H:\105高中生涯規劃\圖78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216013"/>
            <a:ext cx="1785980" cy="13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        在東海建築系學習的五年，悠遊於實構、仿生建築與都市規劃之間，從系上高密度的設計課中練就鋼鐵般的意志力，也在羅馬、印度工作營中，放慢腳步，觀察古城建築背後的文化脈絡。本講座中，不僅介紹東海大學創意設計暨藝術學院的跨領域合作、東海建築系的特殊文化，也帶領你走向海外，打開感官，從課堂、實習到旅行吸納建築人所需具備的多元涵養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572396" y="1216013"/>
            <a:ext cx="1019901" cy="619105"/>
            <a:chOff x="5436096" y="399325"/>
            <a:chExt cx="1019901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1219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10633" y="1378818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9933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450826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建築與設計學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236935" y="-21233"/>
            <a:ext cx="2277909" cy="1656184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2339752" y="3560193"/>
            <a:ext cx="4212224" cy="761058"/>
            <a:chOff x="493511" y="4803303"/>
            <a:chExt cx="4212224" cy="761058"/>
          </a:xfrm>
        </p:grpSpPr>
        <p:sp>
          <p:nvSpPr>
            <p:cNvPr id="20" name="矩形 19"/>
            <p:cNvSpPr/>
            <p:nvPr/>
          </p:nvSpPr>
          <p:spPr>
            <a:xfrm>
              <a:off x="1137757" y="4859796"/>
              <a:ext cx="3567978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08.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建築與設計學群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建築系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1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2339752" y="4330277"/>
            <a:ext cx="4248472" cy="761058"/>
            <a:chOff x="493511" y="4803303"/>
            <a:chExt cx="3845991" cy="761058"/>
          </a:xfrm>
        </p:grpSpPr>
        <p:sp>
          <p:nvSpPr>
            <p:cNvPr id="23" name="矩形 22"/>
            <p:cNvSpPr/>
            <p:nvPr/>
          </p:nvSpPr>
          <p:spPr>
            <a:xfrm>
              <a:off x="1137758" y="4859796"/>
              <a:ext cx="3201744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 08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建築與設計學群</a:t>
              </a:r>
              <a:r>
                <a:rPr lang="en-US" altLang="zh-TW" dirty="0" smtClean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服裝設計系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24" name="Picture 2" descr="http://img.app-island.com/article/63/65/icon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626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建築與設計學群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服裝設計系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02’03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059010" imgH="4029637"/>
    </p:controls>
    <p:extLst>
      <p:ext uri="{BB962C8B-B14F-4D97-AF65-F5344CB8AC3E}">
        <p14:creationId xmlns:p14="http://schemas.microsoft.com/office/powerpoint/2010/main" xmlns="" val="182687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建築與設計學群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建築系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02’24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2052" name="WindowsMediaPlayer1" r:id="rId2" imgW="7276190" imgH="4029637"/>
    </p:controls>
    <p:extLst>
      <p:ext uri="{BB962C8B-B14F-4D97-AF65-F5344CB8AC3E}">
        <p14:creationId xmlns:p14="http://schemas.microsoft.com/office/powerpoint/2010/main" xmlns="" val="350582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96"/>
          <a:stretch/>
        </p:blipFill>
        <p:spPr>
          <a:xfrm>
            <a:off x="0" y="-6906"/>
            <a:ext cx="9144000" cy="5725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73" b="59829"/>
          <a:stretch/>
        </p:blipFill>
        <p:spPr>
          <a:xfrm>
            <a:off x="-4613" y="15869"/>
            <a:ext cx="1588864" cy="15471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6"/>
          <a:stretch/>
        </p:blipFill>
        <p:spPr>
          <a:xfrm>
            <a:off x="85059" y="330800"/>
            <a:ext cx="6840091" cy="512057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88"/>
          <a:stretch/>
        </p:blipFill>
        <p:spPr>
          <a:xfrm>
            <a:off x="5004048" y="2642168"/>
            <a:ext cx="4139952" cy="30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0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25670" y="132904"/>
            <a:ext cx="8738818" cy="1214015"/>
            <a:chOff x="225670" y="132904"/>
            <a:chExt cx="8738818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992889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195" name="Picture 3" descr="H:\105高中生涯規劃\字28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186" y="460697"/>
              <a:ext cx="7546277" cy="74499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:\105高中生涯規劃\圖5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0" y="132904"/>
              <a:ext cx="817937" cy="83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09358" y="2154493"/>
            <a:ext cx="3513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強調基本圖學、色彩學、設計及美學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表達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，因此課程安排上除了基本的設計技術及創意表達外，也結合了藝術美學。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5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8197" name="Picture 5" descr="http://oliverinteriordesign.com.tw/files/2014/09/IMG_5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9187"/>
            <a:ext cx="4416425" cy="303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6761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917575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文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創產業的發展，各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大學紛紛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成立</a:t>
            </a:r>
            <a:r>
              <a:rPr lang="zh-TW" altLang="en-US" sz="26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建築與設計學群相關科系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，除了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文創產業發展提供的動力外，各個產業對</a:t>
            </a:r>
            <a:r>
              <a:rPr lang="zh-TW" altLang="en-US" sz="26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設計人才需求提升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更是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重要的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因素，大至建築、交通工具，小至廣告</a:t>
            </a:r>
            <a:r>
              <a:rPr lang="en-US" altLang="zh-TW" sz="2600" b="1" dirty="0">
                <a:latin typeface="SimHei" pitchFamily="2" charset="-122"/>
                <a:ea typeface="SimHei" pitchFamily="2" charset="-122"/>
              </a:rPr>
              <a:t>DM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、書籍、網站、遊戲、食品和衣服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等各式各樣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的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事物。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4" name="群組 3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2" name="矩形 1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627784" y="3786385"/>
            <a:ext cx="6264696" cy="1766754"/>
            <a:chOff x="1187624" y="3467090"/>
            <a:chExt cx="7396876" cy="208604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65" r="15116"/>
            <a:stretch/>
          </p:blipFill>
          <p:spPr>
            <a:xfrm>
              <a:off x="1187624" y="3591366"/>
              <a:ext cx="1378841" cy="1937767"/>
            </a:xfrm>
            <a:prstGeom prst="rect">
              <a:avLst/>
            </a:prstGeom>
          </p:spPr>
        </p:pic>
        <p:pic>
          <p:nvPicPr>
            <p:cNvPr id="5122" name="Picture 2" descr="https://enjoyourdesign.files.wordpress.com/2013/10/e89ea2e5b995e5bfabe785a7-2014-06-09-e4b88be58d885-33-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305" y="3591367"/>
              <a:ext cx="1355784" cy="192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www.ainet.com.tw/images/demo/websystem/jpg-b/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29" r="13232"/>
            <a:stretch/>
          </p:blipFill>
          <p:spPr bwMode="auto">
            <a:xfrm>
              <a:off x="4286540" y="3591367"/>
              <a:ext cx="2445700" cy="1922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www.cfw.cn/personal/photo_images/art_pic/2011/07/13/2011713192028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173" t="5473" r="29099" b="11383"/>
            <a:stretch/>
          </p:blipFill>
          <p:spPr bwMode="auto">
            <a:xfrm>
              <a:off x="6968351" y="3467090"/>
              <a:ext cx="1616149" cy="208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0" name="圖片 19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59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917575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778967"/>
            <a:ext cx="6036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一定要擅長繪畫的人才能念設計嗎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54461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討厭繪畫，對凡事充滿興趣、喜歡觀察，對事物抱持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著</a:t>
            </a:r>
            <a:r>
              <a:rPr lang="zh-TW" altLang="en-US" sz="26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好奇心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，敢顛覆表達的都可以念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6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繪畫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只是基礎，其他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像</a:t>
            </a:r>
            <a:r>
              <a:rPr lang="zh-TW" altLang="en-US" sz="26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材料</a:t>
            </a:r>
            <a:r>
              <a:rPr lang="zh-TW" altLang="en-US" sz="26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製程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26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機械力學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等課程都要懂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26" name="群組 25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28" name="矩形 27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1" name="圖片 20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47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917575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工業設計與商業設計最大的不同在哪裡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工業設計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著重產品功能設計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，需要了解工業材料與機械設計。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商業設計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著重美觀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，偏向平面設計，實用性則是第二考量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4" name="圖片 23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2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3"/>
            <a:ext cx="917575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88956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設計系看來是個熱門的科系，未來畢業生也是炙手可熱嗎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87421"/>
            <a:ext cx="4968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心理準備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，不是一畢業就可以當設計師，還是得從設計助理開始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一步一步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累積經驗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-28410" y="4"/>
            <a:ext cx="885181" cy="5718171"/>
            <a:chOff x="-7144" y="4"/>
            <a:chExt cx="885181" cy="5718171"/>
          </a:xfrm>
        </p:grpSpPr>
        <p:grpSp>
          <p:nvGrpSpPr>
            <p:cNvPr id="28" name="群組 27"/>
            <p:cNvGrpSpPr/>
            <p:nvPr/>
          </p:nvGrpSpPr>
          <p:grpSpPr>
            <a:xfrm>
              <a:off x="-7144" y="4"/>
              <a:ext cx="885181" cy="5718171"/>
              <a:chOff x="-91676" y="3291135"/>
              <a:chExt cx="11359398" cy="1944214"/>
            </a:xfrm>
            <a:solidFill>
              <a:srgbClr val="800000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-91676" y="3291135"/>
                <a:ext cx="9143998" cy="1221086"/>
              </a:xfrm>
              <a:prstGeom prst="rect">
                <a:avLst/>
              </a:prstGeom>
              <a:solidFill>
                <a:srgbClr val="D5AB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981729" y="3291135"/>
                <a:ext cx="2285993" cy="1944214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建築與設計學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10"/>
          <a:stretch/>
        </p:blipFill>
        <p:spPr>
          <a:xfrm>
            <a:off x="39132" y="138585"/>
            <a:ext cx="557878" cy="40561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4" name="圖片 23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32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528" y="1202903"/>
            <a:ext cx="8406970" cy="3728953"/>
            <a:chOff x="323528" y="1046247"/>
            <a:chExt cx="8406970" cy="372895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5012"/>
            <a:stretch/>
          </p:blipFill>
          <p:spPr bwMode="auto">
            <a:xfrm>
              <a:off x="323528" y="1046247"/>
              <a:ext cx="8406970" cy="3728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370376" y="1046247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2389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467" b="95"/>
          <a:stretch/>
        </p:blipFill>
        <p:spPr bwMode="auto">
          <a:xfrm>
            <a:off x="323528" y="1058887"/>
            <a:ext cx="8406970" cy="30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jtdesign.com.tw/wp-content/uploads/2014/09/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/>
        </p:blipFill>
        <p:spPr bwMode="auto">
          <a:xfrm>
            <a:off x="323529" y="4141415"/>
            <a:ext cx="8406970" cy="127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072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46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5928922</TotalTime>
  <Words>1186</Words>
  <Application>Microsoft Office PowerPoint</Application>
  <PresentationFormat>自訂</PresentationFormat>
  <Paragraphs>92</Paragraphs>
  <Slides>18</Slides>
  <Notes>14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Lulu</cp:lastModifiedBy>
  <cp:revision>1819</cp:revision>
  <dcterms:created xsi:type="dcterms:W3CDTF">2013-01-22T00:21:24Z</dcterms:created>
  <dcterms:modified xsi:type="dcterms:W3CDTF">2016-07-14T09:23:09Z</dcterms:modified>
</cp:coreProperties>
</file>