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33" r:id="rId2"/>
    <p:sldId id="434" r:id="rId3"/>
    <p:sldId id="436" r:id="rId4"/>
    <p:sldId id="445" r:id="rId5"/>
    <p:sldId id="446" r:id="rId6"/>
    <p:sldId id="447" r:id="rId7"/>
    <p:sldId id="448" r:id="rId8"/>
    <p:sldId id="437" r:id="rId9"/>
    <p:sldId id="438" r:id="rId10"/>
    <p:sldId id="439" r:id="rId11"/>
    <p:sldId id="440" r:id="rId12"/>
    <p:sldId id="443" r:id="rId13"/>
    <p:sldId id="449" r:id="rId14"/>
    <p:sldId id="450" r:id="rId15"/>
    <p:sldId id="441" r:id="rId16"/>
    <p:sldId id="442" r:id="rId17"/>
    <p:sldId id="451" r:id="rId18"/>
    <p:sldId id="444" r:id="rId19"/>
  </p:sldIdLst>
  <p:sldSz cx="9144000" cy="5718175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A953"/>
    <a:srgbClr val="800000"/>
    <a:srgbClr val="FFD9B3"/>
    <a:srgbClr val="FF6600"/>
    <a:srgbClr val="3399FF"/>
    <a:srgbClr val="66CCFF"/>
    <a:srgbClr val="CCFFFF"/>
    <a:srgbClr val="99CCFF"/>
    <a:srgbClr val="FF8E1D"/>
    <a:srgbClr val="CC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480" autoAdjust="0"/>
    <p:restoredTop sz="82940" autoAdjust="0"/>
  </p:normalViewPr>
  <p:slideViewPr>
    <p:cSldViewPr>
      <p:cViewPr>
        <p:scale>
          <a:sx n="70" d="100"/>
          <a:sy n="70" d="100"/>
        </p:scale>
        <p:origin x="-2910" y="-882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07.地球與環境學群-地理系(02'22)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-1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9795"/>
  <ax:ocxPr ax:name="_cy" ax:value="11589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2AFB2-6FF2-4986-A72B-F66FA409170B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BBF38-48D1-4A74-9CB7-8EAC71079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5551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1" dirty="0" smtClean="0">
                <a:latin typeface="SimHei" pitchFamily="2" charset="-122"/>
                <a:ea typeface="SimHei" pitchFamily="2" charset="-122"/>
              </a:rPr>
              <a:t>主要有地球科學、地質、大氣、海洋科學、環境科學、防災等學類包括自然、人文現象、資源的分布與特色、汙染成因與防治，以及改變人文與自然環境之科學理論及工程技術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臺灣位處於地震帶、氣候多雨，天災及地質災害的防治亟需地質與科學人才， 地質系的出路包括產、官、學研，出路廣泛，而在所有工程師的薪資排名中，地質技師、採礦鑽探工程師為第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名的高薪行業。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3870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09003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人之所以能夠生存，全來自大自然的恩惠，而要為大自然看病，就需要地球與環境學群，除了需要先進的儀器測量，還需要電腦協助分析資料與模擬，甚至學生及相關研究人員到野外進行觀測，或是窩在學校寫程式跑資料都是家常便飯。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雖然讀地球與環境學群的人相對較少，未來出路也主要在學校、研究單位、政府機關為多，但近年隨著環境議題熱燒，永續及綠能科技受到了前所未有的矚目，因此，環境相關人才在產業界中漸漸受到重視，而政府機關對環境的保護上更是加倍投入心力，例如：環境工程、生態工程、汙染防治、氣候變遷偵測等，都是為了解決人在大自然中生存的問題，如遇到颱風、地震、土石流、山崩、乾旱、暴雨等現象時， 需要捍衛「人類生存」的環境戰士們來協助研究和解決。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1270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8401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地球科學學群的科系都會配合戶外教學或野外考察，像地質課程會去看一座山的地質、大氣課程會去看氣象氣球施放、天文課程則整晚在天文臺觀察星星、海洋課程有海上實習。上大學時，不妨多爭取參與實驗，會更清楚自己的方向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9638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76413"/>
            <a:ext cx="7772400" cy="12255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40088"/>
            <a:ext cx="6400800" cy="14620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2471C-473B-47CE-880E-379C90C8DF9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09602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4E48F-44EC-45DB-A820-3043B58B856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15120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99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99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059E9-DEB1-44C4-B923-3D2B5B0C6D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94187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829E7-6DB2-44A6-9ABA-DE93D1205FC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00646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5063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4113"/>
            <a:ext cx="7772400" cy="12509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AF7A5-E74C-4A28-91DC-EF7708E1AF2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59651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5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5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F1AF9-6BB9-4C4B-9813-BB1BF32D731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03291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12925"/>
            <a:ext cx="4040188" cy="32956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279525"/>
            <a:ext cx="4041775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812925"/>
            <a:ext cx="4041775" cy="32956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69875-1EBC-4CCA-87CC-052816D3B35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13909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E0AA5-2BE9-4473-8859-954B077121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67487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B3BCE-A161-4B57-A4FA-55107B90B72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55044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3008313" cy="969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815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196975"/>
            <a:ext cx="3008313" cy="3911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2DCDD-499B-4B03-8A74-2802B7D84D7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13490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002088"/>
            <a:ext cx="5486400" cy="47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30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475163"/>
            <a:ext cx="5486400" cy="6715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F57F2-BE3A-4F5F-9AC5-33E168330D9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4012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70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8A2BDC-C628-49EE-898D-9942DA46CDD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ioh.tw/talks/%E6%88%90%E5%A4%A7%E5%9C%B0%E7%A7%91%E7%B3%BB-%E4%BD%95%E5%AE%A3%E9%80%B8-hsuan-yi-ho-twtalks/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ioh.tw/talks/%e4%b8%ad%e5%a4%ae%e5%a4%a7%e6%b0%a3%e7%b3%bb-%e8%94%a1%e5%ad%9d%e7%8e%a0-hsiao-chieh-tsai-tw-study-ncu-bde/" TargetMode="Externa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07.&#22320;&#29699;&#33287;&#29872;&#22659;&#23416;&#32676;-&#22320;&#29702;&#31995;(02'22).wmv" TargetMode="External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932" r="13835" b="4856"/>
          <a:stretch/>
        </p:blipFill>
        <p:spPr>
          <a:xfrm>
            <a:off x="-1" y="-1"/>
            <a:ext cx="9144001" cy="5718175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0" y="3291135"/>
            <a:ext cx="9144000" cy="1944216"/>
            <a:chOff x="0" y="3291135"/>
            <a:chExt cx="9144000" cy="1944216"/>
          </a:xfrm>
        </p:grpSpPr>
        <p:sp>
          <p:nvSpPr>
            <p:cNvPr id="14" name="矩形 13"/>
            <p:cNvSpPr/>
            <p:nvPr/>
          </p:nvSpPr>
          <p:spPr>
            <a:xfrm>
              <a:off x="0" y="3291135"/>
              <a:ext cx="9144000" cy="1944216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4464276"/>
              <a:ext cx="9144000" cy="771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2290" name="Picture 2" descr="K:\10418學群簡報\圖\字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50975"/>
            <a:ext cx="2198156" cy="196002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528" y="3363143"/>
            <a:ext cx="77048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地球與環境學群</a:t>
            </a:r>
            <a:endParaRPr lang="zh-TW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5536" y="4629670"/>
            <a:ext cx="87484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2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熱愛大自然翻山越嶺，執照勝學歷，持續</a:t>
            </a:r>
            <a:r>
              <a:rPr lang="zh-TW" altLang="en-US" sz="22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學習（</a:t>
            </a:r>
            <a:r>
              <a:rPr lang="zh-TW" altLang="en-US" sz="22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一、二、三類組）</a:t>
            </a:r>
            <a:endParaRPr lang="zh-TW" altLang="en-US" sz="22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AutoShape 8" descr="http://img05.tooopen.com/images/20140925/sy_718007152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10" descr="http://img05.tooopen.com/images/20140925/sy_7180071526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2" descr="http://img05.tooopen.com/images/20140925/sy_7180071526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722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D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0" y="2427038"/>
            <a:ext cx="8443002" cy="28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4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三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群新生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人數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5538" y="1090919"/>
            <a:ext cx="3744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SimHei" pitchFamily="49" charset="-122"/>
                <a:ea typeface="SimHei" pitchFamily="49" charset="-122"/>
              </a:rPr>
              <a:t>※ </a:t>
            </a:r>
            <a:r>
              <a:rPr lang="zh-TW" altLang="en-US" sz="2400" b="1" dirty="0">
                <a:latin typeface="SimHei" pitchFamily="49" charset="-122"/>
                <a:ea typeface="SimHei" pitchFamily="49" charset="-122"/>
              </a:rPr>
              <a:t>新生人數平穩中微幅</a:t>
            </a:r>
          </a:p>
          <a:p>
            <a:r>
              <a:rPr lang="zh-TW" altLang="en-US" sz="2400" b="1" dirty="0">
                <a:latin typeface="SimHei" pitchFamily="49" charset="-122"/>
                <a:ea typeface="SimHei" pitchFamily="49" charset="-122"/>
              </a:rPr>
              <a:t> </a:t>
            </a:r>
            <a:r>
              <a:rPr lang="zh-TW" altLang="en-US" sz="2400" b="1" dirty="0" smtClean="0">
                <a:latin typeface="SimHei" pitchFamily="49" charset="-122"/>
                <a:ea typeface="SimHei" pitchFamily="49" charset="-122"/>
              </a:rPr>
              <a:t>  下降</a:t>
            </a:r>
            <a:r>
              <a:rPr lang="zh-TW" altLang="en-US" sz="2400" b="1" dirty="0">
                <a:latin typeface="SimHei" pitchFamily="49" charset="-122"/>
                <a:ea typeface="SimHei" pitchFamily="49" charset="-122"/>
              </a:rPr>
              <a:t>。</a:t>
            </a:r>
          </a:p>
        </p:txBody>
      </p:sp>
      <p:pic>
        <p:nvPicPr>
          <p:cNvPr id="4098" name="Picture 2" descr="H:\105高中生涯規劃\圖6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16" y="626839"/>
            <a:ext cx="4445836" cy="1800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2" name="圖片 11" descr="齟齒圖片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070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64978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D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124" name="Picture 4" descr="http://www.fingermedia.tw/wp-content/uploads/2016/01/%E5%9C%B0%E8%B3%AA%E6%8E%A2%E7%B4%A2%E6%B4%BB%E5%8B%95%E7%85%A7%E7%89%87%E6%8B%8D%E6%94%9D%E8%80%85%E7%8E%8B%E5%BF%97%E5%A0%8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78" b="47466"/>
          <a:stretch/>
        </p:blipFill>
        <p:spPr bwMode="auto">
          <a:xfrm>
            <a:off x="407129" y="503685"/>
            <a:ext cx="8375900" cy="1779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4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四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重點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科系介紹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158"/>
          <a:stretch/>
        </p:blipFill>
        <p:spPr bwMode="auto">
          <a:xfrm>
            <a:off x="397025" y="2355031"/>
            <a:ext cx="842135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1" name="圖片 10" descr="齟齒圖片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071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74155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D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124" name="Picture 4" descr="http://www.fingermedia.tw/wp-content/uploads/2016/01/%E5%9C%B0%E8%B3%AA%E6%8E%A2%E7%B4%A2%E6%B4%BB%E5%8B%95%E7%85%A7%E7%89%87%E6%8B%8D%E6%94%9D%E8%80%85%E7%8E%8B%E5%BF%97%E5%A0%8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78" b="47466"/>
          <a:stretch/>
        </p:blipFill>
        <p:spPr bwMode="auto">
          <a:xfrm>
            <a:off x="407129" y="503685"/>
            <a:ext cx="8375900" cy="1779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4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四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重點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科系介紹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397025" y="2283024"/>
            <a:ext cx="8431458" cy="2684761"/>
            <a:chOff x="397025" y="2283024"/>
            <a:chExt cx="8431458" cy="174045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934"/>
            <a:stretch/>
          </p:blipFill>
          <p:spPr bwMode="auto">
            <a:xfrm>
              <a:off x="397025" y="2283024"/>
              <a:ext cx="8421354" cy="40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3881" b="2606"/>
            <a:stretch/>
          </p:blipFill>
          <p:spPr bwMode="auto">
            <a:xfrm>
              <a:off x="407129" y="2686507"/>
              <a:ext cx="8421354" cy="133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群組 11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3" name="圖片 12" descr="齟齒圖片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071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170101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51"/>
          <a:stretch/>
        </p:blipFill>
        <p:spPr>
          <a:xfrm>
            <a:off x="-27162" y="0"/>
            <a:ext cx="9171162" cy="5718175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1089991" y="284175"/>
            <a:ext cx="7802489" cy="918728"/>
            <a:chOff x="1089991" y="284175"/>
            <a:chExt cx="7802489" cy="918728"/>
          </a:xfrm>
        </p:grpSpPr>
        <p:sp>
          <p:nvSpPr>
            <p:cNvPr id="14" name="圓角矩形 13"/>
            <p:cNvSpPr/>
            <p:nvPr/>
          </p:nvSpPr>
          <p:spPr>
            <a:xfrm>
              <a:off x="1089991" y="284175"/>
              <a:ext cx="7802489" cy="91872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2051720" y="443557"/>
              <a:ext cx="32403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SimHei" pitchFamily="2" charset="-122"/>
                  <a:ea typeface="SimHei" pitchFamily="2" charset="-122"/>
                </a:rPr>
                <a:t>科系小叮嚀</a:t>
              </a:r>
              <a:endParaRPr lang="zh-TW" altLang="en-US" sz="36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pic>
          <p:nvPicPr>
            <p:cNvPr id="12" name="Picture 2" descr="K:\10418學群簡報\圖\圖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88" y="411442"/>
              <a:ext cx="816632" cy="6641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15616" y="1393855"/>
            <a:ext cx="7776864" cy="31085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SimHei" pitchFamily="2" charset="-122"/>
                <a:ea typeface="SimHei" pitchFamily="2" charset="-122"/>
              </a:rPr>
              <a:t>1</a:t>
            </a:r>
            <a:r>
              <a:rPr lang="en-US" altLang="zh-TW" sz="2800" b="1" dirty="0" smtClean="0">
                <a:latin typeface="SimHei" pitchFamily="2" charset="-122"/>
                <a:ea typeface="SimHei" pitchFamily="2" charset="-122"/>
              </a:rPr>
              <a:t>.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地質系</a:t>
            </a:r>
            <a:r>
              <a:rPr lang="zh-TW" altLang="en-US" sz="28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（上山下海出</a:t>
            </a:r>
            <a:r>
              <a:rPr lang="zh-TW" altLang="en-US" sz="28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野外，</a:t>
            </a:r>
            <a:r>
              <a:rPr lang="zh-TW" altLang="en-US" sz="28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地質技師「薪」情好</a:t>
            </a:r>
            <a:r>
              <a:rPr lang="zh-TW" altLang="en-US" sz="28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）</a:t>
            </a:r>
            <a:endParaRPr lang="en-US" altLang="zh-TW" sz="2800" b="1" dirty="0" smtClean="0">
              <a:solidFill>
                <a:srgbClr val="CC0066"/>
              </a:solidFill>
              <a:latin typeface="SimHei" pitchFamily="2" charset="-122"/>
              <a:ea typeface="SimHei" pitchFamily="2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確認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想做研究或進業界，修習相關課程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進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業界工作，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必須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懂得應用地質專業、環境地質學等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加強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撰寫報告論文的寫作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能力，還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會寫程式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TW" altLang="en-US" sz="28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-17777" y="4"/>
            <a:ext cx="885181" cy="5718171"/>
            <a:chOff x="-17777" y="4"/>
            <a:chExt cx="885181" cy="5718171"/>
          </a:xfrm>
        </p:grpSpPr>
        <p:grpSp>
          <p:nvGrpSpPr>
            <p:cNvPr id="18" name="群組 17"/>
            <p:cNvGrpSpPr/>
            <p:nvPr/>
          </p:nvGrpSpPr>
          <p:grpSpPr>
            <a:xfrm>
              <a:off x="-17777" y="4"/>
              <a:ext cx="885181" cy="5718171"/>
              <a:chOff x="-7144" y="4"/>
              <a:chExt cx="885181" cy="5718171"/>
            </a:xfrm>
          </p:grpSpPr>
          <p:grpSp>
            <p:nvGrpSpPr>
              <p:cNvPr id="28" name="群組 27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30" name="矩形 29"/>
                <p:cNvSpPr/>
                <p:nvPr/>
              </p:nvSpPr>
              <p:spPr>
                <a:xfrm>
                  <a:off x="-91676" y="3291135"/>
                  <a:ext cx="9143998" cy="122108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9" name="Text Box 2"/>
              <p:cNvSpPr txBox="1">
                <a:spLocks noChangeArrowheads="1"/>
              </p:cNvSpPr>
              <p:nvPr/>
            </p:nvSpPr>
            <p:spPr bwMode="auto">
              <a:xfrm>
                <a:off x="94270" y="482823"/>
                <a:ext cx="524005" cy="3108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地球與環境學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21" name="Picture 2" descr="K:\10418學群簡報\圖\字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0" y="122532"/>
              <a:ext cx="524005" cy="4672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22" y="4119227"/>
            <a:ext cx="2855640" cy="14278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8" r="6279"/>
          <a:stretch/>
        </p:blipFill>
        <p:spPr>
          <a:xfrm>
            <a:off x="3203848" y="4119227"/>
            <a:ext cx="2513628" cy="1427820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2" name="圖片 21" descr="齟齒圖片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071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9483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51"/>
          <a:stretch/>
        </p:blipFill>
        <p:spPr>
          <a:xfrm>
            <a:off x="-27162" y="0"/>
            <a:ext cx="9171162" cy="5718175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1089991" y="284175"/>
            <a:ext cx="7802489" cy="918728"/>
            <a:chOff x="1089991" y="284175"/>
            <a:chExt cx="7802489" cy="918728"/>
          </a:xfrm>
        </p:grpSpPr>
        <p:sp>
          <p:nvSpPr>
            <p:cNvPr id="14" name="圓角矩形 13"/>
            <p:cNvSpPr/>
            <p:nvPr/>
          </p:nvSpPr>
          <p:spPr>
            <a:xfrm>
              <a:off x="1089991" y="284175"/>
              <a:ext cx="7802489" cy="91872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2051720" y="443557"/>
              <a:ext cx="32403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SimHei" pitchFamily="2" charset="-122"/>
                  <a:ea typeface="SimHei" pitchFamily="2" charset="-122"/>
                </a:rPr>
                <a:t>科系小叮嚀</a:t>
              </a:r>
              <a:endParaRPr lang="zh-TW" altLang="en-US" sz="36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pic>
          <p:nvPicPr>
            <p:cNvPr id="12" name="Picture 2" descr="K:\10418學群簡報\圖\圖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88" y="411442"/>
              <a:ext cx="816632" cy="6641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15616" y="1393855"/>
            <a:ext cx="7848872" cy="31085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SimHei" pitchFamily="2" charset="-122"/>
                <a:ea typeface="SimHei" pitchFamily="2" charset="-122"/>
              </a:rPr>
              <a:t>2</a:t>
            </a:r>
            <a:r>
              <a:rPr lang="en-US" altLang="zh-TW" sz="2800" b="1" dirty="0" smtClean="0">
                <a:latin typeface="SimHei" pitchFamily="2" charset="-122"/>
                <a:ea typeface="SimHei" pitchFamily="2" charset="-122"/>
              </a:rPr>
              <a:t>.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環工系</a:t>
            </a:r>
            <a:r>
              <a:rPr lang="zh-TW" altLang="en-US" sz="28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（地球的醫生，環保當志業</a:t>
            </a:r>
            <a:r>
              <a:rPr lang="zh-TW" altLang="en-US" sz="28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）</a:t>
            </a:r>
            <a:endParaRPr lang="en-US" altLang="zh-TW" sz="2800" b="1" dirty="0">
              <a:solidFill>
                <a:srgbClr val="CC0066"/>
              </a:solidFill>
              <a:latin typeface="SimHei" pitchFamily="2" charset="-122"/>
              <a:ea typeface="SimHei" pitchFamily="2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跨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領域的科系，在學時應多加強工程專業知識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未來就業市場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可能不在臺灣，而在中國大陸、東南亞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進入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職場，可先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累積</a:t>
            </a:r>
            <a:r>
              <a:rPr lang="en-US" altLang="zh-TW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5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工程經歷，再抉擇職涯方向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TW" altLang="en-US" sz="28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-17777" y="4"/>
            <a:ext cx="885181" cy="5718171"/>
            <a:chOff x="-17777" y="4"/>
            <a:chExt cx="885181" cy="5718171"/>
          </a:xfrm>
        </p:grpSpPr>
        <p:grpSp>
          <p:nvGrpSpPr>
            <p:cNvPr id="19" name="群組 18"/>
            <p:cNvGrpSpPr/>
            <p:nvPr/>
          </p:nvGrpSpPr>
          <p:grpSpPr>
            <a:xfrm>
              <a:off x="-17777" y="4"/>
              <a:ext cx="885181" cy="5718171"/>
              <a:chOff x="-7144" y="4"/>
              <a:chExt cx="885181" cy="5718171"/>
            </a:xfrm>
          </p:grpSpPr>
          <p:grpSp>
            <p:nvGrpSpPr>
              <p:cNvPr id="29" name="群組 28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32" name="矩形 31"/>
                <p:cNvSpPr/>
                <p:nvPr/>
              </p:nvSpPr>
              <p:spPr>
                <a:xfrm>
                  <a:off x="-91676" y="3291135"/>
                  <a:ext cx="9143998" cy="122108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0" name="Text Box 2"/>
              <p:cNvSpPr txBox="1">
                <a:spLocks noChangeArrowheads="1"/>
              </p:cNvSpPr>
              <p:nvPr/>
            </p:nvSpPr>
            <p:spPr bwMode="auto">
              <a:xfrm>
                <a:off x="94270" y="482823"/>
                <a:ext cx="524005" cy="3108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地球與環境學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21" name="Picture 2" descr="K:\10418學群簡報\圖\字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0" y="122532"/>
              <a:ext cx="524005" cy="4672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32" y="4227239"/>
            <a:ext cx="2088340" cy="13929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27239"/>
            <a:ext cx="2094956" cy="139292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2" name="圖片 21" descr="齟齒圖片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071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495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D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圓角矩形 5"/>
          <p:cNvSpPr/>
          <p:nvPr/>
        </p:nvSpPr>
        <p:spPr>
          <a:xfrm>
            <a:off x="466787" y="2067000"/>
            <a:ext cx="8353685" cy="3312368"/>
          </a:xfrm>
          <a:prstGeom prst="roundRect">
            <a:avLst>
              <a:gd name="adj" fmla="val 4318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五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學長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姐來帶路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3923929" y="338807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FF9900"/>
                </a:solidFill>
                <a:latin typeface="SimHei" pitchFamily="2" charset="-122"/>
                <a:ea typeface="SimHei" pitchFamily="2" charset="-122"/>
              </a:rPr>
              <a:t>何宣逸</a:t>
            </a:r>
            <a:r>
              <a:rPr lang="en-US" altLang="zh-TW" sz="3600" b="1" dirty="0" smtClean="0">
                <a:solidFill>
                  <a:srgbClr val="FF9900"/>
                </a:solidFill>
                <a:latin typeface="SimHei" pitchFamily="2" charset="-122"/>
                <a:ea typeface="SimHei" pitchFamily="2" charset="-122"/>
              </a:rPr>
              <a:t/>
            </a:r>
            <a:br>
              <a:rPr lang="en-US" altLang="zh-TW" sz="3600" b="1" dirty="0" smtClean="0">
                <a:solidFill>
                  <a:srgbClr val="FF9900"/>
                </a:solidFill>
                <a:latin typeface="SimHei" pitchFamily="2" charset="-122"/>
                <a:ea typeface="SimHei" pitchFamily="2" charset="-122"/>
              </a:rPr>
            </a:br>
            <a:r>
              <a:rPr lang="zh-TW" altLang="en-US" sz="2400" b="1" dirty="0">
                <a:solidFill>
                  <a:srgbClr val="FF9900"/>
                </a:solidFill>
                <a:latin typeface="SimHei" pitchFamily="2" charset="-122"/>
                <a:ea typeface="SimHei" pitchFamily="2" charset="-122"/>
              </a:rPr>
              <a:t>基督教協同高級中學</a:t>
            </a:r>
          </a:p>
          <a:p>
            <a:r>
              <a:rPr lang="zh-TW" altLang="en-US" sz="2400" b="1" dirty="0">
                <a:solidFill>
                  <a:srgbClr val="FF9900"/>
                </a:solidFill>
                <a:latin typeface="SimHei" pitchFamily="2" charset="-122"/>
                <a:ea typeface="SimHei" pitchFamily="2" charset="-122"/>
              </a:rPr>
              <a:t>成功大學地球科學學系，雙</a:t>
            </a:r>
            <a:r>
              <a:rPr lang="zh-TW" altLang="en-US" sz="2400" b="1" dirty="0" smtClean="0">
                <a:solidFill>
                  <a:srgbClr val="FF9900"/>
                </a:solidFill>
                <a:latin typeface="SimHei" pitchFamily="2" charset="-122"/>
                <a:ea typeface="SimHei" pitchFamily="2" charset="-122"/>
              </a:rPr>
              <a:t>主修</a:t>
            </a:r>
            <a:endParaRPr lang="en-US" altLang="zh-TW" sz="2400" b="1" dirty="0" smtClean="0">
              <a:solidFill>
                <a:srgbClr val="FF9900"/>
              </a:solidFill>
              <a:latin typeface="SimHei" pitchFamily="2" charset="-122"/>
              <a:ea typeface="SimHei" pitchFamily="2" charset="-122"/>
            </a:endParaRPr>
          </a:p>
          <a:p>
            <a:r>
              <a:rPr lang="zh-TW" altLang="en-US" sz="2400" b="1" dirty="0" smtClean="0">
                <a:solidFill>
                  <a:srgbClr val="FF9900"/>
                </a:solidFill>
                <a:latin typeface="SimHei" pitchFamily="2" charset="-122"/>
                <a:ea typeface="SimHei" pitchFamily="2" charset="-122"/>
              </a:rPr>
              <a:t>法律學</a:t>
            </a:r>
            <a:r>
              <a:rPr lang="zh-TW" altLang="en-US" sz="2400" b="1" dirty="0">
                <a:solidFill>
                  <a:srgbClr val="FF9900"/>
                </a:solidFill>
                <a:latin typeface="SimHei" pitchFamily="2" charset="-122"/>
                <a:ea typeface="SimHei" pitchFamily="2" charset="-122"/>
              </a:rPr>
              <a:t>系，兼修教育學程</a:t>
            </a:r>
            <a:endParaRPr lang="zh-TW" altLang="en-US" sz="2400" b="1" dirty="0" smtClean="0">
              <a:solidFill>
                <a:srgbClr val="FF9900"/>
              </a:solidFill>
              <a:latin typeface="SimHei" pitchFamily="2" charset="-122"/>
              <a:ea typeface="SimHei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01144" y="154378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經驗分享</a:t>
            </a:r>
          </a:p>
        </p:txBody>
      </p:sp>
      <p:sp>
        <p:nvSpPr>
          <p:cNvPr id="3" name="橢圓 2"/>
          <p:cNvSpPr/>
          <p:nvPr/>
        </p:nvSpPr>
        <p:spPr>
          <a:xfrm>
            <a:off x="395537" y="1105314"/>
            <a:ext cx="1577007" cy="157700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 descr="H:\105高中生涯規劃\圖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3" y="1200079"/>
            <a:ext cx="1524000" cy="1387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39552" y="2211015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        在</a:t>
            </a:r>
            <a:r>
              <a:rPr lang="zh-TW" altLang="en-US" sz="24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選校過程中，宣逸除了衡量自己的成績，也更進一步去</a:t>
            </a:r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了解各</a:t>
            </a:r>
            <a:r>
              <a:rPr lang="zh-TW" altLang="en-US" sz="24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校系的研究領域</a:t>
            </a:r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，確認</a:t>
            </a:r>
            <a:r>
              <a:rPr lang="zh-TW" altLang="en-US" sz="24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是否與期望相符。</a:t>
            </a:r>
          </a:p>
          <a:p>
            <a:r>
              <a:rPr lang="zh-TW" altLang="en-US" sz="24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宣逸喜歡實作的相關課程</a:t>
            </a:r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，像是礦物史、岩石史、地史都有相對</a:t>
            </a:r>
            <a:r>
              <a:rPr lang="zh-TW" altLang="en-US" sz="24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應</a:t>
            </a:r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的「實習課」，透過</a:t>
            </a:r>
            <a:r>
              <a:rPr lang="zh-TW" altLang="en-US" sz="24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顯微鏡觀察岩石薄片，培養學生微觀</a:t>
            </a:r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的能力</a:t>
            </a:r>
            <a:r>
              <a:rPr lang="zh-TW" altLang="en-US" sz="24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；「構造地質學」讓學生認識地質褶皺、斷層、成分，透過採集標本</a:t>
            </a:r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，了解</a:t>
            </a:r>
            <a:r>
              <a:rPr lang="zh-TW" altLang="en-US" sz="24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古生物學；「大野外」是成大地科系重頭戲，學生須於寒假時，進行</a:t>
            </a:r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長達</a:t>
            </a:r>
            <a:r>
              <a:rPr lang="zh-TW" altLang="en-US" sz="24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三至四星期的野外課程，目的在於培養學生野外地質調查的能力。</a:t>
            </a:r>
            <a:endParaRPr lang="zh-TW" altLang="en-US" sz="2400" b="1" dirty="0" smtClean="0">
              <a:solidFill>
                <a:schemeClr val="bg1"/>
              </a:solidFill>
              <a:latin typeface="SimHei" pitchFamily="2" charset="-122"/>
              <a:ea typeface="SimHei" pitchFamily="2" charset="-122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7358082" y="573071"/>
            <a:ext cx="1019901" cy="619105"/>
            <a:chOff x="5436096" y="399325"/>
            <a:chExt cx="1019901" cy="619105"/>
          </a:xfrm>
        </p:grpSpPr>
        <p:pic>
          <p:nvPicPr>
            <p:cNvPr id="15" name="Picture 4" descr="http://ioh.tw/assets/ioh_logo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99325"/>
              <a:ext cx="825473" cy="61910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H:\105高中生涯規劃\圖1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5" y="547671"/>
              <a:ext cx="422902" cy="4647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群組 16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9" name="圖片 18" descr="齟齒圖片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0" name="文字方塊 19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071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768075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2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2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D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圓角矩形 5"/>
          <p:cNvSpPr/>
          <p:nvPr/>
        </p:nvSpPr>
        <p:spPr>
          <a:xfrm>
            <a:off x="466787" y="2067000"/>
            <a:ext cx="8353685" cy="3312368"/>
          </a:xfrm>
          <a:prstGeom prst="roundRect">
            <a:avLst>
              <a:gd name="adj" fmla="val 4318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五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學長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姐來帶路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3923929" y="287319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FFA953"/>
                </a:solidFill>
                <a:latin typeface="SimHei" pitchFamily="49" charset="-122"/>
                <a:ea typeface="SimHei" pitchFamily="49" charset="-122"/>
              </a:rPr>
              <a:t>蔡孝玠</a:t>
            </a:r>
            <a:r>
              <a:rPr lang="en-US" altLang="zh-TW" sz="3600" b="1" dirty="0" smtClean="0">
                <a:solidFill>
                  <a:srgbClr val="FFA953"/>
                </a:solidFill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TW" sz="3600" b="1" dirty="0" smtClean="0">
                <a:solidFill>
                  <a:srgbClr val="FFA953"/>
                </a:solidFill>
                <a:latin typeface="SimHei" pitchFamily="49" charset="-122"/>
                <a:ea typeface="SimHei" pitchFamily="49" charset="-122"/>
              </a:rPr>
            </a:br>
            <a:r>
              <a:rPr lang="zh-TW" altLang="en-US" sz="2400" b="1" dirty="0" smtClean="0">
                <a:solidFill>
                  <a:srgbClr val="FFA953"/>
                </a:solidFill>
                <a:latin typeface="SimHei" pitchFamily="49" charset="-122"/>
                <a:ea typeface="SimHei" pitchFamily="49" charset="-122"/>
              </a:rPr>
              <a:t>武陵高級中學</a:t>
            </a:r>
          </a:p>
          <a:p>
            <a:r>
              <a:rPr lang="zh-TW" altLang="en-US" sz="2400" b="1" dirty="0" smtClean="0">
                <a:solidFill>
                  <a:srgbClr val="FFA953"/>
                </a:solidFill>
                <a:latin typeface="SimHei" pitchFamily="49" charset="-122"/>
                <a:ea typeface="SimHei" pitchFamily="49" charset="-122"/>
              </a:rPr>
              <a:t>中央大學大氣科學系</a:t>
            </a:r>
          </a:p>
          <a:p>
            <a:r>
              <a:rPr lang="zh-TW" altLang="en-US" sz="2400" b="1" dirty="0" smtClean="0">
                <a:solidFill>
                  <a:srgbClr val="FFA953"/>
                </a:solidFill>
                <a:latin typeface="SimHei" pitchFamily="49" charset="-122"/>
                <a:ea typeface="SimHei" pitchFamily="49" charset="-122"/>
              </a:rPr>
              <a:t>太空組</a:t>
            </a:r>
          </a:p>
        </p:txBody>
      </p:sp>
      <p:sp>
        <p:nvSpPr>
          <p:cNvPr id="12" name="矩形 11"/>
          <p:cNvSpPr/>
          <p:nvPr/>
        </p:nvSpPr>
        <p:spPr>
          <a:xfrm>
            <a:off x="2001144" y="154378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經驗分享</a:t>
            </a:r>
          </a:p>
        </p:txBody>
      </p:sp>
      <p:sp>
        <p:nvSpPr>
          <p:cNvPr id="3" name="橢圓 2"/>
          <p:cNvSpPr/>
          <p:nvPr/>
        </p:nvSpPr>
        <p:spPr>
          <a:xfrm>
            <a:off x="395537" y="1105314"/>
            <a:ext cx="1577007" cy="1577007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 descr="H:\105高中生涯規劃\圖76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8596" y="1216013"/>
            <a:ext cx="1432442" cy="138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539552" y="2211015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        「你知道明天會下雨嗎？」「你很會觀星嗎？」「以後是要去</a:t>
            </a:r>
            <a:r>
              <a:rPr lang="en-US" altLang="zh-TW" sz="2400" b="1" dirty="0" smtClean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NASA</a:t>
            </a:r>
            <a:r>
              <a:rPr lang="zh-TW" altLang="en-US" sz="2400" b="1" dirty="0" smtClean="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當太空人嗎？」這些是目前就讀於中央大氣系太空組的孝玠最常被問到的問題，所以影片一開始孝玠就利用大氣層的介紹，來區分中央大氣系大氣組與太空組的研究範圍，大氣組研究的是對流層與平流層變化，而太空組則是探討電離層以上、太陽系以內、太陽輻射與地球磁場的作用情形。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7572396" y="1216013"/>
            <a:ext cx="1019901" cy="619105"/>
            <a:chOff x="5436096" y="399325"/>
            <a:chExt cx="1019901" cy="619105"/>
          </a:xfrm>
        </p:grpSpPr>
        <p:pic>
          <p:nvPicPr>
            <p:cNvPr id="15" name="Picture 4" descr="http://ioh.tw/assets/ioh_logo.pn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99325"/>
              <a:ext cx="825473" cy="61910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 descr="H:\105高中生涯規劃\圖1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5" y="547671"/>
              <a:ext cx="422902" cy="46473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群組 16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9" name="圖片 18" descr="齟齒圖片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0" name="文字方塊 19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071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73789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8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0" y="1418927"/>
            <a:ext cx="9144000" cy="1944216"/>
            <a:chOff x="0" y="3291135"/>
            <a:chExt cx="9144000" cy="1944216"/>
          </a:xfrm>
        </p:grpSpPr>
        <p:sp>
          <p:nvSpPr>
            <p:cNvPr id="14" name="矩形 13"/>
            <p:cNvSpPr/>
            <p:nvPr/>
          </p:nvSpPr>
          <p:spPr>
            <a:xfrm>
              <a:off x="0" y="3291135"/>
              <a:ext cx="9144000" cy="1944216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4464276"/>
              <a:ext cx="9144000" cy="771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2290" name="Picture 2" descr="K:\10418學群簡報\圖\字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-21233"/>
            <a:ext cx="2198156" cy="196002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528" y="1490935"/>
            <a:ext cx="77048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地球與環境學群</a:t>
            </a:r>
            <a:endParaRPr lang="zh-TW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AutoShape 8" descr="http://img05.tooopen.com/images/20140925/sy_718007152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10" descr="http://img05.tooopen.com/images/20140925/sy_7180071526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2" descr="http://img05.tooopen.com/images/20140925/sy_7180071526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2483768" y="3507159"/>
            <a:ext cx="3793253" cy="761058"/>
            <a:chOff x="493511" y="4803303"/>
            <a:chExt cx="3793253" cy="761058"/>
          </a:xfrm>
        </p:grpSpPr>
        <p:sp>
          <p:nvSpPr>
            <p:cNvPr id="16" name="矩形 15"/>
            <p:cNvSpPr/>
            <p:nvPr/>
          </p:nvSpPr>
          <p:spPr>
            <a:xfrm>
              <a:off x="1137757" y="4859796"/>
              <a:ext cx="3149007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dirty="0">
                  <a:latin typeface="SimHei" pitchFamily="49" charset="-122"/>
                  <a:ea typeface="SimHei" pitchFamily="49" charset="-122"/>
                </a:rPr>
                <a:t> 07.</a:t>
              </a:r>
              <a:r>
                <a:rPr lang="zh-TW" altLang="en-US" dirty="0">
                  <a:latin typeface="SimHei" pitchFamily="49" charset="-122"/>
                  <a:ea typeface="SimHei" pitchFamily="49" charset="-122"/>
                </a:rPr>
                <a:t>地球與環境學群</a:t>
              </a:r>
              <a:r>
                <a:rPr lang="en-US" altLang="zh-TW" dirty="0">
                  <a:latin typeface="SimHei" pitchFamily="49" charset="-122"/>
                  <a:ea typeface="SimHei" pitchFamily="49" charset="-122"/>
                </a:rPr>
                <a:t>-</a:t>
              </a:r>
              <a:r>
                <a:rPr lang="zh-TW" altLang="en-US" dirty="0">
                  <a:latin typeface="SimHei" pitchFamily="49" charset="-122"/>
                  <a:ea typeface="SimHei" pitchFamily="49" charset="-122"/>
                </a:rPr>
                <a:t>地理</a:t>
              </a:r>
              <a:r>
                <a:rPr lang="zh-TW" altLang="en-US" dirty="0" smtClean="0">
                  <a:latin typeface="SimHei" pitchFamily="49" charset="-122"/>
                  <a:ea typeface="SimHei" pitchFamily="49" charset="-122"/>
                </a:rPr>
                <a:t>系</a:t>
              </a:r>
              <a:endParaRPr kumimoji="0" lang="en-US" altLang="zh-TW" dirty="0">
                <a:latin typeface="SimHei" pitchFamily="49" charset="-122"/>
                <a:ea typeface="SimHei" pitchFamily="49" charset="-122"/>
              </a:endParaRPr>
            </a:p>
          </p:txBody>
        </p:sp>
        <p:pic>
          <p:nvPicPr>
            <p:cNvPr id="17" name="Picture 2" descr="http://img.app-island.com/article/63/65/icon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11" y="4803303"/>
              <a:ext cx="728810" cy="76105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626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圖片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7"/>
            <a:ext cx="9144000" cy="5715000"/>
          </a:xfrm>
          <a:prstGeom prst="rect">
            <a:avLst/>
          </a:prstGeom>
        </p:spPr>
      </p:pic>
      <p:sp>
        <p:nvSpPr>
          <p:cNvPr id="17" name="文字方塊 6"/>
          <p:cNvSpPr txBox="1">
            <a:spLocks noChangeArrowheads="1"/>
          </p:cNvSpPr>
          <p:nvPr/>
        </p:nvSpPr>
        <p:spPr bwMode="auto">
          <a:xfrm>
            <a:off x="1857356" y="4859351"/>
            <a:ext cx="5535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zh-TW" altLang="en-US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地球與環境學群</a:t>
            </a:r>
            <a:r>
              <a:rPr kumimoji="0" lang="en-US" altLang="zh-TW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地理系</a:t>
            </a:r>
            <a:endParaRPr kumimoji="0" lang="en-US" altLang="zh-TW" sz="32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文字方塊 9"/>
          <p:cNvSpPr txBox="1">
            <a:spLocks noChangeArrowheads="1"/>
          </p:cNvSpPr>
          <p:nvPr/>
        </p:nvSpPr>
        <p:spPr bwMode="auto">
          <a:xfrm>
            <a:off x="71406" y="4897752"/>
            <a:ext cx="1106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Hei" pitchFamily="49" charset="-122"/>
                <a:ea typeface="SimHei" pitchFamily="49" charset="-122"/>
              </a:rPr>
              <a:t>影片來源：</a:t>
            </a:r>
            <a:r>
              <a:rPr kumimoji="0"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Hei" pitchFamily="49" charset="-122"/>
                <a:ea typeface="SimHei" pitchFamily="49" charset="-122"/>
              </a:rPr>
              <a:t/>
            </a:r>
            <a:br>
              <a:rPr kumimoji="0"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Hei" pitchFamily="49" charset="-122"/>
                <a:ea typeface="SimHei" pitchFamily="49" charset="-122"/>
              </a:rPr>
            </a:br>
            <a:r>
              <a:rPr kumimoji="0"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imHei" pitchFamily="49" charset="-122"/>
                <a:ea typeface="SimHei" pitchFamily="49" charset="-122"/>
              </a:rPr>
              <a:t>YOUTUBE</a:t>
            </a:r>
            <a:endParaRPr kumimoji="0" lang="en-US" altLang="zh-TW" sz="1200" b="1" dirty="0">
              <a:solidFill>
                <a:schemeClr val="tx1">
                  <a:lumMod val="85000"/>
                  <a:lumOff val="15000"/>
                </a:schemeClr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9" name="文字方塊 9"/>
          <p:cNvSpPr txBox="1">
            <a:spLocks noChangeArrowheads="1"/>
          </p:cNvSpPr>
          <p:nvPr/>
        </p:nvSpPr>
        <p:spPr bwMode="auto">
          <a:xfrm>
            <a:off x="7966106" y="4897752"/>
            <a:ext cx="1106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SimHei" pitchFamily="49" charset="-122"/>
                <a:cs typeface="Arial" pitchFamily="34" charset="0"/>
              </a:rPr>
              <a:t>02’22</a:t>
            </a:r>
            <a:endParaRPr kumimoji="0" lang="en-US" altLang="zh-TW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  <p:pic>
        <p:nvPicPr>
          <p:cNvPr id="20" name="圖片 12" descr="圖片6-4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15338" y="3930657"/>
            <a:ext cx="708025" cy="79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圖片 20" descr="09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1718" y="3282095"/>
            <a:ext cx="648000" cy="648000"/>
          </a:xfrm>
          <a:prstGeom prst="rect">
            <a:avLst/>
          </a:prstGeom>
        </p:spPr>
      </p:pic>
    </p:spTree>
    <p:controls>
      <p:control spid="1027" name="WindowsMediaPlayer1" r:id="rId2" imgW="7125695" imgH="4172532"/>
    </p:controls>
    <p:extLst>
      <p:ext uri="{BB962C8B-B14F-4D97-AF65-F5344CB8AC3E}">
        <p14:creationId xmlns="" xmlns:p14="http://schemas.microsoft.com/office/powerpoint/2010/main" val="3958713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51"/>
          <a:stretch/>
        </p:blipFill>
        <p:spPr>
          <a:xfrm>
            <a:off x="-27162" y="0"/>
            <a:ext cx="9171162" cy="571817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67" b="24586"/>
          <a:stretch/>
        </p:blipFill>
        <p:spPr bwMode="auto">
          <a:xfrm>
            <a:off x="5436095" y="162367"/>
            <a:ext cx="3635443" cy="2266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K:\10418學群簡報\圖\圖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4" y="0"/>
            <a:ext cx="1567335" cy="16487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K:\10418學群簡報\圖\圖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8" y="1418927"/>
            <a:ext cx="8931468" cy="40314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790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D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225671" y="132904"/>
            <a:ext cx="8738817" cy="1214015"/>
            <a:chOff x="225671" y="132904"/>
            <a:chExt cx="8738817" cy="1214015"/>
          </a:xfrm>
        </p:grpSpPr>
        <p:sp>
          <p:nvSpPr>
            <p:cNvPr id="6" name="圓角矩形 5"/>
            <p:cNvSpPr/>
            <p:nvPr/>
          </p:nvSpPr>
          <p:spPr>
            <a:xfrm>
              <a:off x="971599" y="319817"/>
              <a:ext cx="7992889" cy="102710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3794" name="Picture 2" descr="H:\105高中生涯規劃\圖5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71" y="132904"/>
              <a:ext cx="817937" cy="83103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:\105高中生涯規劃\字27-1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705" y="460697"/>
              <a:ext cx="7702257" cy="77193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矩形 32"/>
          <p:cNvSpPr/>
          <p:nvPr/>
        </p:nvSpPr>
        <p:spPr>
          <a:xfrm>
            <a:off x="509358" y="2283023"/>
            <a:ext cx="32705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主要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研究人類生存環境各種現象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，隨著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全球氣候與環境的變遷，此學群逐漸受到重視。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575800" y="1490935"/>
            <a:ext cx="2592044" cy="646331"/>
            <a:chOff x="395780" y="1565827"/>
            <a:chExt cx="2592044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2592044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5" action="ppaction://hlinksldjump"/>
            </p:cNvPr>
            <p:cNvSpPr/>
            <p:nvPr/>
          </p:nvSpPr>
          <p:spPr>
            <a:xfrm>
              <a:off x="467030" y="1565827"/>
              <a:ext cx="25207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一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群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簡介</a:t>
              </a:r>
              <a:endParaRPr lang="zh-TW" altLang="en-US" sz="28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pic>
        <p:nvPicPr>
          <p:cNvPr id="1029" name="Picture 5" descr="http://img.taopic.com/uploads/allimg/130611/235071-130611203430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7" t="8666" r="3445" b="6451"/>
          <a:stretch/>
        </p:blipFill>
        <p:spPr bwMode="auto">
          <a:xfrm>
            <a:off x="3877983" y="2109511"/>
            <a:ext cx="4870481" cy="3099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4" name="群組 13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5" name="圖片 14" descr="齟齒圖片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070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29566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51"/>
          <a:stretch/>
        </p:blipFill>
        <p:spPr>
          <a:xfrm>
            <a:off x="-27162" y="0"/>
            <a:ext cx="9171162" cy="571817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089991" y="338807"/>
            <a:ext cx="7802489" cy="86409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2" descr="K:\10418學群簡報\圖\圖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0437"/>
            <a:ext cx="792088" cy="656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23728" y="468871"/>
            <a:ext cx="4824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近年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趨勢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187624" y="1374209"/>
            <a:ext cx="770485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地球與</a:t>
            </a:r>
            <a:r>
              <a:rPr lang="zh-TW" altLang="en-US" sz="2600" b="1" dirty="0" smtClean="0">
                <a:latin typeface="SimHei" pitchFamily="2" charset="-122"/>
                <a:ea typeface="SimHei" pitchFamily="2" charset="-122"/>
              </a:rPr>
              <a:t>環境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學群，除了需要先進的</a:t>
            </a:r>
            <a:r>
              <a:rPr lang="zh-TW" altLang="en-US" sz="2600" b="1" dirty="0">
                <a:solidFill>
                  <a:srgbClr val="FF0000"/>
                </a:solidFill>
                <a:latin typeface="SimHei" pitchFamily="2" charset="-122"/>
                <a:ea typeface="SimHei" pitchFamily="2" charset="-122"/>
              </a:rPr>
              <a:t>儀器測量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，還需要電腦協助</a:t>
            </a:r>
            <a:r>
              <a:rPr lang="zh-TW" altLang="en-US" sz="2600" b="1" dirty="0">
                <a:solidFill>
                  <a:srgbClr val="FF0000"/>
                </a:solidFill>
                <a:latin typeface="SimHei" pitchFamily="2" charset="-122"/>
                <a:ea typeface="SimHei" pitchFamily="2" charset="-122"/>
              </a:rPr>
              <a:t>分析資料與模擬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，甚至學生及</a:t>
            </a:r>
            <a:r>
              <a:rPr lang="zh-TW" altLang="en-US" sz="2600" b="1" dirty="0" smtClean="0">
                <a:latin typeface="SimHei" pitchFamily="2" charset="-122"/>
                <a:ea typeface="SimHei" pitchFamily="2" charset="-122"/>
              </a:rPr>
              <a:t>相關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研究人員到</a:t>
            </a:r>
            <a:r>
              <a:rPr lang="zh-TW" altLang="en-US" sz="2600" b="1" dirty="0">
                <a:solidFill>
                  <a:srgbClr val="FF0000"/>
                </a:solidFill>
                <a:latin typeface="SimHei" pitchFamily="2" charset="-122"/>
                <a:ea typeface="SimHei" pitchFamily="2" charset="-122"/>
              </a:rPr>
              <a:t>野外進行觀測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，或是窩在學校寫程式跑</a:t>
            </a:r>
            <a:r>
              <a:rPr lang="zh-TW" altLang="en-US" sz="2600" b="1" dirty="0" smtClean="0">
                <a:latin typeface="SimHei" pitchFamily="2" charset="-122"/>
                <a:ea typeface="SimHei" pitchFamily="2" charset="-122"/>
              </a:rPr>
              <a:t>資料。</a:t>
            </a:r>
            <a:endParaRPr lang="en-US" altLang="zh-TW" sz="2600" b="1" dirty="0" smtClean="0">
              <a:latin typeface="SimHei" pitchFamily="2" charset="-122"/>
              <a:ea typeface="SimHei" pitchFamily="2" charset="-122"/>
            </a:endParaRPr>
          </a:p>
          <a:p>
            <a:r>
              <a:rPr lang="zh-TW" altLang="en-US" sz="2600" b="1" dirty="0" smtClean="0">
                <a:latin typeface="SimHei" pitchFamily="2" charset="-122"/>
                <a:ea typeface="SimHei" pitchFamily="2" charset="-122"/>
              </a:rPr>
              <a:t>為了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解決</a:t>
            </a:r>
            <a:r>
              <a:rPr lang="zh-TW" altLang="en-US" sz="2600" b="1" dirty="0" smtClean="0">
                <a:latin typeface="SimHei" pitchFamily="2" charset="-122"/>
                <a:ea typeface="SimHei" pitchFamily="2" charset="-122"/>
              </a:rPr>
              <a:t>人在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大自然中生存的問題，如遇到颱風、地震、土石流、山崩、乾旱、暴雨等現象時</a:t>
            </a:r>
            <a:r>
              <a:rPr lang="zh-TW" altLang="en-US" sz="2600" b="1" dirty="0" smtClean="0">
                <a:latin typeface="SimHei" pitchFamily="2" charset="-122"/>
                <a:ea typeface="SimHei" pitchFamily="2" charset="-122"/>
              </a:rPr>
              <a:t>，需要</a:t>
            </a:r>
            <a:r>
              <a:rPr lang="zh-TW" altLang="en-US" sz="2600" b="1" dirty="0">
                <a:latin typeface="SimHei" pitchFamily="2" charset="-122"/>
                <a:ea typeface="SimHei" pitchFamily="2" charset="-122"/>
              </a:rPr>
              <a:t>捍衛「人類生存」的環境戰士們來協助研究和解決。</a:t>
            </a:r>
            <a:endParaRPr lang="en-US" altLang="zh-TW" sz="2600" b="1" dirty="0">
              <a:latin typeface="SimHei" pitchFamily="2" charset="-122"/>
              <a:ea typeface="SimHei" pitchFamily="2" charset="-122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-17777" y="4"/>
            <a:ext cx="885181" cy="5718171"/>
            <a:chOff x="-17777" y="4"/>
            <a:chExt cx="885181" cy="5718171"/>
          </a:xfrm>
        </p:grpSpPr>
        <p:grpSp>
          <p:nvGrpSpPr>
            <p:cNvPr id="7" name="群組 6"/>
            <p:cNvGrpSpPr/>
            <p:nvPr/>
          </p:nvGrpSpPr>
          <p:grpSpPr>
            <a:xfrm>
              <a:off x="-17777" y="4"/>
              <a:ext cx="885181" cy="5718171"/>
              <a:chOff x="-7144" y="4"/>
              <a:chExt cx="885181" cy="5718171"/>
            </a:xfrm>
          </p:grpSpPr>
          <p:grpSp>
            <p:nvGrpSpPr>
              <p:cNvPr id="4" name="群組 3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2" name="矩形 1"/>
                <p:cNvSpPr/>
                <p:nvPr/>
              </p:nvSpPr>
              <p:spPr>
                <a:xfrm>
                  <a:off x="-91676" y="3291135"/>
                  <a:ext cx="9143998" cy="122108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94270" y="482823"/>
                <a:ext cx="524005" cy="3108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地球與環境學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23" name="Picture 2" descr="K:\10418學群簡報\圖\字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0" y="122532"/>
              <a:ext cx="524005" cy="4672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041459"/>
            <a:ext cx="1988857" cy="149129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67199"/>
            <a:ext cx="1656184" cy="165618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38" y="3900724"/>
            <a:ext cx="1200826" cy="1622826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72" y="3900724"/>
            <a:ext cx="2434240" cy="1622826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2" name="圖片 21" descr="齟齒圖片4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5" name="文字方塊 24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070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383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51"/>
          <a:stretch/>
        </p:blipFill>
        <p:spPr>
          <a:xfrm>
            <a:off x="-27162" y="0"/>
            <a:ext cx="9171162" cy="571817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089991" y="284175"/>
            <a:ext cx="7802489" cy="9187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23728" y="2574"/>
            <a:ext cx="48245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關鍵</a:t>
            </a:r>
            <a:r>
              <a:rPr lang="en-US" altLang="zh-TW" sz="72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3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問</a:t>
            </a:r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，老師我想問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4339" name="Picture 3" descr="K:\10418學群簡報\圖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49376"/>
            <a:ext cx="2246334" cy="3552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07704" y="1634951"/>
            <a:ext cx="60369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地球與環境科學群的科系涵蓋範圍廣，該如何選擇呢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？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4340" name="Picture 4" descr="K:\10418學群簡報\圖\圖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91" y="1666010"/>
            <a:ext cx="816819" cy="812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1089991" y="2882199"/>
            <a:ext cx="817713" cy="844063"/>
            <a:chOff x="1089991" y="2211015"/>
            <a:chExt cx="817713" cy="844063"/>
          </a:xfrm>
        </p:grpSpPr>
        <p:pic>
          <p:nvPicPr>
            <p:cNvPr id="14341" name="Picture 5" descr="K:\10418學群簡報\圖\圖1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1" y="2241908"/>
              <a:ext cx="817713" cy="8131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59632" y="2211015"/>
              <a:ext cx="576064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4400" b="1" dirty="0">
                  <a:latin typeface="SimHei" pitchFamily="2" charset="-122"/>
                  <a:ea typeface="SimHei" pitchFamily="2" charset="-122"/>
                </a:rPr>
                <a:t>A</a:t>
              </a:r>
              <a:endParaRPr lang="zh-TW" altLang="en-US" sz="44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907704" y="2931095"/>
            <a:ext cx="55446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6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大地科系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分</a:t>
            </a:r>
            <a:r>
              <a:rPr lang="zh-TW" altLang="en-US" sz="2600" b="1" dirty="0">
                <a:latin typeface="SimHei" panose="02010609060101010101" pitchFamily="49" charset="-122"/>
                <a:ea typeface="SimHei" panose="02010609060101010101" pitchFamily="49" charset="-122"/>
              </a:rPr>
              <a:t>地質、天文、海洋、氣象、地球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物理。</a:t>
            </a:r>
            <a:endParaRPr lang="en-US" altLang="zh-TW" sz="2600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TW" altLang="en-US" sz="26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地質系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偏向</a:t>
            </a:r>
            <a:r>
              <a:rPr lang="zh-TW" altLang="en-US" sz="2600" b="1" dirty="0">
                <a:latin typeface="SimHei" panose="02010609060101010101" pitchFamily="49" charset="-122"/>
                <a:ea typeface="SimHei" panose="02010609060101010101" pitchFamily="49" charset="-122"/>
              </a:rPr>
              <a:t>研究地表以下的固體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地球。</a:t>
            </a:r>
            <a:endParaRPr lang="en-US" altLang="zh-TW" sz="2600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TW" altLang="en-US" sz="26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海洋</a:t>
            </a:r>
            <a:r>
              <a:rPr lang="zh-TW" altLang="en-US" sz="26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科學</a:t>
            </a:r>
            <a:r>
              <a:rPr lang="zh-TW" altLang="en-US" sz="26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系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研究</a:t>
            </a:r>
            <a:r>
              <a:rPr lang="zh-TW" altLang="en-US" sz="2600" b="1" dirty="0">
                <a:latin typeface="SimHei" panose="02010609060101010101" pitchFamily="49" charset="-122"/>
                <a:ea typeface="SimHei" panose="02010609060101010101" pitchFamily="49" charset="-122"/>
              </a:rPr>
              <a:t>微觀的海洋科學與巨觀的海洋環境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資訊。</a:t>
            </a:r>
            <a:endParaRPr lang="en-US" altLang="zh-TW" sz="2600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TW" altLang="en-US" sz="2600" b="1" dirty="0" smtClean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大氣</a:t>
            </a:r>
            <a:r>
              <a:rPr lang="zh-TW" altLang="en-US" sz="2600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科學</a:t>
            </a:r>
            <a:r>
              <a:rPr lang="zh-TW" altLang="en-US" sz="2600" b="1" dirty="0">
                <a:latin typeface="SimHei" panose="02010609060101010101" pitchFamily="49" charset="-122"/>
                <a:ea typeface="SimHei" panose="02010609060101010101" pitchFamily="49" charset="-122"/>
              </a:rPr>
              <a:t>系分大氣組與太空組</a:t>
            </a:r>
            <a:r>
              <a:rPr lang="zh-TW" altLang="en-US" sz="26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TW" altLang="en-US" sz="2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050" name="Picture 2" descr="K:\10418學群簡報\圖\圖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4362">
            <a:off x="8007819" y="1614220"/>
            <a:ext cx="1091810" cy="72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:\10418學群簡報\圖\圖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38" y="478585"/>
            <a:ext cx="815052" cy="675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群組 29"/>
          <p:cNvGrpSpPr/>
          <p:nvPr/>
        </p:nvGrpSpPr>
        <p:grpSpPr>
          <a:xfrm>
            <a:off x="-17777" y="4"/>
            <a:ext cx="885181" cy="5718171"/>
            <a:chOff x="-17777" y="4"/>
            <a:chExt cx="885181" cy="5718171"/>
          </a:xfrm>
        </p:grpSpPr>
        <p:grpSp>
          <p:nvGrpSpPr>
            <p:cNvPr id="31" name="群組 30"/>
            <p:cNvGrpSpPr/>
            <p:nvPr/>
          </p:nvGrpSpPr>
          <p:grpSpPr>
            <a:xfrm>
              <a:off x="-17777" y="4"/>
              <a:ext cx="885181" cy="5718171"/>
              <a:chOff x="-7144" y="4"/>
              <a:chExt cx="885181" cy="5718171"/>
            </a:xfrm>
          </p:grpSpPr>
          <p:grpSp>
            <p:nvGrpSpPr>
              <p:cNvPr id="34" name="群組 33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42" name="矩形 41"/>
                <p:cNvSpPr/>
                <p:nvPr/>
              </p:nvSpPr>
              <p:spPr>
                <a:xfrm>
                  <a:off x="-91676" y="3291135"/>
                  <a:ext cx="9143998" cy="122108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3" name="矩形 42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5" name="Text Box 2"/>
              <p:cNvSpPr txBox="1">
                <a:spLocks noChangeArrowheads="1"/>
              </p:cNvSpPr>
              <p:nvPr/>
            </p:nvSpPr>
            <p:spPr bwMode="auto">
              <a:xfrm>
                <a:off x="94270" y="482823"/>
                <a:ext cx="524005" cy="3108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地球與環境學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33" name="Picture 2" descr="K:\10418學群簡報\圖\字1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0" y="122532"/>
              <a:ext cx="524005" cy="4672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群組 20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4" name="圖片 23" descr="齟齒圖片4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6" name="文字方塊 2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070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0980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249 L 2.5E-6 0.0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51"/>
          <a:stretch/>
        </p:blipFill>
        <p:spPr>
          <a:xfrm>
            <a:off x="-27162" y="0"/>
            <a:ext cx="9171162" cy="571817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089991" y="284175"/>
            <a:ext cx="7802489" cy="9187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39" name="Picture 3" descr="K:\10418學群簡報\圖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49376"/>
            <a:ext cx="2246334" cy="3552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07704" y="1616948"/>
            <a:ext cx="56886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哪些特質的同學適合念地球與環境科學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群？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89991" y="2882199"/>
            <a:ext cx="817713" cy="844063"/>
            <a:chOff x="1089991" y="2211015"/>
            <a:chExt cx="817713" cy="844063"/>
          </a:xfrm>
        </p:grpSpPr>
        <p:pic>
          <p:nvPicPr>
            <p:cNvPr id="14341" name="Picture 5" descr="K:\10418學群簡報\圖\圖1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1" y="2241908"/>
              <a:ext cx="817713" cy="8131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59632" y="2211015"/>
              <a:ext cx="576064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4400" b="1" dirty="0">
                  <a:latin typeface="SimHei" pitchFamily="2" charset="-122"/>
                  <a:ea typeface="SimHei" pitchFamily="2" charset="-122"/>
                </a:rPr>
                <a:t>A</a:t>
              </a:r>
              <a:endParaRPr lang="zh-TW" altLang="en-US" sz="44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907704" y="2913092"/>
            <a:ext cx="504056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具有物理與化學基礎的同學，且需問自己：「我為何要念這個學群？我過去的學習階段有哪些跟這個學群有關的事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呢？」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050" name="Picture 2" descr="K:\10418學群簡報\圖\圖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4362">
            <a:off x="8007819" y="1614220"/>
            <a:ext cx="1091810" cy="72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:\10418學群簡報\圖\圖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91" y="1689687"/>
            <a:ext cx="817713" cy="8086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123728" y="2574"/>
            <a:ext cx="48245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關鍵</a:t>
            </a:r>
            <a:r>
              <a:rPr lang="en-US" altLang="zh-TW" sz="72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3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問</a:t>
            </a:r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，老師我想問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2" name="Picture 2" descr="K:\10418學群簡報\圖\圖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38" y="478585"/>
            <a:ext cx="815052" cy="675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群組 25"/>
          <p:cNvGrpSpPr/>
          <p:nvPr/>
        </p:nvGrpSpPr>
        <p:grpSpPr>
          <a:xfrm>
            <a:off x="-17777" y="4"/>
            <a:ext cx="885181" cy="5718171"/>
            <a:chOff x="-17777" y="4"/>
            <a:chExt cx="885181" cy="5718171"/>
          </a:xfrm>
        </p:grpSpPr>
        <p:grpSp>
          <p:nvGrpSpPr>
            <p:cNvPr id="27" name="群組 26"/>
            <p:cNvGrpSpPr/>
            <p:nvPr/>
          </p:nvGrpSpPr>
          <p:grpSpPr>
            <a:xfrm>
              <a:off x="-17777" y="4"/>
              <a:ext cx="885181" cy="5718171"/>
              <a:chOff x="-7144" y="4"/>
              <a:chExt cx="885181" cy="5718171"/>
            </a:xfrm>
          </p:grpSpPr>
          <p:grpSp>
            <p:nvGrpSpPr>
              <p:cNvPr id="35" name="群組 34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37" name="矩形 36"/>
                <p:cNvSpPr/>
                <p:nvPr/>
              </p:nvSpPr>
              <p:spPr>
                <a:xfrm>
                  <a:off x="-91676" y="3291135"/>
                  <a:ext cx="9143998" cy="122108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6" name="Text Box 2"/>
              <p:cNvSpPr txBox="1">
                <a:spLocks noChangeArrowheads="1"/>
              </p:cNvSpPr>
              <p:nvPr/>
            </p:nvSpPr>
            <p:spPr bwMode="auto">
              <a:xfrm>
                <a:off x="94270" y="482823"/>
                <a:ext cx="524005" cy="3108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地球與環境學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34" name="Picture 2" descr="K:\10418學群簡報\圖\字1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0" y="122532"/>
              <a:ext cx="524005" cy="4672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群組 27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9" name="圖片 28" descr="齟齒圖片4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30" name="文字方塊 29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070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133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249 L 2.5E-6 0.0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51"/>
          <a:stretch/>
        </p:blipFill>
        <p:spPr>
          <a:xfrm>
            <a:off x="-27162" y="0"/>
            <a:ext cx="9171162" cy="571817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089991" y="284175"/>
            <a:ext cx="7802489" cy="9187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339" name="Picture 3" descr="K:\10418學群簡報\圖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49376"/>
            <a:ext cx="2246334" cy="3552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28416" y="1490935"/>
            <a:ext cx="603698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我喜歡大自然，所以想念地球與環境科學學群，進去後會不會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像其他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學科，坐在教室念原文書？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89991" y="2787079"/>
            <a:ext cx="817713" cy="844063"/>
            <a:chOff x="1089991" y="2211015"/>
            <a:chExt cx="817713" cy="844063"/>
          </a:xfrm>
        </p:grpSpPr>
        <p:pic>
          <p:nvPicPr>
            <p:cNvPr id="14341" name="Picture 5" descr="K:\10418學群簡報\圖\圖1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1" y="2241908"/>
              <a:ext cx="817713" cy="8131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59632" y="2211015"/>
              <a:ext cx="576064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4400" b="1" dirty="0">
                  <a:latin typeface="SimHei" pitchFamily="2" charset="-122"/>
                  <a:ea typeface="SimHei" pitchFamily="2" charset="-122"/>
                </a:rPr>
                <a:t>A</a:t>
              </a:r>
              <a:endParaRPr lang="zh-TW" altLang="en-US" sz="44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907704" y="2987421"/>
            <a:ext cx="496855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科系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都會配合戶外教學或野外考察，像地質課程會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去看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一座山的地質、大氣課程會去看氣象氣球施放、天文課程則整晚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在天文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臺觀察星星、海洋課程有海上實習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050" name="Picture 2" descr="K:\10418學群簡報\圖\圖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4362">
            <a:off x="8007819" y="1614220"/>
            <a:ext cx="1091810" cy="72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:\10418學群簡報\圖\圖1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91" y="1676791"/>
            <a:ext cx="817713" cy="822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123728" y="2574"/>
            <a:ext cx="48245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關鍵</a:t>
            </a:r>
            <a:r>
              <a:rPr lang="en-US" altLang="zh-TW" sz="72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3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問</a:t>
            </a:r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，老師我想問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2" name="Picture 2" descr="K:\10418學群簡報\圖\圖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38" y="478585"/>
            <a:ext cx="815052" cy="675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群組 25"/>
          <p:cNvGrpSpPr/>
          <p:nvPr/>
        </p:nvGrpSpPr>
        <p:grpSpPr>
          <a:xfrm>
            <a:off x="-17777" y="4"/>
            <a:ext cx="885181" cy="5718171"/>
            <a:chOff x="-17777" y="4"/>
            <a:chExt cx="885181" cy="5718171"/>
          </a:xfrm>
        </p:grpSpPr>
        <p:grpSp>
          <p:nvGrpSpPr>
            <p:cNvPr id="34" name="群組 33"/>
            <p:cNvGrpSpPr/>
            <p:nvPr/>
          </p:nvGrpSpPr>
          <p:grpSpPr>
            <a:xfrm>
              <a:off x="-17777" y="4"/>
              <a:ext cx="885181" cy="5718171"/>
              <a:chOff x="-7144" y="4"/>
              <a:chExt cx="885181" cy="5718171"/>
            </a:xfrm>
          </p:grpSpPr>
          <p:grpSp>
            <p:nvGrpSpPr>
              <p:cNvPr id="36" name="群組 35"/>
              <p:cNvGrpSpPr/>
              <p:nvPr/>
            </p:nvGrpSpPr>
            <p:grpSpPr>
              <a:xfrm>
                <a:off x="-7144" y="4"/>
                <a:ext cx="885181" cy="5718171"/>
                <a:chOff x="-91676" y="3291135"/>
                <a:chExt cx="11359398" cy="1944214"/>
              </a:xfrm>
              <a:solidFill>
                <a:srgbClr val="800000"/>
              </a:solidFill>
            </p:grpSpPr>
            <p:sp>
              <p:nvSpPr>
                <p:cNvPr id="39" name="矩形 38"/>
                <p:cNvSpPr/>
                <p:nvPr/>
              </p:nvSpPr>
              <p:spPr>
                <a:xfrm>
                  <a:off x="-91676" y="3291135"/>
                  <a:ext cx="9143998" cy="122108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>
                  <a:off x="8981729" y="3291135"/>
                  <a:ext cx="2285993" cy="19442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7" name="Text Box 2"/>
              <p:cNvSpPr txBox="1">
                <a:spLocks noChangeArrowheads="1"/>
              </p:cNvSpPr>
              <p:nvPr/>
            </p:nvSpPr>
            <p:spPr bwMode="auto">
              <a:xfrm>
                <a:off x="94270" y="482823"/>
                <a:ext cx="524005" cy="31085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地球與環境學</a:t>
                </a:r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imHei" pitchFamily="2" charset="-122"/>
                    <a:ea typeface="SimHei" pitchFamily="2" charset="-122"/>
                  </a:rPr>
                  <a:t>群</a:t>
                </a:r>
                <a:endParaRPr lang="zh-TW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p:grpSp>
        <p:pic>
          <p:nvPicPr>
            <p:cNvPr id="35" name="Picture 2" descr="K:\10418學群簡報\圖\字1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0" y="122532"/>
              <a:ext cx="524005" cy="46723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群組 26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8" name="圖片 27" descr="齟齒圖片4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070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738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249 L 2.5E-6 0.0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D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23528" y="338807"/>
            <a:ext cx="4255112" cy="646331"/>
            <a:chOff x="395780" y="1565827"/>
            <a:chExt cx="4255112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4212224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4183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二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我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適合這個學群嗎？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23528" y="1216269"/>
            <a:ext cx="8489126" cy="4163098"/>
            <a:chOff x="323528" y="1216269"/>
            <a:chExt cx="8424936" cy="3760283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1" b="43556"/>
            <a:stretch/>
          </p:blipFill>
          <p:spPr bwMode="auto">
            <a:xfrm>
              <a:off x="323528" y="1216269"/>
              <a:ext cx="8393594" cy="3760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8452388" y="1216269"/>
              <a:ext cx="296076" cy="281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4" name="圖片 13" descr="齟齒圖片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070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03394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FFD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23528" y="338807"/>
            <a:ext cx="4255112" cy="646331"/>
            <a:chOff x="395780" y="1565827"/>
            <a:chExt cx="4255112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4212224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4183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二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我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適合這個學群嗎？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583" b="21"/>
          <a:stretch/>
        </p:blipFill>
        <p:spPr bwMode="auto">
          <a:xfrm>
            <a:off x="323528" y="1130895"/>
            <a:ext cx="8393594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www.ylgeopark.org.tw/admin/images/fck/image/IMG_9002-%E7%87%AD%E5%8F%B0%E8%BF%8E%E6%99%A8%E6%9B%A6(%E7%89%B9%E5%84%AA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360" b="31347"/>
          <a:stretch/>
        </p:blipFill>
        <p:spPr bwMode="auto">
          <a:xfrm>
            <a:off x="323529" y="4443263"/>
            <a:ext cx="8393594" cy="967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0" name="群組 9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2" name="圖片 11" descr="齟齒圖片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070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57934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14100</TotalTime>
  <Words>1236</Words>
  <Application>Microsoft Office PowerPoint</Application>
  <PresentationFormat>自訂</PresentationFormat>
  <Paragraphs>95</Paragraphs>
  <Slides>18</Slides>
  <Notes>14</Notes>
  <HiddenSlides>1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預設簡報設計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</vt:vector>
  </TitlesOfParts>
  <Company>HOMGER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yuda</dc:creator>
  <cp:lastModifiedBy>Lulu</cp:lastModifiedBy>
  <cp:revision>599</cp:revision>
  <dcterms:created xsi:type="dcterms:W3CDTF">2015-01-22T02:35:23Z</dcterms:created>
  <dcterms:modified xsi:type="dcterms:W3CDTF">2016-07-14T09:22:18Z</dcterms:modified>
</cp:coreProperties>
</file>