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activeX/activeX2.xml" ContentType="application/vnd.ms-office.activeX+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Default Extension="wdp" ContentType="image/vnd.ms-photo"/>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Default Extension="vml" ContentType="application/vnd.openxmlformats-officedocument.vmlDrawing"/>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activeX/activeX1.xml" ContentType="application/vnd.ms-office.activeX+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430" r:id="rId2"/>
    <p:sldId id="431" r:id="rId3"/>
    <p:sldId id="433" r:id="rId4"/>
    <p:sldId id="443" r:id="rId5"/>
    <p:sldId id="444" r:id="rId6"/>
    <p:sldId id="445" r:id="rId7"/>
    <p:sldId id="446" r:id="rId8"/>
    <p:sldId id="434" r:id="rId9"/>
    <p:sldId id="435" r:id="rId10"/>
    <p:sldId id="436" r:id="rId11"/>
    <p:sldId id="437" r:id="rId12"/>
    <p:sldId id="440" r:id="rId13"/>
    <p:sldId id="447" r:id="rId14"/>
    <p:sldId id="448" r:id="rId15"/>
    <p:sldId id="438" r:id="rId16"/>
    <p:sldId id="439" r:id="rId17"/>
    <p:sldId id="449" r:id="rId18"/>
    <p:sldId id="441" r:id="rId19"/>
    <p:sldId id="442" r:id="rId20"/>
  </p:sldIdLst>
  <p:sldSz cx="9144000" cy="5718175"/>
  <p:notesSz cx="6858000" cy="9144000"/>
  <p:defaultTextStyle>
    <a:defPPr>
      <a:defRPr lang="zh-TW"/>
    </a:defPPr>
    <a:lvl1pPr algn="l" rtl="0" fontAlgn="base">
      <a:spcBef>
        <a:spcPct val="0"/>
      </a:spcBef>
      <a:spcAft>
        <a:spcPct val="0"/>
      </a:spcAft>
      <a:defRPr kumimoji="1" kern="1200">
        <a:solidFill>
          <a:schemeClr val="tx1"/>
        </a:solidFill>
        <a:latin typeface="Arial" charset="0"/>
        <a:ea typeface="新細明體" pitchFamily="18" charset="-120"/>
        <a:cs typeface="+mn-cs"/>
      </a:defRPr>
    </a:lvl1pPr>
    <a:lvl2pPr marL="457200" algn="l" rtl="0" fontAlgn="base">
      <a:spcBef>
        <a:spcPct val="0"/>
      </a:spcBef>
      <a:spcAft>
        <a:spcPct val="0"/>
      </a:spcAft>
      <a:defRPr kumimoji="1" kern="1200">
        <a:solidFill>
          <a:schemeClr val="tx1"/>
        </a:solidFill>
        <a:latin typeface="Arial" charset="0"/>
        <a:ea typeface="新細明體" pitchFamily="18" charset="-120"/>
        <a:cs typeface="+mn-cs"/>
      </a:defRPr>
    </a:lvl2pPr>
    <a:lvl3pPr marL="914400" algn="l" rtl="0" fontAlgn="base">
      <a:spcBef>
        <a:spcPct val="0"/>
      </a:spcBef>
      <a:spcAft>
        <a:spcPct val="0"/>
      </a:spcAft>
      <a:defRPr kumimoji="1" kern="1200">
        <a:solidFill>
          <a:schemeClr val="tx1"/>
        </a:solidFill>
        <a:latin typeface="Arial" charset="0"/>
        <a:ea typeface="新細明體" pitchFamily="18" charset="-120"/>
        <a:cs typeface="+mn-cs"/>
      </a:defRPr>
    </a:lvl3pPr>
    <a:lvl4pPr marL="1371600" algn="l" rtl="0" fontAlgn="base">
      <a:spcBef>
        <a:spcPct val="0"/>
      </a:spcBef>
      <a:spcAft>
        <a:spcPct val="0"/>
      </a:spcAft>
      <a:defRPr kumimoji="1" kern="1200">
        <a:solidFill>
          <a:schemeClr val="tx1"/>
        </a:solidFill>
        <a:latin typeface="Arial" charset="0"/>
        <a:ea typeface="新細明體" pitchFamily="18" charset="-120"/>
        <a:cs typeface="+mn-cs"/>
      </a:defRPr>
    </a:lvl4pPr>
    <a:lvl5pPr marL="1828800" algn="l" rtl="0" fontAlgn="base">
      <a:spcBef>
        <a:spcPct val="0"/>
      </a:spcBef>
      <a:spcAft>
        <a:spcPct val="0"/>
      </a:spcAft>
      <a:defRPr kumimoji="1" kern="1200">
        <a:solidFill>
          <a:schemeClr val="tx1"/>
        </a:solidFill>
        <a:latin typeface="Arial" charset="0"/>
        <a:ea typeface="新細明體" pitchFamily="18" charset="-120"/>
        <a:cs typeface="+mn-cs"/>
      </a:defRPr>
    </a:lvl5pPr>
    <a:lvl6pPr marL="2286000" algn="l" defTabSz="914400" rtl="0" eaLnBrk="1" latinLnBrk="0" hangingPunct="1">
      <a:defRPr kumimoji="1" kern="1200">
        <a:solidFill>
          <a:schemeClr val="tx1"/>
        </a:solidFill>
        <a:latin typeface="Arial" charset="0"/>
        <a:ea typeface="新細明體" pitchFamily="18" charset="-120"/>
        <a:cs typeface="+mn-cs"/>
      </a:defRPr>
    </a:lvl6pPr>
    <a:lvl7pPr marL="2743200" algn="l" defTabSz="914400" rtl="0" eaLnBrk="1" latinLnBrk="0" hangingPunct="1">
      <a:defRPr kumimoji="1" kern="1200">
        <a:solidFill>
          <a:schemeClr val="tx1"/>
        </a:solidFill>
        <a:latin typeface="Arial" charset="0"/>
        <a:ea typeface="新細明體" pitchFamily="18" charset="-120"/>
        <a:cs typeface="+mn-cs"/>
      </a:defRPr>
    </a:lvl7pPr>
    <a:lvl8pPr marL="3200400" algn="l" defTabSz="914400" rtl="0" eaLnBrk="1" latinLnBrk="0" hangingPunct="1">
      <a:defRPr kumimoji="1" kern="1200">
        <a:solidFill>
          <a:schemeClr val="tx1"/>
        </a:solidFill>
        <a:latin typeface="Arial" charset="0"/>
        <a:ea typeface="新細明體" pitchFamily="18" charset="-120"/>
        <a:cs typeface="+mn-cs"/>
      </a:defRPr>
    </a:lvl8pPr>
    <a:lvl9pPr marL="3657600" algn="l" defTabSz="914400" rtl="0" eaLnBrk="1" latinLnBrk="0" hangingPunct="1">
      <a:defRPr kumimoji="1" kern="1200">
        <a:solidFill>
          <a:schemeClr val="tx1"/>
        </a:solidFill>
        <a:latin typeface="Arial" charset="0"/>
        <a:ea typeface="新細明體" pitchFamily="18" charset="-120"/>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FFA953"/>
    <a:srgbClr val="800000"/>
    <a:srgbClr val="FFD9B3"/>
    <a:srgbClr val="FF6600"/>
    <a:srgbClr val="3399FF"/>
    <a:srgbClr val="66CCFF"/>
    <a:srgbClr val="CCFFFF"/>
    <a:srgbClr val="99CCFF"/>
    <a:srgbClr val="FF8E1D"/>
    <a:srgbClr val="CC99FF"/>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3741" autoAdjust="0"/>
    <p:restoredTop sz="80000" autoAdjust="0"/>
  </p:normalViewPr>
  <p:slideViewPr>
    <p:cSldViewPr>
      <p:cViewPr>
        <p:scale>
          <a:sx n="80" d="100"/>
          <a:sy n="80" d="100"/>
        </p:scale>
        <p:origin x="-2592" y="-612"/>
      </p:cViewPr>
      <p:guideLst>
        <p:guide orient="horz" pos="1801"/>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activeX/activeX1.xml><?xml version="1.0" encoding="utf-8"?>
<ax:ocx xmlns:ax="http://schemas.microsoft.com/office/2006/activeX" xmlns:r="http://schemas.openxmlformats.org/officeDocument/2006/relationships" ax:classid="{6BF52A52-394A-11D3-B153-00C04F79FAA6}" ax:persistence="persistPropertyBag">
  <ax:ocxPr ax:name="URL" ax:value="06.生物資源學群-園藝系(02'20).wmv"/>
  <ax:ocxPr ax:name="rate" ax:value="1"/>
  <ax:ocxPr ax:name="balance" ax:value="0"/>
  <ax:ocxPr ax:name="currentPosition" ax:value="0"/>
  <ax:ocxPr ax:name="defaultFrame" ax:value=""/>
  <ax:ocxPr ax:name="playCount" ax:value="1"/>
  <ax:ocxPr ax:name="autoStart" ax:value="-1"/>
  <ax:ocxPr ax:name="currentMarker" ax:value="0"/>
  <ax:ocxPr ax:name="invokeURLs" ax:value="-1"/>
  <ax:ocxPr ax:name="baseURL" ax:value=""/>
  <ax:ocxPr ax:name="volume" ax:value="50"/>
  <ax:ocxPr ax:name="mute" ax:value="0"/>
  <ax:ocxPr ax:name="uiMode" ax:value="full"/>
  <ax:ocxPr ax:name="stretchToFit" ax:value="-1"/>
  <ax:ocxPr ax:name="windowlessVideo" ax:value="0"/>
  <ax:ocxPr ax:name="enabled" ax:value="-1"/>
  <ax:ocxPr ax:name="enableContextMenu" ax:value="-1"/>
  <ax:ocxPr ax:name="fullScreen" ax:value="0"/>
  <ax:ocxPr ax:name="SAMIStyle" ax:value=""/>
  <ax:ocxPr ax:name="SAMILang" ax:value=""/>
  <ax:ocxPr ax:name="SAMIFilename" ax:value=""/>
  <ax:ocxPr ax:name="captioningID" ax:value=""/>
  <ax:ocxPr ax:name="enableErrorDialogs" ax:value="0"/>
  <ax:ocxPr ax:name="_cx" ax:value="20395"/>
  <ax:ocxPr ax:name="_cy" ax:value="11007"/>
</ax:ocx>
</file>

<file path=ppt/activeX/activeX2.xml><?xml version="1.0" encoding="utf-8"?>
<ax:ocx xmlns:ax="http://schemas.microsoft.com/office/2006/activeX" xmlns:r="http://schemas.openxmlformats.org/officeDocument/2006/relationships" ax:classid="{6BF52A52-394A-11D3-B153-00C04F79FAA6}" ax:persistence="persistPropertyBag">
  <ax:ocxPr ax:name="URL" ax:value="06.生物資源學群-獸醫系(02'28).wmv"/>
  <ax:ocxPr ax:name="rate" ax:value="1"/>
  <ax:ocxPr ax:name="balance" ax:value="0"/>
  <ax:ocxPr ax:name="currentPosition" ax:value="0"/>
  <ax:ocxPr ax:name="defaultFrame" ax:value=""/>
  <ax:ocxPr ax:name="playCount" ax:value="1"/>
  <ax:ocxPr ax:name="autoStart" ax:value="-1"/>
  <ax:ocxPr ax:name="currentMarker" ax:value="0"/>
  <ax:ocxPr ax:name="invokeURLs" ax:value="-1"/>
  <ax:ocxPr ax:name="baseURL" ax:value=""/>
  <ax:ocxPr ax:name="volume" ax:value="50"/>
  <ax:ocxPr ax:name="mute" ax:value="0"/>
  <ax:ocxPr ax:name="uiMode" ax:value="full"/>
  <ax:ocxPr ax:name="stretchToFit" ax:value="-1"/>
  <ax:ocxPr ax:name="windowlessVideo" ax:value="0"/>
  <ax:ocxPr ax:name="enabled" ax:value="-1"/>
  <ax:ocxPr ax:name="enableContextMenu" ax:value="-1"/>
  <ax:ocxPr ax:name="fullScreen" ax:value="0"/>
  <ax:ocxPr ax:name="SAMIStyle" ax:value=""/>
  <ax:ocxPr ax:name="SAMILang" ax:value=""/>
  <ax:ocxPr ax:name="SAMIFilename" ax:value=""/>
  <ax:ocxPr ax:name="captioningID" ax:value=""/>
  <ax:ocxPr ax:name="enableErrorDialogs" ax:value="0"/>
  <ax:ocxPr ax:name="_cx" ax:value="19213"/>
  <ax:ocxPr ax:name="_cy" ax:value="11192"/>
</ax:ocx>
</file>

<file path=ppt/drawings/_rels/vmlDrawing1.vml.rels><?xml version="1.0" encoding="UTF-8" standalone="yes"?>
<Relationships xmlns="http://schemas.openxmlformats.org/package/2006/relationships"><Relationship Id="rId1" Type="http://schemas.openxmlformats.org/officeDocument/2006/relationships/image" Target="../media/image40.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4.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492AFB2-6FF2-4986-A72B-F66FA409170B}" type="datetimeFigureOut">
              <a:rPr lang="zh-TW" altLang="en-US" smtClean="0"/>
              <a:pPr/>
              <a:t>2016/7/14</a:t>
            </a:fld>
            <a:endParaRPr lang="zh-TW" altLang="en-US"/>
          </a:p>
        </p:txBody>
      </p:sp>
      <p:sp>
        <p:nvSpPr>
          <p:cNvPr id="4" name="投影片圖像版面配置區 3"/>
          <p:cNvSpPr>
            <a:spLocks noGrp="1" noRot="1" noChangeAspect="1"/>
          </p:cNvSpPr>
          <p:nvPr>
            <p:ph type="sldImg" idx="2"/>
          </p:nvPr>
        </p:nvSpPr>
        <p:spPr>
          <a:xfrm>
            <a:off x="687388" y="685800"/>
            <a:ext cx="5483225" cy="3429000"/>
          </a:xfrm>
          <a:prstGeom prst="rect">
            <a:avLst/>
          </a:prstGeom>
          <a:noFill/>
          <a:ln w="12700">
            <a:solidFill>
              <a:prstClr val="black"/>
            </a:solidFill>
          </a:ln>
        </p:spPr>
        <p:txBody>
          <a:bodyPr vert="horz" lIns="91440" tIns="45720" rIns="91440" bIns="45720" rtlCol="0" anchor="ctr"/>
          <a:lstStyle/>
          <a:p>
            <a:endParaRPr lang="zh-TW" altLang="en-US"/>
          </a:p>
        </p:txBody>
      </p:sp>
      <p:sp>
        <p:nvSpPr>
          <p:cNvPr id="5" name="備忘稿版面配置區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6" name="頁尾版面配置區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96BBF38-48D1-4A74-9CB7-8EAC71079126}" type="slidenum">
              <a:rPr lang="zh-TW" altLang="en-US" smtClean="0"/>
              <a:pPr/>
              <a:t>‹#›</a:t>
            </a:fld>
            <a:endParaRPr lang="zh-TW" altLang="en-US"/>
          </a:p>
        </p:txBody>
      </p:sp>
    </p:spTree>
    <p:extLst>
      <p:ext uri="{BB962C8B-B14F-4D97-AF65-F5344CB8AC3E}">
        <p14:creationId xmlns="" xmlns:p14="http://schemas.microsoft.com/office/powerpoint/2010/main" val="39555164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687388" y="685800"/>
            <a:ext cx="5483225" cy="3429000"/>
          </a:xfrm>
        </p:spPr>
      </p:sp>
      <p:sp>
        <p:nvSpPr>
          <p:cNvPr id="3" name="備忘稿版面配置區 2"/>
          <p:cNvSpPr>
            <a:spLocks noGrp="1"/>
          </p:cNvSpPr>
          <p:nvPr>
            <p:ph type="body" idx="1"/>
          </p:nvPr>
        </p:nvSpPr>
        <p:spPr/>
        <p:txBody>
          <a:bodyPr>
            <a:normAutofit/>
          </a:bodyPr>
          <a:lstStyle/>
          <a:p>
            <a:r>
              <a:rPr lang="zh-TW" altLang="en-US" sz="1200" b="1" dirty="0" smtClean="0">
                <a:latin typeface="SimHei" pitchFamily="2" charset="-122"/>
                <a:ea typeface="SimHei" pitchFamily="2" charset="-122"/>
              </a:rPr>
              <a:t>學群包含了農藝、畜牧、園藝、獸醫、森林、漁業、食品科學等學類</a:t>
            </a:r>
            <a:endParaRPr lang="zh-TW" altLang="en-US" dirty="0"/>
          </a:p>
        </p:txBody>
      </p:sp>
      <p:sp>
        <p:nvSpPr>
          <p:cNvPr id="4" name="投影片編號版面配置區 3"/>
          <p:cNvSpPr>
            <a:spLocks noGrp="1"/>
          </p:cNvSpPr>
          <p:nvPr>
            <p:ph type="sldNum" sz="quarter" idx="10"/>
          </p:nvPr>
        </p:nvSpPr>
        <p:spPr/>
        <p:txBody>
          <a:bodyPr/>
          <a:lstStyle/>
          <a:p>
            <a:fld id="{0538A005-F00B-44D6-9EFB-4795EF86D80B}" type="slidenum">
              <a:rPr lang="zh-TW" altLang="en-US" smtClean="0"/>
              <a:pPr/>
              <a:t>3</a:t>
            </a:fld>
            <a:endParaRPr lang="zh-TW"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sz="1200" b="0" i="0" u="none" strike="noStrike" kern="1200" baseline="0" dirty="0" smtClean="0">
                <a:solidFill>
                  <a:schemeClr val="tx1"/>
                </a:solidFill>
                <a:latin typeface="+mn-lt"/>
                <a:ea typeface="+mn-ea"/>
                <a:cs typeface="+mn-cs"/>
              </a:rPr>
              <a:t>生物資源學群原名農林漁牧學群，主要研究農林漁牧產業相關知識與技術，後因應生物科技與環境資源應用之領域崛起，便結合成為現在的生物資源學群。隨著環境與糧食危機議題的熱潮，「永續生產」成為目前科學研究的一大主題，而生物資源學群所學便是透過整合原有農林漁牧業生產技術及生物技術，讓人們盡可能在不破壞自然生態下，維持良好的生產品質，例如：研究抗旱的作物、基因工程等。 </a:t>
            </a:r>
          </a:p>
          <a:p>
            <a:r>
              <a:rPr lang="zh-TW" altLang="en-US" sz="1200" b="0" i="0" u="none" strike="noStrike" kern="1200" baseline="0" dirty="0" smtClean="0">
                <a:solidFill>
                  <a:schemeClr val="tx1"/>
                </a:solidFill>
                <a:latin typeface="+mn-lt"/>
                <a:ea typeface="+mn-ea"/>
                <a:cs typeface="+mn-cs"/>
              </a:rPr>
              <a:t>隨著人們愈來愈講究健康、養生，生物資源相關產業也開始朝這方向前進，除了人盡皆知的有機耕作栽培外，還有無毒耕作、食安檢測、營養作物育種、各種健康食品研發生產等，都需要生物資源方面的人才投入。現在的生物資源學群已不像以往人們認為的老往田裡、山裡跑的科系，而是更常待在實驗室，透過科學化研究讓人們可以吃得更好、更健康。</a:t>
            </a:r>
            <a:endParaRPr lang="zh-TW" altLang="en-US" dirty="0"/>
          </a:p>
        </p:txBody>
      </p:sp>
      <p:sp>
        <p:nvSpPr>
          <p:cNvPr id="4" name="投影片編號版面配置區 3"/>
          <p:cNvSpPr>
            <a:spLocks noGrp="1"/>
          </p:cNvSpPr>
          <p:nvPr>
            <p:ph type="sldNum" sz="quarter" idx="10"/>
          </p:nvPr>
        </p:nvSpPr>
        <p:spPr/>
        <p:txBody>
          <a:bodyPr/>
          <a:lstStyle/>
          <a:p>
            <a:fld id="{296BBF38-48D1-4A74-9CB7-8EAC71079126}" type="slidenum">
              <a:rPr lang="zh-TW" altLang="en-US" smtClean="0"/>
              <a:pPr/>
              <a:t>4</a:t>
            </a:fld>
            <a:endParaRPr lang="zh-TW" altLang="en-US"/>
          </a:p>
        </p:txBody>
      </p:sp>
    </p:spTree>
    <p:extLst>
      <p:ext uri="{BB962C8B-B14F-4D97-AF65-F5344CB8AC3E}">
        <p14:creationId xmlns="" xmlns:p14="http://schemas.microsoft.com/office/powerpoint/2010/main" val="20127068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sz="1200" b="0" i="0" u="none" strike="noStrike" kern="1200" baseline="0" dirty="0" smtClean="0">
                <a:solidFill>
                  <a:schemeClr val="tx1"/>
                </a:solidFill>
                <a:latin typeface="+mn-lt"/>
                <a:ea typeface="+mn-ea"/>
                <a:cs typeface="+mn-cs"/>
              </a:rPr>
              <a:t>這個學群非常重視實作，包括基本試驗設計、實際了解畜養或栽培流程。很多大學農學院都有自己的園藝場、農場、牧場或林場，課程安排少不了實作，但比例還是要看各校開課以及個人規劃。</a:t>
            </a:r>
            <a:endParaRPr lang="zh-TW" altLang="en-US" dirty="0"/>
          </a:p>
        </p:txBody>
      </p:sp>
      <p:sp>
        <p:nvSpPr>
          <p:cNvPr id="4" name="投影片編號版面配置區 3"/>
          <p:cNvSpPr>
            <a:spLocks noGrp="1"/>
          </p:cNvSpPr>
          <p:nvPr>
            <p:ph type="sldNum" sz="quarter" idx="10"/>
          </p:nvPr>
        </p:nvSpPr>
        <p:spPr/>
        <p:txBody>
          <a:bodyPr/>
          <a:lstStyle/>
          <a:p>
            <a:fld id="{296BBF38-48D1-4A74-9CB7-8EAC71079126}" type="slidenum">
              <a:rPr lang="zh-TW" altLang="en-US" smtClean="0"/>
              <a:pPr/>
              <a:t>6</a:t>
            </a:fld>
            <a:endParaRPr lang="zh-TW" altLang="en-US"/>
          </a:p>
        </p:txBody>
      </p:sp>
    </p:spTree>
    <p:extLst>
      <p:ext uri="{BB962C8B-B14F-4D97-AF65-F5344CB8AC3E}">
        <p14:creationId xmlns="" xmlns:p14="http://schemas.microsoft.com/office/powerpoint/2010/main" val="39840102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sz="1200" b="0" i="0" u="none" strike="noStrike" kern="1200" baseline="0" dirty="0" smtClean="0">
                <a:solidFill>
                  <a:schemeClr val="tx1"/>
                </a:solidFill>
                <a:latin typeface="+mn-lt"/>
                <a:ea typeface="+mn-ea"/>
                <a:cs typeface="+mn-cs"/>
              </a:rPr>
              <a:t>生命科學比較偏重生命醫學，學習場域多在實驗室，透過顯微鏡去做觀察學習。生物資源學群比較有機會到戶外，適合喜歡植物或大自然的人。</a:t>
            </a:r>
            <a:endParaRPr lang="zh-TW" altLang="en-US" dirty="0"/>
          </a:p>
        </p:txBody>
      </p:sp>
      <p:sp>
        <p:nvSpPr>
          <p:cNvPr id="4" name="投影片編號版面配置區 3"/>
          <p:cNvSpPr>
            <a:spLocks noGrp="1"/>
          </p:cNvSpPr>
          <p:nvPr>
            <p:ph type="sldNum" sz="quarter" idx="10"/>
          </p:nvPr>
        </p:nvSpPr>
        <p:spPr/>
        <p:txBody>
          <a:bodyPr/>
          <a:lstStyle/>
          <a:p>
            <a:fld id="{296BBF38-48D1-4A74-9CB7-8EAC71079126}" type="slidenum">
              <a:rPr lang="zh-TW" altLang="en-US" smtClean="0"/>
              <a:pPr/>
              <a:t>7</a:t>
            </a:fld>
            <a:endParaRPr lang="zh-TW" altLang="en-US"/>
          </a:p>
        </p:txBody>
      </p:sp>
    </p:spTree>
    <p:extLst>
      <p:ext uri="{BB962C8B-B14F-4D97-AF65-F5344CB8AC3E}">
        <p14:creationId xmlns="" xmlns:p14="http://schemas.microsoft.com/office/powerpoint/2010/main" val="28963838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687388" y="685800"/>
            <a:ext cx="5483225" cy="3429000"/>
          </a:xfrm>
        </p:spPr>
      </p:sp>
      <p:sp>
        <p:nvSpPr>
          <p:cNvPr id="3" name="備忘稿版面配置區 2"/>
          <p:cNvSpPr>
            <a:spLocks noGrp="1"/>
          </p:cNvSpPr>
          <p:nvPr>
            <p:ph type="body" idx="1"/>
          </p:nvPr>
        </p:nvSpPr>
        <p:spPr/>
        <p:txBody>
          <a:bodyPr>
            <a:normAutofit/>
          </a:bodyPr>
          <a:lstStyle/>
          <a:p>
            <a:endParaRPr lang="zh-TW" altLang="en-US" dirty="0"/>
          </a:p>
        </p:txBody>
      </p:sp>
      <p:sp>
        <p:nvSpPr>
          <p:cNvPr id="4" name="投影片編號版面配置區 3"/>
          <p:cNvSpPr>
            <a:spLocks noGrp="1"/>
          </p:cNvSpPr>
          <p:nvPr>
            <p:ph type="sldNum" sz="quarter" idx="10"/>
          </p:nvPr>
        </p:nvSpPr>
        <p:spPr/>
        <p:txBody>
          <a:bodyPr/>
          <a:lstStyle/>
          <a:p>
            <a:fld id="{0538A005-F00B-44D6-9EFB-4795EF86D80B}" type="slidenum">
              <a:rPr lang="zh-TW" altLang="en-US" smtClean="0"/>
              <a:pPr/>
              <a:t>8</a:t>
            </a:fld>
            <a:endParaRPr lang="zh-TW"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687388" y="685800"/>
            <a:ext cx="5483225" cy="3429000"/>
          </a:xfrm>
        </p:spPr>
      </p:sp>
      <p:sp>
        <p:nvSpPr>
          <p:cNvPr id="3" name="備忘稿版面配置區 2"/>
          <p:cNvSpPr>
            <a:spLocks noGrp="1"/>
          </p:cNvSpPr>
          <p:nvPr>
            <p:ph type="body" idx="1"/>
          </p:nvPr>
        </p:nvSpPr>
        <p:spPr/>
        <p:txBody>
          <a:bodyPr>
            <a:normAutofit/>
          </a:bodyPr>
          <a:lstStyle/>
          <a:p>
            <a:endParaRPr lang="zh-TW" altLang="en-US" dirty="0"/>
          </a:p>
        </p:txBody>
      </p:sp>
      <p:sp>
        <p:nvSpPr>
          <p:cNvPr id="4" name="投影片編號版面配置區 3"/>
          <p:cNvSpPr>
            <a:spLocks noGrp="1"/>
          </p:cNvSpPr>
          <p:nvPr>
            <p:ph type="sldNum" sz="quarter" idx="10"/>
          </p:nvPr>
        </p:nvSpPr>
        <p:spPr/>
        <p:txBody>
          <a:bodyPr/>
          <a:lstStyle/>
          <a:p>
            <a:fld id="{0538A005-F00B-44D6-9EFB-4795EF86D80B}" type="slidenum">
              <a:rPr lang="zh-TW" altLang="en-US" smtClean="0"/>
              <a:pPr/>
              <a:t>9</a:t>
            </a:fld>
            <a:endParaRPr lang="zh-TW"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687388" y="685800"/>
            <a:ext cx="5483225" cy="3429000"/>
          </a:xfrm>
        </p:spPr>
      </p:sp>
      <p:sp>
        <p:nvSpPr>
          <p:cNvPr id="3" name="備忘稿版面配置區 2"/>
          <p:cNvSpPr>
            <a:spLocks noGrp="1"/>
          </p:cNvSpPr>
          <p:nvPr>
            <p:ph type="body" idx="1"/>
          </p:nvPr>
        </p:nvSpPr>
        <p:spPr/>
        <p:txBody>
          <a:bodyPr>
            <a:normAutofit/>
          </a:bodyPr>
          <a:lstStyle/>
          <a:p>
            <a:endParaRPr lang="zh-TW" altLang="en-US" dirty="0"/>
          </a:p>
        </p:txBody>
      </p:sp>
      <p:sp>
        <p:nvSpPr>
          <p:cNvPr id="4" name="投影片編號版面配置區 3"/>
          <p:cNvSpPr>
            <a:spLocks noGrp="1"/>
          </p:cNvSpPr>
          <p:nvPr>
            <p:ph type="sldNum" sz="quarter" idx="10"/>
          </p:nvPr>
        </p:nvSpPr>
        <p:spPr/>
        <p:txBody>
          <a:bodyPr/>
          <a:lstStyle/>
          <a:p>
            <a:fld id="{0538A005-F00B-44D6-9EFB-4795EF86D80B}" type="slidenum">
              <a:rPr lang="zh-TW" altLang="en-US" smtClean="0"/>
              <a:pPr/>
              <a:t>10</a:t>
            </a:fld>
            <a:endParaRPr lang="zh-TW"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687388" y="685800"/>
            <a:ext cx="5483225" cy="3429000"/>
          </a:xfrm>
        </p:spPr>
      </p:sp>
      <p:sp>
        <p:nvSpPr>
          <p:cNvPr id="3" name="備忘稿版面配置區 2"/>
          <p:cNvSpPr>
            <a:spLocks noGrp="1"/>
          </p:cNvSpPr>
          <p:nvPr>
            <p:ph type="body" idx="1"/>
          </p:nvPr>
        </p:nvSpPr>
        <p:spPr/>
        <p:txBody>
          <a:bodyPr>
            <a:normAutofit/>
          </a:bodyPr>
          <a:lstStyle/>
          <a:p>
            <a:endParaRPr lang="zh-TW" altLang="en-US" dirty="0"/>
          </a:p>
        </p:txBody>
      </p:sp>
      <p:sp>
        <p:nvSpPr>
          <p:cNvPr id="4" name="投影片編號版面配置區 3"/>
          <p:cNvSpPr>
            <a:spLocks noGrp="1"/>
          </p:cNvSpPr>
          <p:nvPr>
            <p:ph type="sldNum" sz="quarter" idx="10"/>
          </p:nvPr>
        </p:nvSpPr>
        <p:spPr/>
        <p:txBody>
          <a:bodyPr/>
          <a:lstStyle/>
          <a:p>
            <a:fld id="{0538A005-F00B-44D6-9EFB-4795EF86D80B}" type="slidenum">
              <a:rPr lang="zh-TW" altLang="en-US" smtClean="0"/>
              <a:pPr/>
              <a:t>11</a:t>
            </a:fld>
            <a:endParaRPr lang="zh-TW"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687388" y="685800"/>
            <a:ext cx="5483225" cy="3429000"/>
          </a:xfrm>
        </p:spPr>
      </p:sp>
      <p:sp>
        <p:nvSpPr>
          <p:cNvPr id="3" name="備忘稿版面配置區 2"/>
          <p:cNvSpPr>
            <a:spLocks noGrp="1"/>
          </p:cNvSpPr>
          <p:nvPr>
            <p:ph type="body" idx="1"/>
          </p:nvPr>
        </p:nvSpPr>
        <p:spPr/>
        <p:txBody>
          <a:bodyPr>
            <a:normAutofit/>
          </a:bodyPr>
          <a:lstStyle/>
          <a:p>
            <a:endParaRPr lang="zh-TW" altLang="en-US" dirty="0"/>
          </a:p>
        </p:txBody>
      </p:sp>
      <p:sp>
        <p:nvSpPr>
          <p:cNvPr id="4" name="投影片編號版面配置區 3"/>
          <p:cNvSpPr>
            <a:spLocks noGrp="1"/>
          </p:cNvSpPr>
          <p:nvPr>
            <p:ph type="sldNum" sz="quarter" idx="10"/>
          </p:nvPr>
        </p:nvSpPr>
        <p:spPr/>
        <p:txBody>
          <a:bodyPr/>
          <a:lstStyle/>
          <a:p>
            <a:fld id="{0538A005-F00B-44D6-9EFB-4795EF86D80B}" type="slidenum">
              <a:rPr lang="zh-TW" altLang="en-US" smtClean="0"/>
              <a:pPr/>
              <a:t>12</a:t>
            </a:fld>
            <a:endParaRPr lang="zh-TW"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296BBF38-48D1-4A74-9CB7-8EAC71079126}" type="slidenum">
              <a:rPr lang="zh-TW" altLang="en-US" smtClean="0"/>
              <a:pPr/>
              <a:t>13</a:t>
            </a:fld>
            <a:endParaRPr lang="zh-TW" altLang="en-US"/>
          </a:p>
        </p:txBody>
      </p:sp>
    </p:spTree>
    <p:extLst>
      <p:ext uri="{BB962C8B-B14F-4D97-AF65-F5344CB8AC3E}">
        <p14:creationId xmlns="" xmlns:p14="http://schemas.microsoft.com/office/powerpoint/2010/main" val="638701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296BBF38-48D1-4A74-9CB7-8EAC71079126}" type="slidenum">
              <a:rPr lang="zh-TW" altLang="en-US" smtClean="0"/>
              <a:pPr/>
              <a:t>14</a:t>
            </a:fld>
            <a:endParaRPr lang="zh-TW" altLang="en-US"/>
          </a:p>
        </p:txBody>
      </p:sp>
    </p:spTree>
    <p:extLst>
      <p:ext uri="{BB962C8B-B14F-4D97-AF65-F5344CB8AC3E}">
        <p14:creationId xmlns="" xmlns:p14="http://schemas.microsoft.com/office/powerpoint/2010/main" val="17090032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687388" y="685800"/>
            <a:ext cx="5483225" cy="3429000"/>
          </a:xfrm>
        </p:spPr>
      </p:sp>
      <p:sp>
        <p:nvSpPr>
          <p:cNvPr id="3" name="備忘稿版面配置區 2"/>
          <p:cNvSpPr>
            <a:spLocks noGrp="1"/>
          </p:cNvSpPr>
          <p:nvPr>
            <p:ph type="body" idx="1"/>
          </p:nvPr>
        </p:nvSpPr>
        <p:spPr/>
        <p:txBody>
          <a:bodyPr>
            <a:normAutofit/>
          </a:bodyPr>
          <a:lstStyle/>
          <a:p>
            <a:endParaRPr lang="zh-TW" altLang="en-US" dirty="0"/>
          </a:p>
        </p:txBody>
      </p:sp>
      <p:sp>
        <p:nvSpPr>
          <p:cNvPr id="4" name="投影片編號版面配置區 3"/>
          <p:cNvSpPr>
            <a:spLocks noGrp="1"/>
          </p:cNvSpPr>
          <p:nvPr>
            <p:ph type="sldNum" sz="quarter" idx="10"/>
          </p:nvPr>
        </p:nvSpPr>
        <p:spPr/>
        <p:txBody>
          <a:bodyPr/>
          <a:lstStyle/>
          <a:p>
            <a:fld id="{0538A005-F00B-44D6-9EFB-4795EF86D80B}" type="slidenum">
              <a:rPr lang="zh-TW" altLang="en-US" smtClean="0"/>
              <a:pPr/>
              <a:t>15</a:t>
            </a:fld>
            <a:endParaRPr lang="zh-TW"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687388" y="685800"/>
            <a:ext cx="5483225" cy="3429000"/>
          </a:xfrm>
        </p:spPr>
      </p:sp>
      <p:sp>
        <p:nvSpPr>
          <p:cNvPr id="3" name="備忘稿版面配置區 2"/>
          <p:cNvSpPr>
            <a:spLocks noGrp="1"/>
          </p:cNvSpPr>
          <p:nvPr>
            <p:ph type="body" idx="1"/>
          </p:nvPr>
        </p:nvSpPr>
        <p:spPr/>
        <p:txBody>
          <a:bodyPr>
            <a:normAutofit/>
          </a:bodyPr>
          <a:lstStyle/>
          <a:p>
            <a:endParaRPr lang="zh-TW" altLang="en-US" dirty="0"/>
          </a:p>
        </p:txBody>
      </p:sp>
      <p:sp>
        <p:nvSpPr>
          <p:cNvPr id="4" name="投影片編號版面配置區 3"/>
          <p:cNvSpPr>
            <a:spLocks noGrp="1"/>
          </p:cNvSpPr>
          <p:nvPr>
            <p:ph type="sldNum" sz="quarter" idx="10"/>
          </p:nvPr>
        </p:nvSpPr>
        <p:spPr/>
        <p:txBody>
          <a:bodyPr/>
          <a:lstStyle/>
          <a:p>
            <a:fld id="{0538A005-F00B-44D6-9EFB-4795EF86D80B}" type="slidenum">
              <a:rPr lang="zh-TW" altLang="en-US" smtClean="0"/>
              <a:pPr/>
              <a:t>16</a:t>
            </a:fld>
            <a:endParaRPr lang="zh-TW"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Rot="1" noChangeAspect="1" noTextEdit="1"/>
          </p:cNvSpPr>
          <p:nvPr>
            <p:ph type="sldImg"/>
          </p:nvPr>
        </p:nvSpPr>
        <p:spPr bwMode="auto">
          <a:noFill/>
          <a:ln>
            <a:solidFill>
              <a:srgbClr val="000000"/>
            </a:solidFill>
            <a:miter lim="800000"/>
            <a:headEnd/>
            <a:tailEnd/>
          </a:ln>
        </p:spPr>
      </p:sp>
      <p:sp>
        <p:nvSpPr>
          <p:cNvPr id="126979" name="Rectangle 3"/>
          <p:cNvSpPr>
            <a:spLocks noGrp="1"/>
          </p:cNvSpPr>
          <p:nvPr>
            <p:ph type="body" idx="1"/>
          </p:nvPr>
        </p:nvSpPr>
        <p:spPr bwMode="auto">
          <a:noFill/>
        </p:spPr>
        <p:txBody>
          <a:bodyPr wrap="square" numCol="1" anchor="t" anchorCtr="0" compatLnSpc="1">
            <a:prstTxWarp prst="textNoShape">
              <a:avLst/>
            </a:prstTxWarp>
          </a:bodyPr>
          <a:lstStyle/>
          <a:p>
            <a:endParaRPr lang="zh-TW" alt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Rot="1" noChangeAspect="1" noTextEdit="1"/>
          </p:cNvSpPr>
          <p:nvPr>
            <p:ph type="sldImg"/>
          </p:nvPr>
        </p:nvSpPr>
        <p:spPr bwMode="auto">
          <a:noFill/>
          <a:ln>
            <a:solidFill>
              <a:srgbClr val="000000"/>
            </a:solidFill>
            <a:miter lim="800000"/>
            <a:headEnd/>
            <a:tailEnd/>
          </a:ln>
        </p:spPr>
      </p:sp>
      <p:sp>
        <p:nvSpPr>
          <p:cNvPr id="126979" name="Rectangle 3"/>
          <p:cNvSpPr>
            <a:spLocks noGrp="1"/>
          </p:cNvSpPr>
          <p:nvPr>
            <p:ph type="body" idx="1"/>
          </p:nvPr>
        </p:nvSpPr>
        <p:spPr bwMode="auto">
          <a:noFill/>
        </p:spPr>
        <p:txBody>
          <a:bodyPr wrap="square" numCol="1" anchor="t" anchorCtr="0" compatLnSpc="1">
            <a:prstTxWarp prst="textNoShape">
              <a:avLst/>
            </a:prstTxWarp>
          </a:bodyPr>
          <a:lstStyle/>
          <a:p>
            <a:endParaRPr lang="zh-TW" alt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1776413"/>
            <a:ext cx="7772400" cy="1225550"/>
          </a:xfrm>
        </p:spPr>
        <p:txBody>
          <a:bodyPr/>
          <a:lstStyle/>
          <a:p>
            <a:r>
              <a:rPr lang="zh-TW" altLang="en-US" smtClean="0"/>
              <a:t>按一下以編輯母片標題樣式</a:t>
            </a:r>
            <a:endParaRPr lang="zh-TW" altLang="en-US"/>
          </a:p>
        </p:txBody>
      </p:sp>
      <p:sp>
        <p:nvSpPr>
          <p:cNvPr id="3" name="副標題 2"/>
          <p:cNvSpPr>
            <a:spLocks noGrp="1"/>
          </p:cNvSpPr>
          <p:nvPr>
            <p:ph type="subTitle" idx="1"/>
          </p:nvPr>
        </p:nvSpPr>
        <p:spPr>
          <a:xfrm>
            <a:off x="1371600" y="3240088"/>
            <a:ext cx="6400800" cy="1462087"/>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TW" altLang="en-US" smtClean="0"/>
              <a:t>按一下以編輯母片副標題樣式</a:t>
            </a:r>
            <a:endParaRPr lang="zh-TW" altLang="en-US"/>
          </a:p>
        </p:txBody>
      </p:sp>
      <p:sp>
        <p:nvSpPr>
          <p:cNvPr id="4" name="日期版面配置區 3"/>
          <p:cNvSpPr>
            <a:spLocks noGrp="1"/>
          </p:cNvSpPr>
          <p:nvPr>
            <p:ph type="dt" sz="half" idx="10"/>
          </p:nvPr>
        </p:nvSpPr>
        <p:spPr/>
        <p:txBody>
          <a:bodyPr/>
          <a:lstStyle>
            <a:lvl1pPr>
              <a:defRPr/>
            </a:lvl1pPr>
          </a:lstStyle>
          <a:p>
            <a:endParaRPr lang="en-US" altLang="zh-TW"/>
          </a:p>
        </p:txBody>
      </p:sp>
      <p:sp>
        <p:nvSpPr>
          <p:cNvPr id="5" name="頁尾版面配置區 4"/>
          <p:cNvSpPr>
            <a:spLocks noGrp="1"/>
          </p:cNvSpPr>
          <p:nvPr>
            <p:ph type="ftr" sz="quarter" idx="11"/>
          </p:nvPr>
        </p:nvSpPr>
        <p:spPr/>
        <p:txBody>
          <a:bodyPr/>
          <a:lstStyle>
            <a:lvl1pPr>
              <a:defRPr/>
            </a:lvl1pPr>
          </a:lstStyle>
          <a:p>
            <a:endParaRPr lang="en-US" altLang="zh-TW"/>
          </a:p>
        </p:txBody>
      </p:sp>
      <p:sp>
        <p:nvSpPr>
          <p:cNvPr id="6" name="投影片編號版面配置區 5"/>
          <p:cNvSpPr>
            <a:spLocks noGrp="1"/>
          </p:cNvSpPr>
          <p:nvPr>
            <p:ph type="sldNum" sz="quarter" idx="12"/>
          </p:nvPr>
        </p:nvSpPr>
        <p:spPr/>
        <p:txBody>
          <a:bodyPr/>
          <a:lstStyle>
            <a:lvl1pPr>
              <a:defRPr/>
            </a:lvl1pPr>
          </a:lstStyle>
          <a:p>
            <a:fld id="{FAA2471C-473B-47CE-880E-379C90C8DF9B}" type="slidenum">
              <a:rPr lang="en-US" altLang="zh-TW"/>
              <a:pPr/>
              <a:t>‹#›</a:t>
            </a:fld>
            <a:endParaRPr lang="en-US" altLang="zh-TW"/>
          </a:p>
        </p:txBody>
      </p:sp>
    </p:spTree>
    <p:extLst>
      <p:ext uri="{BB962C8B-B14F-4D97-AF65-F5344CB8AC3E}">
        <p14:creationId xmlns="" xmlns:p14="http://schemas.microsoft.com/office/powerpoint/2010/main" val="10960217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lvl1pPr>
              <a:defRPr/>
            </a:lvl1pPr>
          </a:lstStyle>
          <a:p>
            <a:endParaRPr lang="en-US" altLang="zh-TW"/>
          </a:p>
        </p:txBody>
      </p:sp>
      <p:sp>
        <p:nvSpPr>
          <p:cNvPr id="5" name="頁尾版面配置區 4"/>
          <p:cNvSpPr>
            <a:spLocks noGrp="1"/>
          </p:cNvSpPr>
          <p:nvPr>
            <p:ph type="ftr" sz="quarter" idx="11"/>
          </p:nvPr>
        </p:nvSpPr>
        <p:spPr/>
        <p:txBody>
          <a:bodyPr/>
          <a:lstStyle>
            <a:lvl1pPr>
              <a:defRPr/>
            </a:lvl1pPr>
          </a:lstStyle>
          <a:p>
            <a:endParaRPr lang="en-US" altLang="zh-TW"/>
          </a:p>
        </p:txBody>
      </p:sp>
      <p:sp>
        <p:nvSpPr>
          <p:cNvPr id="6" name="投影片編號版面配置區 5"/>
          <p:cNvSpPr>
            <a:spLocks noGrp="1"/>
          </p:cNvSpPr>
          <p:nvPr>
            <p:ph type="sldNum" sz="quarter" idx="12"/>
          </p:nvPr>
        </p:nvSpPr>
        <p:spPr/>
        <p:txBody>
          <a:bodyPr/>
          <a:lstStyle>
            <a:lvl1pPr>
              <a:defRPr/>
            </a:lvl1pPr>
          </a:lstStyle>
          <a:p>
            <a:fld id="{474829E7-6DB2-44A6-9ABA-DE93D1205FC6}" type="slidenum">
              <a:rPr lang="en-US" altLang="zh-TW"/>
              <a:pPr/>
              <a:t>‹#›</a:t>
            </a:fld>
            <a:endParaRPr lang="en-US" altLang="zh-TW"/>
          </a:p>
        </p:txBody>
      </p:sp>
    </p:spTree>
    <p:extLst>
      <p:ext uri="{BB962C8B-B14F-4D97-AF65-F5344CB8AC3E}">
        <p14:creationId xmlns="" xmlns:p14="http://schemas.microsoft.com/office/powerpoint/2010/main" val="20064621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3675063"/>
            <a:ext cx="7772400" cy="1135062"/>
          </a:xfrm>
        </p:spPr>
        <p:txBody>
          <a:bodyPr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722313" y="2424113"/>
            <a:ext cx="7772400" cy="125095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smtClean="0"/>
              <a:t>按一下以編輯母片文字樣式</a:t>
            </a:r>
          </a:p>
        </p:txBody>
      </p:sp>
      <p:sp>
        <p:nvSpPr>
          <p:cNvPr id="4" name="日期版面配置區 3"/>
          <p:cNvSpPr>
            <a:spLocks noGrp="1"/>
          </p:cNvSpPr>
          <p:nvPr>
            <p:ph type="dt" sz="half" idx="10"/>
          </p:nvPr>
        </p:nvSpPr>
        <p:spPr/>
        <p:txBody>
          <a:bodyPr/>
          <a:lstStyle>
            <a:lvl1pPr>
              <a:defRPr/>
            </a:lvl1pPr>
          </a:lstStyle>
          <a:p>
            <a:endParaRPr lang="en-US" altLang="zh-TW"/>
          </a:p>
        </p:txBody>
      </p:sp>
      <p:sp>
        <p:nvSpPr>
          <p:cNvPr id="5" name="頁尾版面配置區 4"/>
          <p:cNvSpPr>
            <a:spLocks noGrp="1"/>
          </p:cNvSpPr>
          <p:nvPr>
            <p:ph type="ftr" sz="quarter" idx="11"/>
          </p:nvPr>
        </p:nvSpPr>
        <p:spPr/>
        <p:txBody>
          <a:bodyPr/>
          <a:lstStyle>
            <a:lvl1pPr>
              <a:defRPr/>
            </a:lvl1pPr>
          </a:lstStyle>
          <a:p>
            <a:endParaRPr lang="en-US" altLang="zh-TW"/>
          </a:p>
        </p:txBody>
      </p:sp>
      <p:sp>
        <p:nvSpPr>
          <p:cNvPr id="6" name="投影片編號版面配置區 5"/>
          <p:cNvSpPr>
            <a:spLocks noGrp="1"/>
          </p:cNvSpPr>
          <p:nvPr>
            <p:ph type="sldNum" sz="quarter" idx="12"/>
          </p:nvPr>
        </p:nvSpPr>
        <p:spPr/>
        <p:txBody>
          <a:bodyPr/>
          <a:lstStyle>
            <a:lvl1pPr>
              <a:defRPr/>
            </a:lvl1pPr>
          </a:lstStyle>
          <a:p>
            <a:fld id="{C89AF7A5-E74C-4A28-91DC-EF7708E1AF25}" type="slidenum">
              <a:rPr lang="en-US" altLang="zh-TW"/>
              <a:pPr/>
              <a:t>‹#›</a:t>
            </a:fld>
            <a:endParaRPr lang="en-US" altLang="zh-TW"/>
          </a:p>
        </p:txBody>
      </p:sp>
    </p:spTree>
    <p:extLst>
      <p:ext uri="{BB962C8B-B14F-4D97-AF65-F5344CB8AC3E}">
        <p14:creationId xmlns="" xmlns:p14="http://schemas.microsoft.com/office/powerpoint/2010/main" val="35965102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457200" y="1333500"/>
            <a:ext cx="4038600" cy="3775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648200" y="1333500"/>
            <a:ext cx="4038600" cy="3775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日期版面配置區 4"/>
          <p:cNvSpPr>
            <a:spLocks noGrp="1"/>
          </p:cNvSpPr>
          <p:nvPr>
            <p:ph type="dt" sz="half" idx="10"/>
          </p:nvPr>
        </p:nvSpPr>
        <p:spPr/>
        <p:txBody>
          <a:bodyPr/>
          <a:lstStyle>
            <a:lvl1pPr>
              <a:defRPr/>
            </a:lvl1pPr>
          </a:lstStyle>
          <a:p>
            <a:endParaRPr lang="en-US" altLang="zh-TW"/>
          </a:p>
        </p:txBody>
      </p:sp>
      <p:sp>
        <p:nvSpPr>
          <p:cNvPr id="6" name="頁尾版面配置區 5"/>
          <p:cNvSpPr>
            <a:spLocks noGrp="1"/>
          </p:cNvSpPr>
          <p:nvPr>
            <p:ph type="ftr" sz="quarter" idx="11"/>
          </p:nvPr>
        </p:nvSpPr>
        <p:spPr/>
        <p:txBody>
          <a:bodyPr/>
          <a:lstStyle>
            <a:lvl1pPr>
              <a:defRPr/>
            </a:lvl1pPr>
          </a:lstStyle>
          <a:p>
            <a:endParaRPr lang="en-US" altLang="zh-TW"/>
          </a:p>
        </p:txBody>
      </p:sp>
      <p:sp>
        <p:nvSpPr>
          <p:cNvPr id="7" name="投影片編號版面配置區 6"/>
          <p:cNvSpPr>
            <a:spLocks noGrp="1"/>
          </p:cNvSpPr>
          <p:nvPr>
            <p:ph type="sldNum" sz="quarter" idx="12"/>
          </p:nvPr>
        </p:nvSpPr>
        <p:spPr/>
        <p:txBody>
          <a:bodyPr/>
          <a:lstStyle>
            <a:lvl1pPr>
              <a:defRPr/>
            </a:lvl1pPr>
          </a:lstStyle>
          <a:p>
            <a:fld id="{318F1AF9-6BB9-4C4B-9813-BB1BF32D7317}" type="slidenum">
              <a:rPr lang="en-US" altLang="zh-TW"/>
              <a:pPr/>
              <a:t>‹#›</a:t>
            </a:fld>
            <a:endParaRPr lang="en-US" altLang="zh-TW"/>
          </a:p>
        </p:txBody>
      </p:sp>
    </p:spTree>
    <p:extLst>
      <p:ext uri="{BB962C8B-B14F-4D97-AF65-F5344CB8AC3E}">
        <p14:creationId xmlns="" xmlns:p14="http://schemas.microsoft.com/office/powerpoint/2010/main" val="20329151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279525"/>
            <a:ext cx="4040188" cy="5334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1812925"/>
            <a:ext cx="4040188" cy="32956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4645025" y="1279525"/>
            <a:ext cx="4041775" cy="5334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25" y="1812925"/>
            <a:ext cx="4041775" cy="32956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日期版面配置區 6"/>
          <p:cNvSpPr>
            <a:spLocks noGrp="1"/>
          </p:cNvSpPr>
          <p:nvPr>
            <p:ph type="dt" sz="half" idx="10"/>
          </p:nvPr>
        </p:nvSpPr>
        <p:spPr/>
        <p:txBody>
          <a:bodyPr/>
          <a:lstStyle>
            <a:lvl1pPr>
              <a:defRPr/>
            </a:lvl1pPr>
          </a:lstStyle>
          <a:p>
            <a:endParaRPr lang="en-US" altLang="zh-TW"/>
          </a:p>
        </p:txBody>
      </p:sp>
      <p:sp>
        <p:nvSpPr>
          <p:cNvPr id="8" name="頁尾版面配置區 7"/>
          <p:cNvSpPr>
            <a:spLocks noGrp="1"/>
          </p:cNvSpPr>
          <p:nvPr>
            <p:ph type="ftr" sz="quarter" idx="11"/>
          </p:nvPr>
        </p:nvSpPr>
        <p:spPr/>
        <p:txBody>
          <a:bodyPr/>
          <a:lstStyle>
            <a:lvl1pPr>
              <a:defRPr/>
            </a:lvl1pPr>
          </a:lstStyle>
          <a:p>
            <a:endParaRPr lang="en-US" altLang="zh-TW"/>
          </a:p>
        </p:txBody>
      </p:sp>
      <p:sp>
        <p:nvSpPr>
          <p:cNvPr id="9" name="投影片編號版面配置區 8"/>
          <p:cNvSpPr>
            <a:spLocks noGrp="1"/>
          </p:cNvSpPr>
          <p:nvPr>
            <p:ph type="sldNum" sz="quarter" idx="12"/>
          </p:nvPr>
        </p:nvSpPr>
        <p:spPr/>
        <p:txBody>
          <a:bodyPr/>
          <a:lstStyle>
            <a:lvl1pPr>
              <a:defRPr/>
            </a:lvl1pPr>
          </a:lstStyle>
          <a:p>
            <a:fld id="{7A469875-1EBC-4CCA-87CC-052816D3B358}" type="slidenum">
              <a:rPr lang="en-US" altLang="zh-TW"/>
              <a:pPr/>
              <a:t>‹#›</a:t>
            </a:fld>
            <a:endParaRPr lang="en-US" altLang="zh-TW"/>
          </a:p>
        </p:txBody>
      </p:sp>
    </p:spTree>
    <p:extLst>
      <p:ext uri="{BB962C8B-B14F-4D97-AF65-F5344CB8AC3E}">
        <p14:creationId xmlns="" xmlns:p14="http://schemas.microsoft.com/office/powerpoint/2010/main" val="11390994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日期版面配置區 2"/>
          <p:cNvSpPr>
            <a:spLocks noGrp="1"/>
          </p:cNvSpPr>
          <p:nvPr>
            <p:ph type="dt" sz="half" idx="10"/>
          </p:nvPr>
        </p:nvSpPr>
        <p:spPr/>
        <p:txBody>
          <a:bodyPr/>
          <a:lstStyle>
            <a:lvl1pPr>
              <a:defRPr/>
            </a:lvl1pPr>
          </a:lstStyle>
          <a:p>
            <a:endParaRPr lang="en-US" altLang="zh-TW"/>
          </a:p>
        </p:txBody>
      </p:sp>
      <p:sp>
        <p:nvSpPr>
          <p:cNvPr id="4" name="頁尾版面配置區 3"/>
          <p:cNvSpPr>
            <a:spLocks noGrp="1"/>
          </p:cNvSpPr>
          <p:nvPr>
            <p:ph type="ftr" sz="quarter" idx="11"/>
          </p:nvPr>
        </p:nvSpPr>
        <p:spPr/>
        <p:txBody>
          <a:bodyPr/>
          <a:lstStyle>
            <a:lvl1pPr>
              <a:defRPr/>
            </a:lvl1pPr>
          </a:lstStyle>
          <a:p>
            <a:endParaRPr lang="en-US" altLang="zh-TW"/>
          </a:p>
        </p:txBody>
      </p:sp>
      <p:sp>
        <p:nvSpPr>
          <p:cNvPr id="5" name="投影片編號版面配置區 4"/>
          <p:cNvSpPr>
            <a:spLocks noGrp="1"/>
          </p:cNvSpPr>
          <p:nvPr>
            <p:ph type="sldNum" sz="quarter" idx="12"/>
          </p:nvPr>
        </p:nvSpPr>
        <p:spPr/>
        <p:txBody>
          <a:bodyPr/>
          <a:lstStyle>
            <a:lvl1pPr>
              <a:defRPr/>
            </a:lvl1pPr>
          </a:lstStyle>
          <a:p>
            <a:fld id="{DFDE0AA5-2BE9-4473-8859-954B07712150}" type="slidenum">
              <a:rPr lang="en-US" altLang="zh-TW"/>
              <a:pPr/>
              <a:t>‹#›</a:t>
            </a:fld>
            <a:endParaRPr lang="en-US" altLang="zh-TW"/>
          </a:p>
        </p:txBody>
      </p:sp>
    </p:spTree>
    <p:extLst>
      <p:ext uri="{BB962C8B-B14F-4D97-AF65-F5344CB8AC3E}">
        <p14:creationId xmlns="" xmlns:p14="http://schemas.microsoft.com/office/powerpoint/2010/main" val="6748786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lvl1pPr>
              <a:defRPr/>
            </a:lvl1pPr>
          </a:lstStyle>
          <a:p>
            <a:endParaRPr lang="en-US" altLang="zh-TW"/>
          </a:p>
        </p:txBody>
      </p:sp>
      <p:sp>
        <p:nvSpPr>
          <p:cNvPr id="3" name="頁尾版面配置區 2"/>
          <p:cNvSpPr>
            <a:spLocks noGrp="1"/>
          </p:cNvSpPr>
          <p:nvPr>
            <p:ph type="ftr" sz="quarter" idx="11"/>
          </p:nvPr>
        </p:nvSpPr>
        <p:spPr/>
        <p:txBody>
          <a:bodyPr/>
          <a:lstStyle>
            <a:lvl1pPr>
              <a:defRPr/>
            </a:lvl1pPr>
          </a:lstStyle>
          <a:p>
            <a:endParaRPr lang="en-US" altLang="zh-TW"/>
          </a:p>
        </p:txBody>
      </p:sp>
      <p:sp>
        <p:nvSpPr>
          <p:cNvPr id="4" name="投影片編號版面配置區 3"/>
          <p:cNvSpPr>
            <a:spLocks noGrp="1"/>
          </p:cNvSpPr>
          <p:nvPr>
            <p:ph type="sldNum" sz="quarter" idx="12"/>
          </p:nvPr>
        </p:nvSpPr>
        <p:spPr/>
        <p:txBody>
          <a:bodyPr/>
          <a:lstStyle>
            <a:lvl1pPr>
              <a:defRPr/>
            </a:lvl1pPr>
          </a:lstStyle>
          <a:p>
            <a:fld id="{A30B3BCE-A161-4B57-A4FA-55107B90B724}" type="slidenum">
              <a:rPr lang="en-US" altLang="zh-TW"/>
              <a:pPr/>
              <a:t>‹#›</a:t>
            </a:fld>
            <a:endParaRPr lang="en-US" altLang="zh-TW"/>
          </a:p>
        </p:txBody>
      </p:sp>
    </p:spTree>
    <p:extLst>
      <p:ext uri="{BB962C8B-B14F-4D97-AF65-F5344CB8AC3E}">
        <p14:creationId xmlns="" xmlns:p14="http://schemas.microsoft.com/office/powerpoint/2010/main" val="15504403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27013"/>
            <a:ext cx="3008313" cy="969962"/>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3575050" y="227013"/>
            <a:ext cx="5111750" cy="48815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457200" y="1196975"/>
            <a:ext cx="3008313" cy="39116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lvl1pPr>
              <a:defRPr/>
            </a:lvl1pPr>
          </a:lstStyle>
          <a:p>
            <a:endParaRPr lang="en-US" altLang="zh-TW"/>
          </a:p>
        </p:txBody>
      </p:sp>
      <p:sp>
        <p:nvSpPr>
          <p:cNvPr id="6" name="頁尾版面配置區 5"/>
          <p:cNvSpPr>
            <a:spLocks noGrp="1"/>
          </p:cNvSpPr>
          <p:nvPr>
            <p:ph type="ftr" sz="quarter" idx="11"/>
          </p:nvPr>
        </p:nvSpPr>
        <p:spPr/>
        <p:txBody>
          <a:bodyPr/>
          <a:lstStyle>
            <a:lvl1pPr>
              <a:defRPr/>
            </a:lvl1pPr>
          </a:lstStyle>
          <a:p>
            <a:endParaRPr lang="en-US" altLang="zh-TW"/>
          </a:p>
        </p:txBody>
      </p:sp>
      <p:sp>
        <p:nvSpPr>
          <p:cNvPr id="7" name="投影片編號版面配置區 6"/>
          <p:cNvSpPr>
            <a:spLocks noGrp="1"/>
          </p:cNvSpPr>
          <p:nvPr>
            <p:ph type="sldNum" sz="quarter" idx="12"/>
          </p:nvPr>
        </p:nvSpPr>
        <p:spPr/>
        <p:txBody>
          <a:bodyPr/>
          <a:lstStyle>
            <a:lvl1pPr>
              <a:defRPr/>
            </a:lvl1pPr>
          </a:lstStyle>
          <a:p>
            <a:fld id="{AF32DCDD-499B-4B03-8A74-2802B7D84D72}" type="slidenum">
              <a:rPr lang="en-US" altLang="zh-TW"/>
              <a:pPr/>
              <a:t>‹#›</a:t>
            </a:fld>
            <a:endParaRPr lang="en-US" altLang="zh-TW"/>
          </a:p>
        </p:txBody>
      </p:sp>
    </p:spTree>
    <p:extLst>
      <p:ext uri="{BB962C8B-B14F-4D97-AF65-F5344CB8AC3E}">
        <p14:creationId xmlns="" xmlns:p14="http://schemas.microsoft.com/office/powerpoint/2010/main" val="11349033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002088"/>
            <a:ext cx="5486400" cy="473075"/>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1792288" y="511175"/>
            <a:ext cx="5486400" cy="343058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TW" altLang="en-US"/>
          </a:p>
        </p:txBody>
      </p:sp>
      <p:sp>
        <p:nvSpPr>
          <p:cNvPr id="4" name="文字版面配置區 3"/>
          <p:cNvSpPr>
            <a:spLocks noGrp="1"/>
          </p:cNvSpPr>
          <p:nvPr>
            <p:ph type="body" sz="half" idx="2"/>
          </p:nvPr>
        </p:nvSpPr>
        <p:spPr>
          <a:xfrm>
            <a:off x="1792288" y="4475163"/>
            <a:ext cx="5486400" cy="67151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lvl1pPr>
              <a:defRPr/>
            </a:lvl1pPr>
          </a:lstStyle>
          <a:p>
            <a:endParaRPr lang="en-US" altLang="zh-TW"/>
          </a:p>
        </p:txBody>
      </p:sp>
      <p:sp>
        <p:nvSpPr>
          <p:cNvPr id="6" name="頁尾版面配置區 5"/>
          <p:cNvSpPr>
            <a:spLocks noGrp="1"/>
          </p:cNvSpPr>
          <p:nvPr>
            <p:ph type="ftr" sz="quarter" idx="11"/>
          </p:nvPr>
        </p:nvSpPr>
        <p:spPr/>
        <p:txBody>
          <a:bodyPr/>
          <a:lstStyle>
            <a:lvl1pPr>
              <a:defRPr/>
            </a:lvl1pPr>
          </a:lstStyle>
          <a:p>
            <a:endParaRPr lang="en-US" altLang="zh-TW"/>
          </a:p>
        </p:txBody>
      </p:sp>
      <p:sp>
        <p:nvSpPr>
          <p:cNvPr id="7" name="投影片編號版面配置區 6"/>
          <p:cNvSpPr>
            <a:spLocks noGrp="1"/>
          </p:cNvSpPr>
          <p:nvPr>
            <p:ph type="sldNum" sz="quarter" idx="12"/>
          </p:nvPr>
        </p:nvSpPr>
        <p:spPr/>
        <p:txBody>
          <a:bodyPr/>
          <a:lstStyle>
            <a:lvl1pPr>
              <a:defRPr/>
            </a:lvl1pPr>
          </a:lstStyle>
          <a:p>
            <a:fld id="{15BF57F2-BE3A-4F5F-9AC5-33E168330D98}" type="slidenum">
              <a:rPr lang="en-US" altLang="zh-TW"/>
              <a:pPr/>
              <a:t>‹#›</a:t>
            </a:fld>
            <a:endParaRPr lang="en-US" altLang="zh-TW"/>
          </a:p>
        </p:txBody>
      </p:sp>
    </p:spTree>
    <p:extLst>
      <p:ext uri="{BB962C8B-B14F-4D97-AF65-F5344CB8AC3E}">
        <p14:creationId xmlns="" xmlns:p14="http://schemas.microsoft.com/office/powerpoint/2010/main" val="140125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lvl1pPr>
              <a:defRPr/>
            </a:lvl1pPr>
          </a:lstStyle>
          <a:p>
            <a:endParaRPr lang="en-US" altLang="zh-TW"/>
          </a:p>
        </p:txBody>
      </p:sp>
      <p:sp>
        <p:nvSpPr>
          <p:cNvPr id="5" name="頁尾版面配置區 4"/>
          <p:cNvSpPr>
            <a:spLocks noGrp="1"/>
          </p:cNvSpPr>
          <p:nvPr>
            <p:ph type="ftr" sz="quarter" idx="11"/>
          </p:nvPr>
        </p:nvSpPr>
        <p:spPr/>
        <p:txBody>
          <a:bodyPr/>
          <a:lstStyle>
            <a:lvl1pPr>
              <a:defRPr/>
            </a:lvl1pPr>
          </a:lstStyle>
          <a:p>
            <a:endParaRPr lang="en-US" altLang="zh-TW"/>
          </a:p>
        </p:txBody>
      </p:sp>
      <p:sp>
        <p:nvSpPr>
          <p:cNvPr id="6" name="投影片編號版面配置區 5"/>
          <p:cNvSpPr>
            <a:spLocks noGrp="1"/>
          </p:cNvSpPr>
          <p:nvPr>
            <p:ph type="sldNum" sz="quarter" idx="12"/>
          </p:nvPr>
        </p:nvSpPr>
        <p:spPr/>
        <p:txBody>
          <a:bodyPr/>
          <a:lstStyle>
            <a:lvl1pPr>
              <a:defRPr/>
            </a:lvl1pPr>
          </a:lstStyle>
          <a:p>
            <a:fld id="{5834E48F-44EC-45DB-A820-3043B58B8562}" type="slidenum">
              <a:rPr lang="en-US" altLang="zh-TW"/>
              <a:pPr/>
              <a:t>‹#›</a:t>
            </a:fld>
            <a:endParaRPr lang="en-US" altLang="zh-TW"/>
          </a:p>
        </p:txBody>
      </p:sp>
    </p:spTree>
    <p:extLst>
      <p:ext uri="{BB962C8B-B14F-4D97-AF65-F5344CB8AC3E}">
        <p14:creationId xmlns="" xmlns:p14="http://schemas.microsoft.com/office/powerpoint/2010/main" val="11512056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228600"/>
            <a:ext cx="2057400" cy="4879975"/>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457200" y="228600"/>
            <a:ext cx="6019800" cy="487997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lvl1pPr>
              <a:defRPr/>
            </a:lvl1pPr>
          </a:lstStyle>
          <a:p>
            <a:endParaRPr lang="en-US" altLang="zh-TW"/>
          </a:p>
        </p:txBody>
      </p:sp>
      <p:sp>
        <p:nvSpPr>
          <p:cNvPr id="5" name="頁尾版面配置區 4"/>
          <p:cNvSpPr>
            <a:spLocks noGrp="1"/>
          </p:cNvSpPr>
          <p:nvPr>
            <p:ph type="ftr" sz="quarter" idx="11"/>
          </p:nvPr>
        </p:nvSpPr>
        <p:spPr/>
        <p:txBody>
          <a:bodyPr/>
          <a:lstStyle>
            <a:lvl1pPr>
              <a:defRPr/>
            </a:lvl1pPr>
          </a:lstStyle>
          <a:p>
            <a:endParaRPr lang="en-US" altLang="zh-TW"/>
          </a:p>
        </p:txBody>
      </p:sp>
      <p:sp>
        <p:nvSpPr>
          <p:cNvPr id="6" name="投影片編號版面配置區 5"/>
          <p:cNvSpPr>
            <a:spLocks noGrp="1"/>
          </p:cNvSpPr>
          <p:nvPr>
            <p:ph type="sldNum" sz="quarter" idx="12"/>
          </p:nvPr>
        </p:nvSpPr>
        <p:spPr/>
        <p:txBody>
          <a:bodyPr/>
          <a:lstStyle>
            <a:lvl1pPr>
              <a:defRPr/>
            </a:lvl1pPr>
          </a:lstStyle>
          <a:p>
            <a:fld id="{AED059E9-DEB1-44C4-B923-3D2B5B0C6DEA}" type="slidenum">
              <a:rPr lang="en-US" altLang="zh-TW"/>
              <a:pPr/>
              <a:t>‹#›</a:t>
            </a:fld>
            <a:endParaRPr lang="en-US" altLang="zh-TW"/>
          </a:p>
        </p:txBody>
      </p:sp>
    </p:spTree>
    <p:extLst>
      <p:ext uri="{BB962C8B-B14F-4D97-AF65-F5344CB8AC3E}">
        <p14:creationId xmlns="" xmlns:p14="http://schemas.microsoft.com/office/powerpoint/2010/main" val="19418765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28600"/>
            <a:ext cx="8229600" cy="95408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zh-TW" altLang="en-US" smtClean="0"/>
              <a:t>按一下以編輯母片標題樣式</a:t>
            </a:r>
          </a:p>
        </p:txBody>
      </p:sp>
      <p:sp>
        <p:nvSpPr>
          <p:cNvPr id="1027" name="Rectangle 3"/>
          <p:cNvSpPr>
            <a:spLocks noGrp="1" noChangeArrowheads="1"/>
          </p:cNvSpPr>
          <p:nvPr>
            <p:ph type="body" idx="1"/>
          </p:nvPr>
        </p:nvSpPr>
        <p:spPr bwMode="auto">
          <a:xfrm>
            <a:off x="457200" y="1333500"/>
            <a:ext cx="8229600" cy="37750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zh-TW" altLang="en-US" smtClean="0"/>
              <a:t>按一下以編輯母片</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1028" name="Rectangle 4"/>
          <p:cNvSpPr>
            <a:spLocks noGrp="1" noChangeArrowheads="1"/>
          </p:cNvSpPr>
          <p:nvPr>
            <p:ph type="dt" sz="half" idx="2"/>
          </p:nvPr>
        </p:nvSpPr>
        <p:spPr bwMode="auto">
          <a:xfrm>
            <a:off x="457200" y="5207000"/>
            <a:ext cx="2133600" cy="3968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en-US" altLang="zh-TW"/>
          </a:p>
        </p:txBody>
      </p:sp>
      <p:sp>
        <p:nvSpPr>
          <p:cNvPr id="1029" name="Rectangle 5"/>
          <p:cNvSpPr>
            <a:spLocks noGrp="1" noChangeArrowheads="1"/>
          </p:cNvSpPr>
          <p:nvPr>
            <p:ph type="ftr" sz="quarter" idx="3"/>
          </p:nvPr>
        </p:nvSpPr>
        <p:spPr bwMode="auto">
          <a:xfrm>
            <a:off x="3124200" y="5207000"/>
            <a:ext cx="2895600" cy="3968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n-US" altLang="zh-TW"/>
          </a:p>
        </p:txBody>
      </p:sp>
      <p:sp>
        <p:nvSpPr>
          <p:cNvPr id="1030" name="Rectangle 6"/>
          <p:cNvSpPr>
            <a:spLocks noGrp="1" noChangeArrowheads="1"/>
          </p:cNvSpPr>
          <p:nvPr>
            <p:ph type="sldNum" sz="quarter" idx="4"/>
          </p:nvPr>
        </p:nvSpPr>
        <p:spPr bwMode="auto">
          <a:xfrm>
            <a:off x="6553200" y="5207000"/>
            <a:ext cx="2133600" cy="3968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BE8A2BDC-C628-49EE-898D-9942DA46CDDB}" type="slidenum">
              <a:rPr lang="en-US" altLang="zh-TW"/>
              <a:pPr/>
              <a:t>‹#›</a:t>
            </a:fld>
            <a:endParaRPr lang="en-US" altLang="zh-TW"/>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kumimoji="1" sz="4400">
          <a:solidFill>
            <a:schemeClr val="tx2"/>
          </a:solidFill>
          <a:latin typeface="+mj-lt"/>
          <a:ea typeface="+mj-ea"/>
          <a:cs typeface="+mj-cs"/>
        </a:defRPr>
      </a:lvl1pPr>
      <a:lvl2pPr algn="ctr" rtl="0" fontAlgn="base">
        <a:spcBef>
          <a:spcPct val="0"/>
        </a:spcBef>
        <a:spcAft>
          <a:spcPct val="0"/>
        </a:spcAft>
        <a:defRPr kumimoji="1" sz="4400">
          <a:solidFill>
            <a:schemeClr val="tx2"/>
          </a:solidFill>
          <a:latin typeface="Arial" charset="0"/>
          <a:ea typeface="新細明體" pitchFamily="18" charset="-120"/>
        </a:defRPr>
      </a:lvl2pPr>
      <a:lvl3pPr algn="ctr" rtl="0" fontAlgn="base">
        <a:spcBef>
          <a:spcPct val="0"/>
        </a:spcBef>
        <a:spcAft>
          <a:spcPct val="0"/>
        </a:spcAft>
        <a:defRPr kumimoji="1" sz="4400">
          <a:solidFill>
            <a:schemeClr val="tx2"/>
          </a:solidFill>
          <a:latin typeface="Arial" charset="0"/>
          <a:ea typeface="新細明體" pitchFamily="18" charset="-120"/>
        </a:defRPr>
      </a:lvl3pPr>
      <a:lvl4pPr algn="ctr" rtl="0" fontAlgn="base">
        <a:spcBef>
          <a:spcPct val="0"/>
        </a:spcBef>
        <a:spcAft>
          <a:spcPct val="0"/>
        </a:spcAft>
        <a:defRPr kumimoji="1" sz="4400">
          <a:solidFill>
            <a:schemeClr val="tx2"/>
          </a:solidFill>
          <a:latin typeface="Arial" charset="0"/>
          <a:ea typeface="新細明體" pitchFamily="18" charset="-120"/>
        </a:defRPr>
      </a:lvl4pPr>
      <a:lvl5pPr algn="ctr" rtl="0" fontAlgn="base">
        <a:spcBef>
          <a:spcPct val="0"/>
        </a:spcBef>
        <a:spcAft>
          <a:spcPct val="0"/>
        </a:spcAft>
        <a:defRPr kumimoji="1" sz="4400">
          <a:solidFill>
            <a:schemeClr val="tx2"/>
          </a:solidFill>
          <a:latin typeface="Arial" charset="0"/>
          <a:ea typeface="新細明體" pitchFamily="18" charset="-120"/>
        </a:defRPr>
      </a:lvl5pPr>
      <a:lvl6pPr marL="457200" algn="ctr" rtl="0" fontAlgn="base">
        <a:spcBef>
          <a:spcPct val="0"/>
        </a:spcBef>
        <a:spcAft>
          <a:spcPct val="0"/>
        </a:spcAft>
        <a:defRPr kumimoji="1" sz="4400">
          <a:solidFill>
            <a:schemeClr val="tx2"/>
          </a:solidFill>
          <a:latin typeface="Arial" charset="0"/>
          <a:ea typeface="新細明體" pitchFamily="18" charset="-120"/>
        </a:defRPr>
      </a:lvl6pPr>
      <a:lvl7pPr marL="914400" algn="ctr" rtl="0" fontAlgn="base">
        <a:spcBef>
          <a:spcPct val="0"/>
        </a:spcBef>
        <a:spcAft>
          <a:spcPct val="0"/>
        </a:spcAft>
        <a:defRPr kumimoji="1" sz="4400">
          <a:solidFill>
            <a:schemeClr val="tx2"/>
          </a:solidFill>
          <a:latin typeface="Arial" charset="0"/>
          <a:ea typeface="新細明體" pitchFamily="18" charset="-120"/>
        </a:defRPr>
      </a:lvl7pPr>
      <a:lvl8pPr marL="1371600" algn="ctr" rtl="0" fontAlgn="base">
        <a:spcBef>
          <a:spcPct val="0"/>
        </a:spcBef>
        <a:spcAft>
          <a:spcPct val="0"/>
        </a:spcAft>
        <a:defRPr kumimoji="1" sz="4400">
          <a:solidFill>
            <a:schemeClr val="tx2"/>
          </a:solidFill>
          <a:latin typeface="Arial" charset="0"/>
          <a:ea typeface="新細明體" pitchFamily="18" charset="-120"/>
        </a:defRPr>
      </a:lvl8pPr>
      <a:lvl9pPr marL="1828800" algn="ctr" rtl="0" fontAlgn="base">
        <a:spcBef>
          <a:spcPct val="0"/>
        </a:spcBef>
        <a:spcAft>
          <a:spcPct val="0"/>
        </a:spcAft>
        <a:defRPr kumimoji="1" sz="4400">
          <a:solidFill>
            <a:schemeClr val="tx2"/>
          </a:solidFill>
          <a:latin typeface="Arial" charset="0"/>
          <a:ea typeface="新細明體" pitchFamily="18" charset="-120"/>
        </a:defRPr>
      </a:lvl9pPr>
    </p:titleStyle>
    <p:bodyStyle>
      <a:lvl1pPr marL="342900" indent="-342900" algn="l" rtl="0" fontAlgn="base">
        <a:spcBef>
          <a:spcPct val="20000"/>
        </a:spcBef>
        <a:spcAft>
          <a:spcPct val="0"/>
        </a:spcAft>
        <a:buChar char="•"/>
        <a:defRPr kumimoji="1" sz="3200">
          <a:solidFill>
            <a:schemeClr val="tx1"/>
          </a:solidFill>
          <a:latin typeface="+mn-lt"/>
          <a:ea typeface="+mn-ea"/>
          <a:cs typeface="+mn-cs"/>
        </a:defRPr>
      </a:lvl1pPr>
      <a:lvl2pPr marL="742950" indent="-285750" algn="l" rtl="0" fontAlgn="base">
        <a:spcBef>
          <a:spcPct val="20000"/>
        </a:spcBef>
        <a:spcAft>
          <a:spcPct val="0"/>
        </a:spcAft>
        <a:buChar char="–"/>
        <a:defRPr kumimoji="1" sz="2800">
          <a:solidFill>
            <a:schemeClr val="tx1"/>
          </a:solidFill>
          <a:latin typeface="+mn-lt"/>
          <a:ea typeface="+mn-ea"/>
        </a:defRPr>
      </a:lvl2pPr>
      <a:lvl3pPr marL="1143000" indent="-228600" algn="l" rtl="0" fontAlgn="base">
        <a:spcBef>
          <a:spcPct val="20000"/>
        </a:spcBef>
        <a:spcAft>
          <a:spcPct val="0"/>
        </a:spcAft>
        <a:buChar char="•"/>
        <a:defRPr kumimoji="1" sz="2400">
          <a:solidFill>
            <a:schemeClr val="tx1"/>
          </a:solidFill>
          <a:latin typeface="+mn-lt"/>
          <a:ea typeface="+mn-ea"/>
        </a:defRPr>
      </a:lvl3pPr>
      <a:lvl4pPr marL="1600200" indent="-228600" algn="l" rtl="0" fontAlgn="base">
        <a:spcBef>
          <a:spcPct val="20000"/>
        </a:spcBef>
        <a:spcAft>
          <a:spcPct val="0"/>
        </a:spcAft>
        <a:buChar char="–"/>
        <a:defRPr kumimoji="1" sz="2000">
          <a:solidFill>
            <a:schemeClr val="tx1"/>
          </a:solidFill>
          <a:latin typeface="+mn-lt"/>
          <a:ea typeface="+mn-ea"/>
        </a:defRPr>
      </a:lvl4pPr>
      <a:lvl5pPr marL="2057400" indent="-228600" algn="l" rtl="0" fontAlgn="base">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jpeg"/><Relationship Id="rId5" Type="http://schemas.openxmlformats.org/officeDocument/2006/relationships/slide" Target="slide4.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3.png"/><Relationship Id="rId7" Type="http://schemas.openxmlformats.org/officeDocument/2006/relationships/image" Target="../media/image12.jpe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1.png"/><Relationship Id="rId11" Type="http://schemas.openxmlformats.org/officeDocument/2006/relationships/image" Target="../media/image9.png"/><Relationship Id="rId5" Type="http://schemas.openxmlformats.org/officeDocument/2006/relationships/image" Target="../media/image10.png"/><Relationship Id="rId10" Type="http://schemas.openxmlformats.org/officeDocument/2006/relationships/image" Target="../media/image15.jpeg"/><Relationship Id="rId4" Type="http://schemas.microsoft.com/office/2007/relationships/hdphoto" Target="../media/hdphoto1.wdp"/><Relationship Id="rId9" Type="http://schemas.openxmlformats.org/officeDocument/2006/relationships/image" Target="../media/image14.jpeg"/></Relationships>
</file>

<file path=ppt/slides/_rels/slide5.xml.rels><?xml version="1.0" encoding="UTF-8" standalone="yes"?>
<Relationships xmlns="http://schemas.openxmlformats.org/package/2006/relationships"><Relationship Id="rId8" Type="http://schemas.openxmlformats.org/officeDocument/2006/relationships/image" Target="../media/image20.png"/><Relationship Id="rId3" Type="http://schemas.microsoft.com/office/2007/relationships/hdphoto" Target="../media/hdphoto1.wdp"/><Relationship Id="rId7" Type="http://schemas.openxmlformats.org/officeDocument/2006/relationships/image" Target="../media/image19.pn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7.png"/><Relationship Id="rId10" Type="http://schemas.openxmlformats.org/officeDocument/2006/relationships/image" Target="../media/image9.png"/><Relationship Id="rId4" Type="http://schemas.openxmlformats.org/officeDocument/2006/relationships/image" Target="../media/image16.png"/><Relationship Id="rId9" Type="http://schemas.openxmlformats.org/officeDocument/2006/relationships/image" Target="../media/image11.png"/></Relationships>
</file>

<file path=ppt/slides/_rels/slide6.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3.png"/><Relationship Id="rId7"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8.png"/><Relationship Id="rId11" Type="http://schemas.openxmlformats.org/officeDocument/2006/relationships/image" Target="../media/image9.png"/><Relationship Id="rId5" Type="http://schemas.openxmlformats.org/officeDocument/2006/relationships/image" Target="../media/image16.png"/><Relationship Id="rId10" Type="http://schemas.openxmlformats.org/officeDocument/2006/relationships/image" Target="../media/image11.png"/><Relationship Id="rId4" Type="http://schemas.microsoft.com/office/2007/relationships/hdphoto" Target="../media/hdphoto1.wdp"/><Relationship Id="rId9" Type="http://schemas.openxmlformats.org/officeDocument/2006/relationships/image" Target="../media/image20.png"/></Relationships>
</file>

<file path=ppt/slides/_rels/slide7.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3.png"/><Relationship Id="rId7"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8.png"/><Relationship Id="rId11" Type="http://schemas.openxmlformats.org/officeDocument/2006/relationships/image" Target="../media/image9.png"/><Relationship Id="rId5" Type="http://schemas.openxmlformats.org/officeDocument/2006/relationships/image" Target="../media/image16.png"/><Relationship Id="rId10" Type="http://schemas.openxmlformats.org/officeDocument/2006/relationships/image" Target="../media/image11.png"/><Relationship Id="rId4" Type="http://schemas.microsoft.com/office/2007/relationships/hdphoto" Target="../media/hdphoto1.wdp"/><Relationship Id="rId9" Type="http://schemas.openxmlformats.org/officeDocument/2006/relationships/image" Target="../media/image20.png"/></Relationships>
</file>

<file path=ppt/slides/_rels/slide8.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23.png"/></Relationships>
</file>

<file path=ppt/slides/_rels/slide9.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24.jpeg"/><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26.png"/><Relationship Id="rId4" Type="http://schemas.openxmlformats.org/officeDocument/2006/relationships/image" Target="../media/image25.png"/></Relationships>
</file>

<file path=ppt/slides/_rels/slide1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28.png"/><Relationship Id="rId4" Type="http://schemas.openxmlformats.org/officeDocument/2006/relationships/slide" Target="slide4.xml"/></Relationships>
</file>

<file path=ppt/slides/_rels/slide1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28.png"/><Relationship Id="rId4" Type="http://schemas.openxmlformats.org/officeDocument/2006/relationships/slide" Target="slide4.xml"/></Relationships>
</file>

<file path=ppt/slides/_rels/slide13.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3.png"/><Relationship Id="rId7" Type="http://schemas.openxmlformats.org/officeDocument/2006/relationships/image" Target="../media/image30.jpe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29.png"/><Relationship Id="rId10" Type="http://schemas.openxmlformats.org/officeDocument/2006/relationships/image" Target="../media/image9.png"/><Relationship Id="rId4" Type="http://schemas.microsoft.com/office/2007/relationships/hdphoto" Target="../media/hdphoto1.wdp"/><Relationship Id="rId9" Type="http://schemas.microsoft.com/office/2007/relationships/hdphoto" Target="../media/hdphoto2.wdp"/></Relationships>
</file>

<file path=ppt/slides/_rels/slide14.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image" Target="../media/image3.png"/><Relationship Id="rId7" Type="http://schemas.openxmlformats.org/officeDocument/2006/relationships/image" Target="../media/image32.jpe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29.png"/><Relationship Id="rId10" Type="http://schemas.openxmlformats.org/officeDocument/2006/relationships/image" Target="../media/image9.png"/><Relationship Id="rId4" Type="http://schemas.microsoft.com/office/2007/relationships/hdphoto" Target="../media/hdphoto1.wdp"/><Relationship Id="rId9" Type="http://schemas.openxmlformats.org/officeDocument/2006/relationships/image" Target="../media/image34.jpeg"/></Relationships>
</file>

<file path=ppt/slides/_rels/slide15.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slide" Target="slide4.xml"/><Relationship Id="rId7" Type="http://schemas.openxmlformats.org/officeDocument/2006/relationships/image" Target="../media/image37.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hyperlink" Target="http://ioh.tw/talks/joanne-j-a-shih-%E6%96%BD%E6%9F%94%E5%AE%89/" TargetMode="External"/><Relationship Id="rId4" Type="http://schemas.openxmlformats.org/officeDocument/2006/relationships/image" Target="../media/image35.png"/></Relationships>
</file>

<file path=ppt/slides/_rels/slide16.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slide" Target="slide4.xml"/><Relationship Id="rId7" Type="http://schemas.openxmlformats.org/officeDocument/2006/relationships/image" Target="../media/image37.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hyperlink" Target="http://ioh.tw/talks/%e4%b8%ad%e8%88%88%e9%a3%9f%e7%94%9f%e7%b3%bb%e7%b3%bb-%e9%99%b3%e7%b9%bc%e8%8a%b8-chi-yun-chen-tw-study-nchu-bde/" TargetMode="External"/><Relationship Id="rId4" Type="http://schemas.openxmlformats.org/officeDocument/2006/relationships/image" Target="../media/image38.png"/></Relationships>
</file>

<file path=ppt/slides/_rels/slide17.xml.rels><?xml version="1.0" encoding="UTF-8" standalone="yes"?>
<Relationships xmlns="http://schemas.openxmlformats.org/package/2006/relationships"><Relationship Id="rId3" Type="http://schemas.openxmlformats.org/officeDocument/2006/relationships/slide" Target="slide18.xml"/><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slide" Target="slide19.xml"/><Relationship Id="rId4" Type="http://schemas.openxmlformats.org/officeDocument/2006/relationships/image" Target="../media/image39.png"/></Relationships>
</file>

<file path=ppt/slides/_rels/slide18.xml.rels><?xml version="1.0" encoding="UTF-8" standalone="yes"?>
<Relationships xmlns="http://schemas.openxmlformats.org/package/2006/relationships"><Relationship Id="rId8" Type="http://schemas.openxmlformats.org/officeDocument/2006/relationships/slide" Target="slide17.xml"/><Relationship Id="rId3" Type="http://schemas.openxmlformats.org/officeDocument/2006/relationships/slideLayout" Target="../slideLayouts/slideLayout7.xml"/><Relationship Id="rId7" Type="http://schemas.openxmlformats.org/officeDocument/2006/relationships/image" Target="../media/image42.png"/><Relationship Id="rId2" Type="http://schemas.openxmlformats.org/officeDocument/2006/relationships/control" Target="../activeX/activeX1.xml"/><Relationship Id="rId1" Type="http://schemas.openxmlformats.org/officeDocument/2006/relationships/vmlDrawing" Target="../drawings/vmlDrawing1.vml"/><Relationship Id="rId6" Type="http://schemas.openxmlformats.org/officeDocument/2006/relationships/hyperlink" Target="06.&#29983;&#29289;&#36039;&#28304;&#23416;&#32676;-&#22290;&#34269;&#31995;(02'20).wmv" TargetMode="External"/><Relationship Id="rId5" Type="http://schemas.openxmlformats.org/officeDocument/2006/relationships/image" Target="../media/image41.jpeg"/><Relationship Id="rId4" Type="http://schemas.openxmlformats.org/officeDocument/2006/relationships/notesSlide" Target="../notesSlides/notesSlide14.xml"/><Relationship Id="rId9" Type="http://schemas.openxmlformats.org/officeDocument/2006/relationships/image" Target="../media/image43.png"/></Relationships>
</file>

<file path=ppt/slides/_rels/slide19.xml.rels><?xml version="1.0" encoding="UTF-8" standalone="yes"?>
<Relationships xmlns="http://schemas.openxmlformats.org/package/2006/relationships"><Relationship Id="rId8" Type="http://schemas.openxmlformats.org/officeDocument/2006/relationships/slide" Target="slide17.xml"/><Relationship Id="rId3" Type="http://schemas.openxmlformats.org/officeDocument/2006/relationships/slideLayout" Target="../slideLayouts/slideLayout7.xml"/><Relationship Id="rId7" Type="http://schemas.openxmlformats.org/officeDocument/2006/relationships/image" Target="../media/image42.png"/><Relationship Id="rId2" Type="http://schemas.openxmlformats.org/officeDocument/2006/relationships/control" Target="../activeX/activeX2.xml"/><Relationship Id="rId1" Type="http://schemas.openxmlformats.org/officeDocument/2006/relationships/vmlDrawing" Target="../drawings/vmlDrawing2.vml"/><Relationship Id="rId6" Type="http://schemas.openxmlformats.org/officeDocument/2006/relationships/hyperlink" Target="06.&#29983;&#29289;&#36039;&#28304;&#23416;&#32676;-&#29560;&#37291;&#31995;(02'28).wmv" TargetMode="External"/><Relationship Id="rId5" Type="http://schemas.openxmlformats.org/officeDocument/2006/relationships/image" Target="../media/image41.jpeg"/><Relationship Id="rId4" Type="http://schemas.openxmlformats.org/officeDocument/2006/relationships/notesSlide" Target="../notesSlides/notesSlide15.xml"/><Relationship Id="rId9" Type="http://schemas.openxmlformats.org/officeDocument/2006/relationships/image" Target="../media/image4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yy2.edu.hk/biodiversity1/Russet%20Sparrow_1.jpg"/>
          <p:cNvPicPr>
            <a:picLocks noChangeAspect="1" noChangeArrowheads="1"/>
          </p:cNvPicPr>
          <p:nvPr/>
        </p:nvPicPr>
        <p:blipFill rotWithShape="1">
          <a:blip r:embed="rId2">
            <a:extLst>
              <a:ext uri="{28A0092B-C50C-407E-A947-70E740481C1C}">
                <a14:useLocalDpi xmlns="" xmlns:a14="http://schemas.microsoft.com/office/drawing/2010/main" val="0"/>
              </a:ext>
            </a:extLst>
          </a:blip>
          <a:srcRect b="6198"/>
          <a:stretch/>
        </p:blipFill>
        <p:spPr bwMode="auto">
          <a:xfrm>
            <a:off x="0" y="0"/>
            <a:ext cx="9144000" cy="5718175"/>
          </a:xfrm>
          <a:prstGeom prst="rect">
            <a:avLst/>
          </a:prstGeom>
          <a:noFill/>
          <a:extLst>
            <a:ext uri="{909E8E84-426E-40DD-AFC4-6F175D3DCCD1}">
              <a14:hiddenFill xmlns="" xmlns:a14="http://schemas.microsoft.com/office/drawing/2010/main">
                <a:solidFill>
                  <a:srgbClr val="FFFFFF"/>
                </a:solidFill>
              </a14:hiddenFill>
            </a:ext>
          </a:extLst>
        </p:spPr>
      </p:pic>
      <p:grpSp>
        <p:nvGrpSpPr>
          <p:cNvPr id="13" name="群組 12"/>
          <p:cNvGrpSpPr/>
          <p:nvPr/>
        </p:nvGrpSpPr>
        <p:grpSpPr>
          <a:xfrm>
            <a:off x="0" y="3291135"/>
            <a:ext cx="9144000" cy="1944216"/>
            <a:chOff x="0" y="3291135"/>
            <a:chExt cx="9144000" cy="1944216"/>
          </a:xfrm>
        </p:grpSpPr>
        <p:sp>
          <p:nvSpPr>
            <p:cNvPr id="14" name="矩形 13"/>
            <p:cNvSpPr/>
            <p:nvPr/>
          </p:nvSpPr>
          <p:spPr>
            <a:xfrm>
              <a:off x="0" y="3291135"/>
              <a:ext cx="9144000" cy="1944216"/>
            </a:xfrm>
            <a:prstGeom prst="rect">
              <a:avLst/>
            </a:prstGeom>
            <a:solidFill>
              <a:srgbClr val="FF66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5" name="矩形 14"/>
            <p:cNvSpPr/>
            <p:nvPr/>
          </p:nvSpPr>
          <p:spPr>
            <a:xfrm>
              <a:off x="0" y="4464276"/>
              <a:ext cx="9144000" cy="771075"/>
            </a:xfrm>
            <a:prstGeom prst="rect">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pic>
        <p:nvPicPr>
          <p:cNvPr id="16" name="Picture 2" descr="K:\10418學群簡報\圖\字9.png"/>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395537" y="1850975"/>
            <a:ext cx="2198156" cy="1960022"/>
          </a:xfrm>
          <a:prstGeom prst="rect">
            <a:avLst/>
          </a:prstGeom>
          <a:noFill/>
          <a:effectLst>
            <a:outerShdw blurRad="63500" sx="102000" sy="102000" algn="ctr" rotWithShape="0">
              <a:prstClr val="black">
                <a:alpha val="40000"/>
              </a:prstClr>
            </a:outerShdw>
          </a:effectLst>
          <a:extLst>
            <a:ext uri="{909E8E84-426E-40DD-AFC4-6F175D3DCCD1}">
              <a14:hiddenFill xmlns="" xmlns:a14="http://schemas.microsoft.com/office/drawing/2010/main">
                <a:solidFill>
                  <a:srgbClr val="FFFFFF"/>
                </a:solidFill>
              </a14:hiddenFill>
            </a:ext>
          </a:extLst>
        </p:spPr>
      </p:pic>
      <p:sp>
        <p:nvSpPr>
          <p:cNvPr id="3074" name="Text Box 2"/>
          <p:cNvSpPr txBox="1">
            <a:spLocks noChangeArrowheads="1"/>
          </p:cNvSpPr>
          <p:nvPr/>
        </p:nvSpPr>
        <p:spPr bwMode="auto">
          <a:xfrm>
            <a:off x="323528" y="3363143"/>
            <a:ext cx="5544616" cy="110799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r>
              <a:rPr lang="zh-TW" altLang="en-US" sz="6600" b="1" dirty="0">
                <a:solidFill>
                  <a:schemeClr val="bg1"/>
                </a:solidFill>
                <a:effectLst>
                  <a:outerShdw blurRad="38100" dist="38100" dir="2700000" algn="tl">
                    <a:srgbClr val="000000">
                      <a:alpha val="43137"/>
                    </a:srgbClr>
                  </a:outerShdw>
                </a:effectLst>
                <a:latin typeface="SimHei" pitchFamily="2" charset="-122"/>
                <a:ea typeface="SimHei" pitchFamily="2" charset="-122"/>
              </a:rPr>
              <a:t>生物資源學群</a:t>
            </a:r>
            <a:endParaRPr lang="zh-TW" altLang="en-US" sz="6600" b="1" dirty="0">
              <a:solidFill>
                <a:schemeClr val="bg1"/>
              </a:solidFill>
              <a:effectLst>
                <a:outerShdw blurRad="38100" dist="38100" dir="2700000" algn="tl">
                  <a:srgbClr val="000000">
                    <a:alpha val="43137"/>
                  </a:srgbClr>
                </a:outerShdw>
              </a:effectLst>
              <a:latin typeface="SimHei" panose="02010609060101010101" pitchFamily="49" charset="-122"/>
              <a:ea typeface="SimHei" panose="02010609060101010101" pitchFamily="49" charset="-122"/>
            </a:endParaRPr>
          </a:p>
        </p:txBody>
      </p:sp>
      <p:sp>
        <p:nvSpPr>
          <p:cNvPr id="7" name="Text Box 2"/>
          <p:cNvSpPr txBox="1">
            <a:spLocks noChangeArrowheads="1"/>
          </p:cNvSpPr>
          <p:nvPr/>
        </p:nvSpPr>
        <p:spPr bwMode="auto">
          <a:xfrm>
            <a:off x="395536" y="4629670"/>
            <a:ext cx="8748464" cy="46166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r>
              <a:rPr lang="zh-TW" altLang="en-US" sz="2400" b="1" dirty="0">
                <a:solidFill>
                  <a:schemeClr val="bg1"/>
                </a:solidFill>
                <a:latin typeface="SimHei" pitchFamily="2" charset="-122"/>
                <a:ea typeface="SimHei" pitchFamily="2" charset="-122"/>
              </a:rPr>
              <a:t>下田實習實際體驗，豐富各方面專業知識（偏三類組）</a:t>
            </a:r>
            <a:endParaRPr lang="zh-TW" altLang="en-US" sz="2400" b="1" dirty="0">
              <a:solidFill>
                <a:schemeClr val="bg1"/>
              </a:solidFill>
              <a:latin typeface="SimHei" panose="02010609060101010101" pitchFamily="49" charset="-122"/>
              <a:ea typeface="SimHei" panose="02010609060101010101" pitchFamily="49" charset="-122"/>
            </a:endParaRPr>
          </a:p>
        </p:txBody>
      </p:sp>
    </p:spTree>
    <p:extLst>
      <p:ext uri="{BB962C8B-B14F-4D97-AF65-F5344CB8AC3E}">
        <p14:creationId xmlns="" xmlns:p14="http://schemas.microsoft.com/office/powerpoint/2010/main" val="1123537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wipe(left)">
                                      <p:cBhvr>
                                        <p:cTn id="13" dur="500"/>
                                        <p:tgtEl>
                                          <p:spTgt spid="13"/>
                                        </p:tgtEl>
                                      </p:cBhvr>
                                    </p:animEffect>
                                  </p:childTnLst>
                                </p:cTn>
                              </p:par>
                            </p:childTnLst>
                          </p:cTn>
                        </p:par>
                        <p:par>
                          <p:cTn id="14" fill="hold">
                            <p:stCondLst>
                              <p:cond delay="1500"/>
                            </p:stCondLst>
                            <p:childTnLst>
                              <p:par>
                                <p:cTn id="15" presetID="42" presetClass="entr" presetSubtype="0" fill="hold" grpId="0" nodeType="afterEffect">
                                  <p:stCondLst>
                                    <p:cond delay="0"/>
                                  </p:stCondLst>
                                  <p:childTnLst>
                                    <p:set>
                                      <p:cBhvr>
                                        <p:cTn id="16" dur="1" fill="hold">
                                          <p:stCondLst>
                                            <p:cond delay="0"/>
                                          </p:stCondLst>
                                        </p:cTn>
                                        <p:tgtEl>
                                          <p:spTgt spid="3074"/>
                                        </p:tgtEl>
                                        <p:attrNameLst>
                                          <p:attrName>style.visibility</p:attrName>
                                        </p:attrNameLst>
                                      </p:cBhvr>
                                      <p:to>
                                        <p:strVal val="visible"/>
                                      </p:to>
                                    </p:set>
                                    <p:animEffect transition="in" filter="fade">
                                      <p:cBhvr>
                                        <p:cTn id="17" dur="1000"/>
                                        <p:tgtEl>
                                          <p:spTgt spid="3074"/>
                                        </p:tgtEl>
                                      </p:cBhvr>
                                    </p:animEffect>
                                    <p:anim calcmode="lin" valueType="num">
                                      <p:cBhvr>
                                        <p:cTn id="18" dur="1000" fill="hold"/>
                                        <p:tgtEl>
                                          <p:spTgt spid="3074"/>
                                        </p:tgtEl>
                                        <p:attrNameLst>
                                          <p:attrName>ppt_x</p:attrName>
                                        </p:attrNameLst>
                                      </p:cBhvr>
                                      <p:tavLst>
                                        <p:tav tm="0">
                                          <p:val>
                                            <p:strVal val="#ppt_x"/>
                                          </p:val>
                                        </p:tav>
                                        <p:tav tm="100000">
                                          <p:val>
                                            <p:strVal val="#ppt_x"/>
                                          </p:val>
                                        </p:tav>
                                      </p:tavLst>
                                    </p:anim>
                                    <p:anim calcmode="lin" valueType="num">
                                      <p:cBhvr>
                                        <p:cTn id="19" dur="1000" fill="hold"/>
                                        <p:tgtEl>
                                          <p:spTgt spid="3074"/>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42" presetClass="entr" presetSubtype="0"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1000"/>
                                        <p:tgtEl>
                                          <p:spTgt spid="7"/>
                                        </p:tgtEl>
                                      </p:cBhvr>
                                    </p:animEffect>
                                    <p:anim calcmode="lin" valueType="num">
                                      <p:cBhvr>
                                        <p:cTn id="24" dur="1000" fill="hold"/>
                                        <p:tgtEl>
                                          <p:spTgt spid="7"/>
                                        </p:tgtEl>
                                        <p:attrNameLst>
                                          <p:attrName>ppt_x</p:attrName>
                                        </p:attrNameLst>
                                      </p:cBhvr>
                                      <p:tavLst>
                                        <p:tav tm="0">
                                          <p:val>
                                            <p:strVal val="#ppt_x"/>
                                          </p:val>
                                        </p:tav>
                                        <p:tav tm="100000">
                                          <p:val>
                                            <p:strVal val="#ppt_x"/>
                                          </p:val>
                                        </p:tav>
                                      </p:tavLst>
                                    </p:anim>
                                    <p:anim calcmode="lin" valueType="num">
                                      <p:cBhvr>
                                        <p:cTn id="25"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4" grpId="0"/>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BEBA8EAE-BF5A-486C-A8C5-ECC9F3942E4B}">
                <a14:imgProps xmlns="" xmlns:a14="http://schemas.microsoft.com/office/drawing/2010/main">
                  <a14:imgLayer r:embed="rId3">
                    <a14:imgEffect>
                      <a14:brightnessContrast contrast="40000"/>
                    </a14:imgEffect>
                  </a14:imgLayer>
                </a14:imgProps>
              </a:ext>
              <a:ext uri="{28A0092B-C50C-407E-A947-70E740481C1C}">
                <a14:useLocalDpi xmlns="" xmlns:a14="http://schemas.microsoft.com/office/drawing/2010/main" val="0"/>
              </a:ext>
            </a:extLst>
          </a:blip>
          <a:srcRect/>
          <a:stretch>
            <a:fillRect/>
          </a:stretch>
        </p:blipFill>
        <p:spPr bwMode="auto">
          <a:xfrm>
            <a:off x="0" y="1588"/>
            <a:ext cx="9144000" cy="57181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5" name="Picture 2"/>
          <p:cNvPicPr>
            <a:picLocks noChangeAspect="1" noChangeArrowheads="1"/>
          </p:cNvPicPr>
          <p:nvPr/>
        </p:nvPicPr>
        <p:blipFill rotWithShape="1">
          <a:blip r:embed="rId4" cstate="print">
            <a:extLst>
              <a:ext uri="{28A0092B-C50C-407E-A947-70E740481C1C}">
                <a14:useLocalDpi xmlns="" xmlns:a14="http://schemas.microsoft.com/office/drawing/2010/main" val="0"/>
              </a:ext>
            </a:extLst>
          </a:blip>
          <a:srcRect t="5872"/>
          <a:stretch/>
        </p:blipFill>
        <p:spPr bwMode="auto">
          <a:xfrm>
            <a:off x="5436096" y="3435151"/>
            <a:ext cx="3247308" cy="2030695"/>
          </a:xfrm>
          <a:prstGeom prst="rect">
            <a:avLst/>
          </a:prstGeom>
          <a:ln>
            <a:noFill/>
          </a:ln>
          <a:effectLst>
            <a:softEdge rad="112500"/>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11266" name="Picture 2" descr="K:\10418學群簡報\圖\圖1.png"/>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460044" y="0"/>
            <a:ext cx="1567335" cy="1648721"/>
          </a:xfrm>
          <a:prstGeom prst="rect">
            <a:avLst/>
          </a:prstGeom>
          <a:noFill/>
          <a:extLst>
            <a:ext uri="{909E8E84-426E-40DD-AFC4-6F175D3DCCD1}">
              <a14:hiddenFill xmlns="" xmlns:a14="http://schemas.microsoft.com/office/drawing/2010/main">
                <a:solidFill>
                  <a:srgbClr val="FFFFFF"/>
                </a:solidFill>
              </a14:hiddenFill>
            </a:ext>
          </a:extLst>
        </p:spPr>
      </p:pic>
      <p:pic>
        <p:nvPicPr>
          <p:cNvPr id="3075" name="Picture 3" descr="K:\10418學群簡報\圖\圖19.png"/>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a:off x="1068847" y="338807"/>
            <a:ext cx="6743513" cy="4896544"/>
          </a:xfrm>
          <a:prstGeom prst="rect">
            <a:avLst/>
          </a:prstGeom>
          <a:noFill/>
          <a:effectLst>
            <a:outerShdw blurRad="63500" sx="102000" sy="102000" algn="ctr" rotWithShape="0">
              <a:prstClr val="black">
                <a:alpha val="40000"/>
              </a:prstClr>
            </a:outerShdw>
          </a:effectLst>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7921406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1266"/>
                                        </p:tgtEl>
                                        <p:attrNameLst>
                                          <p:attrName>style.visibility</p:attrName>
                                        </p:attrNameLst>
                                      </p:cBhvr>
                                      <p:to>
                                        <p:strVal val="visible"/>
                                      </p:to>
                                    </p:set>
                                    <p:animEffect transition="in" filter="fade">
                                      <p:cBhvr>
                                        <p:cTn id="11" dur="500"/>
                                        <p:tgtEl>
                                          <p:spTgt spid="11266"/>
                                        </p:tgtEl>
                                      </p:cBhvr>
                                    </p:animEffect>
                                  </p:childTnLst>
                                </p:cTn>
                              </p:par>
                            </p:childTnLst>
                          </p:cTn>
                        </p:par>
                        <p:par>
                          <p:cTn id="12" fill="hold">
                            <p:stCondLst>
                              <p:cond delay="1000"/>
                            </p:stCondLst>
                            <p:childTnLst>
                              <p:par>
                                <p:cTn id="13" presetID="22" presetClass="entr" presetSubtype="2" fill="hold" nodeType="afterEffect">
                                  <p:stCondLst>
                                    <p:cond delay="0"/>
                                  </p:stCondLst>
                                  <p:childTnLst>
                                    <p:set>
                                      <p:cBhvr>
                                        <p:cTn id="14" dur="1" fill="hold">
                                          <p:stCondLst>
                                            <p:cond delay="0"/>
                                          </p:stCondLst>
                                        </p:cTn>
                                        <p:tgtEl>
                                          <p:spTgt spid="3075"/>
                                        </p:tgtEl>
                                        <p:attrNameLst>
                                          <p:attrName>style.visibility</p:attrName>
                                        </p:attrNameLst>
                                      </p:cBhvr>
                                      <p:to>
                                        <p:strVal val="visible"/>
                                      </p:to>
                                    </p:set>
                                    <p:animEffect transition="in" filter="wipe(right)">
                                      <p:cBhvr>
                                        <p:cTn id="15" dur="500"/>
                                        <p:tgtEl>
                                          <p:spTgt spid="30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群組 6"/>
          <p:cNvGrpSpPr/>
          <p:nvPr/>
        </p:nvGrpSpPr>
        <p:grpSpPr>
          <a:xfrm>
            <a:off x="0" y="0"/>
            <a:ext cx="9144000" cy="5718175"/>
            <a:chOff x="0" y="0"/>
            <a:chExt cx="9144000" cy="5718175"/>
          </a:xfrm>
        </p:grpSpPr>
        <p:sp>
          <p:nvSpPr>
            <p:cNvPr id="4" name="矩形 3"/>
            <p:cNvSpPr/>
            <p:nvPr/>
          </p:nvSpPr>
          <p:spPr>
            <a:xfrm>
              <a:off x="0" y="0"/>
              <a:ext cx="9144000" cy="5718175"/>
            </a:xfrm>
            <a:prstGeom prst="rect">
              <a:avLst/>
            </a:prstGeom>
            <a:solidFill>
              <a:srgbClr val="FFD9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圓角矩形 1"/>
            <p:cNvSpPr/>
            <p:nvPr/>
          </p:nvSpPr>
          <p:spPr>
            <a:xfrm>
              <a:off x="225671" y="319817"/>
              <a:ext cx="8738817" cy="5275574"/>
            </a:xfrm>
            <a:prstGeom prst="roundRect">
              <a:avLst>
                <a:gd name="adj" fmla="val 4493"/>
              </a:avLst>
            </a:prstGeom>
            <a:solidFill>
              <a:schemeClr val="bg1"/>
            </a:solidFill>
            <a:ln>
              <a:solidFill>
                <a:srgbClr val="800000"/>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grpSp>
        <p:nvGrpSpPr>
          <p:cNvPr id="3" name="群組 2"/>
          <p:cNvGrpSpPr/>
          <p:nvPr/>
        </p:nvGrpSpPr>
        <p:grpSpPr>
          <a:xfrm>
            <a:off x="225670" y="132903"/>
            <a:ext cx="8446048" cy="1214016"/>
            <a:chOff x="225670" y="132903"/>
            <a:chExt cx="8446048" cy="1214016"/>
          </a:xfrm>
        </p:grpSpPr>
        <p:sp>
          <p:nvSpPr>
            <p:cNvPr id="6" name="圓角矩形 5"/>
            <p:cNvSpPr/>
            <p:nvPr/>
          </p:nvSpPr>
          <p:spPr>
            <a:xfrm>
              <a:off x="971599" y="319817"/>
              <a:ext cx="7700119" cy="1027102"/>
            </a:xfrm>
            <a:prstGeom prst="round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26626" name="Picture 2" descr="H:\105高中生涯規劃\字27.png"/>
            <p:cNvPicPr>
              <a:picLocks noChangeAspect="1" noChangeArrowheads="1"/>
            </p:cNvPicPr>
            <p:nvPr/>
          </p:nvPicPr>
          <p:blipFill>
            <a:blip r:embed="rId3" cstate="print">
              <a:biLevel thresh="25000"/>
              <a:extLst>
                <a:ext uri="{28A0092B-C50C-407E-A947-70E740481C1C}">
                  <a14:useLocalDpi xmlns="" xmlns:a14="http://schemas.microsoft.com/office/drawing/2010/main" val="0"/>
                </a:ext>
              </a:extLst>
            </a:blip>
            <a:srcRect/>
            <a:stretch>
              <a:fillRect/>
            </a:stretch>
          </p:blipFill>
          <p:spPr bwMode="auto">
            <a:xfrm>
              <a:off x="1201703" y="452316"/>
              <a:ext cx="6898689" cy="760391"/>
            </a:xfrm>
            <a:prstGeom prst="rect">
              <a:avLst/>
            </a:prstGeom>
            <a:noFill/>
            <a:effectLst>
              <a:outerShdw blurRad="63500" sx="102000" sy="102000" algn="ctr" rotWithShape="0">
                <a:prstClr val="black">
                  <a:alpha val="40000"/>
                </a:prstClr>
              </a:outerShdw>
            </a:effectLst>
            <a:extLst>
              <a:ext uri="{909E8E84-426E-40DD-AFC4-6F175D3DCCD1}">
                <a14:hiddenFill xmlns="" xmlns:a14="http://schemas.microsoft.com/office/drawing/2010/main">
                  <a:solidFill>
                    <a:srgbClr val="FFFFFF"/>
                  </a:solidFill>
                </a14:hiddenFill>
              </a:ext>
            </a:extLst>
          </p:spPr>
        </p:pic>
        <p:pic>
          <p:nvPicPr>
            <p:cNvPr id="26627" name="Picture 3" descr="H:\105高中生涯規劃\圖54.png"/>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225670" y="132903"/>
              <a:ext cx="817937" cy="831031"/>
            </a:xfrm>
            <a:prstGeom prst="rect">
              <a:avLst/>
            </a:prstGeom>
            <a:noFill/>
            <a:extLst>
              <a:ext uri="{909E8E84-426E-40DD-AFC4-6F175D3DCCD1}">
                <a14:hiddenFill xmlns="" xmlns:a14="http://schemas.microsoft.com/office/drawing/2010/main">
                  <a:solidFill>
                    <a:srgbClr val="FFFFFF"/>
                  </a:solidFill>
                </a14:hiddenFill>
              </a:ext>
            </a:extLst>
          </p:spPr>
        </p:pic>
      </p:grpSp>
      <p:sp>
        <p:nvSpPr>
          <p:cNvPr id="33" name="矩形 32"/>
          <p:cNvSpPr/>
          <p:nvPr/>
        </p:nvSpPr>
        <p:spPr>
          <a:xfrm>
            <a:off x="509358" y="2117631"/>
            <a:ext cx="3486578" cy="2677656"/>
          </a:xfrm>
          <a:prstGeom prst="rect">
            <a:avLst/>
          </a:prstGeom>
        </p:spPr>
        <p:txBody>
          <a:bodyPr wrap="square">
            <a:spAutoFit/>
          </a:bodyPr>
          <a:lstStyle/>
          <a:p>
            <a:r>
              <a:rPr lang="zh-TW" altLang="en-US" sz="2800" b="1" dirty="0" smtClean="0">
                <a:latin typeface="SimHei" pitchFamily="2" charset="-122"/>
                <a:ea typeface="SimHei" pitchFamily="2" charset="-122"/>
              </a:rPr>
              <a:t>如今結合</a:t>
            </a:r>
            <a:r>
              <a:rPr lang="zh-TW" altLang="en-US" sz="2800" b="1" dirty="0">
                <a:latin typeface="SimHei" pitchFamily="2" charset="-122"/>
                <a:ea typeface="SimHei" pitchFamily="2" charset="-122"/>
              </a:rPr>
              <a:t>生物科技與環境資源技術等</a:t>
            </a:r>
            <a:r>
              <a:rPr lang="zh-TW" altLang="en-US" sz="2800" b="1" dirty="0" smtClean="0">
                <a:latin typeface="SimHei" pitchFamily="2" charset="-122"/>
                <a:ea typeface="SimHei" pitchFamily="2" charset="-122"/>
              </a:rPr>
              <a:t>課程。</a:t>
            </a:r>
            <a:r>
              <a:rPr lang="zh-TW" altLang="en-US" sz="2800" b="1" dirty="0">
                <a:latin typeface="SimHei" pitchFamily="2" charset="-122"/>
                <a:ea typeface="SimHei" pitchFamily="2" charset="-122"/>
              </a:rPr>
              <a:t>食品與</a:t>
            </a:r>
            <a:r>
              <a:rPr lang="zh-TW" altLang="en-US" sz="2800" b="1" dirty="0" smtClean="0">
                <a:latin typeface="SimHei" pitchFamily="2" charset="-122"/>
                <a:ea typeface="SimHei" pitchFamily="2" charset="-122"/>
              </a:rPr>
              <a:t>動物科學因</a:t>
            </a:r>
            <a:r>
              <a:rPr lang="zh-TW" altLang="en-US" sz="2800" b="1" dirty="0">
                <a:latin typeface="SimHei" pitchFamily="2" charset="-122"/>
                <a:ea typeface="SimHei" pitchFamily="2" charset="-122"/>
              </a:rPr>
              <a:t>近年食安風暴不斷</a:t>
            </a:r>
            <a:r>
              <a:rPr lang="zh-TW" altLang="en-US" sz="2800" b="1" dirty="0" smtClean="0">
                <a:latin typeface="SimHei" pitchFamily="2" charset="-122"/>
                <a:ea typeface="SimHei" pitchFamily="2" charset="-122"/>
              </a:rPr>
              <a:t>，致使</a:t>
            </a:r>
            <a:r>
              <a:rPr lang="zh-TW" altLang="en-US" sz="2800" b="1" dirty="0">
                <a:latin typeface="SimHei" pitchFamily="2" charset="-122"/>
                <a:ea typeface="SimHei" pitchFamily="2" charset="-122"/>
              </a:rPr>
              <a:t>食品相關科系</a:t>
            </a:r>
            <a:r>
              <a:rPr lang="zh-TW" altLang="en-US" sz="2800" b="1" dirty="0" smtClean="0">
                <a:latin typeface="SimHei" pitchFamily="2" charset="-122"/>
                <a:ea typeface="SimHei" pitchFamily="2" charset="-122"/>
              </a:rPr>
              <a:t>人才需求</a:t>
            </a:r>
            <a:r>
              <a:rPr lang="zh-TW" altLang="en-US" sz="2800" b="1" dirty="0">
                <a:latin typeface="SimHei" pitchFamily="2" charset="-122"/>
                <a:ea typeface="SimHei" pitchFamily="2" charset="-122"/>
              </a:rPr>
              <a:t>逆勢成長。</a:t>
            </a:r>
          </a:p>
        </p:txBody>
      </p:sp>
      <p:grpSp>
        <p:nvGrpSpPr>
          <p:cNvPr id="8" name="群組 7"/>
          <p:cNvGrpSpPr/>
          <p:nvPr/>
        </p:nvGrpSpPr>
        <p:grpSpPr>
          <a:xfrm>
            <a:off x="575800" y="1490935"/>
            <a:ext cx="2592044" cy="646331"/>
            <a:chOff x="395780" y="1565827"/>
            <a:chExt cx="2592044" cy="646331"/>
          </a:xfrm>
        </p:grpSpPr>
        <p:sp>
          <p:nvSpPr>
            <p:cNvPr id="5" name="圓角矩形 4"/>
            <p:cNvSpPr/>
            <p:nvPr/>
          </p:nvSpPr>
          <p:spPr>
            <a:xfrm>
              <a:off x="395780" y="1683800"/>
              <a:ext cx="2592044" cy="508723"/>
            </a:xfrm>
            <a:prstGeom prst="roundRect">
              <a:avLst/>
            </a:pr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8" name="矩形 17">
              <a:hlinkClick r:id="rId5" action="ppaction://hlinksldjump"/>
            </p:cNvPr>
            <p:cNvSpPr/>
            <p:nvPr/>
          </p:nvSpPr>
          <p:spPr>
            <a:xfrm>
              <a:off x="467030" y="1565827"/>
              <a:ext cx="2520794" cy="646331"/>
            </a:xfrm>
            <a:prstGeom prst="rect">
              <a:avLst/>
            </a:prstGeom>
          </p:spPr>
          <p:txBody>
            <a:bodyPr wrap="square">
              <a:spAutoFit/>
            </a:bodyPr>
            <a:lstStyle/>
            <a:p>
              <a:r>
                <a:rPr lang="zh-TW" altLang="en-US" sz="3600" b="1" dirty="0" smtClean="0">
                  <a:solidFill>
                    <a:schemeClr val="bg1"/>
                  </a:solidFill>
                  <a:latin typeface="SimHei" pitchFamily="2" charset="-122"/>
                  <a:ea typeface="SimHei" pitchFamily="2" charset="-122"/>
                </a:rPr>
                <a:t>一 </a:t>
              </a:r>
              <a:r>
                <a:rPr lang="zh-TW" altLang="en-US" sz="2800" b="1" dirty="0" smtClean="0">
                  <a:solidFill>
                    <a:schemeClr val="bg1"/>
                  </a:solidFill>
                  <a:latin typeface="SimHei" pitchFamily="2" charset="-122"/>
                  <a:ea typeface="SimHei" pitchFamily="2" charset="-122"/>
                </a:rPr>
                <a:t>學</a:t>
              </a:r>
              <a:r>
                <a:rPr lang="zh-TW" altLang="en-US" sz="2800" b="1" dirty="0">
                  <a:solidFill>
                    <a:schemeClr val="bg1"/>
                  </a:solidFill>
                  <a:latin typeface="SimHei" pitchFamily="2" charset="-122"/>
                  <a:ea typeface="SimHei" pitchFamily="2" charset="-122"/>
                </a:rPr>
                <a:t>群</a:t>
              </a:r>
              <a:r>
                <a:rPr lang="zh-TW" altLang="en-US" sz="2800" b="1" dirty="0" smtClean="0">
                  <a:solidFill>
                    <a:schemeClr val="bg1"/>
                  </a:solidFill>
                  <a:latin typeface="SimHei" pitchFamily="2" charset="-122"/>
                  <a:ea typeface="SimHei" pitchFamily="2" charset="-122"/>
                </a:rPr>
                <a:t>簡介</a:t>
              </a:r>
              <a:endParaRPr lang="zh-TW" altLang="en-US" sz="2800" b="1" dirty="0">
                <a:solidFill>
                  <a:schemeClr val="bg1"/>
                </a:solidFill>
                <a:latin typeface="SimHei" pitchFamily="2" charset="-122"/>
                <a:ea typeface="SimHei" pitchFamily="2" charset="-122"/>
              </a:endParaRPr>
            </a:p>
          </p:txBody>
        </p:sp>
      </p:grpSp>
      <p:pic>
        <p:nvPicPr>
          <p:cNvPr id="26629" name="Picture 5" descr="http://www.yy2.edu.hk/biodiversity1/Russet%20Sparrow_1.jpg"/>
          <p:cNvPicPr>
            <a:picLocks noChangeAspect="1" noChangeArrowheads="1"/>
          </p:cNvPicPr>
          <p:nvPr/>
        </p:nvPicPr>
        <p:blipFill rotWithShape="1">
          <a:blip r:embed="rId6">
            <a:extLst>
              <a:ext uri="{28A0092B-C50C-407E-A947-70E740481C1C}">
                <a14:useLocalDpi xmlns="" xmlns:a14="http://schemas.microsoft.com/office/drawing/2010/main" val="0"/>
              </a:ext>
            </a:extLst>
          </a:blip>
          <a:srcRect b="7642"/>
          <a:stretch/>
        </p:blipFill>
        <p:spPr bwMode="auto">
          <a:xfrm>
            <a:off x="4255995" y="2157679"/>
            <a:ext cx="4415723" cy="280831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grpSp>
        <p:nvGrpSpPr>
          <p:cNvPr id="14" name="群組 13"/>
          <p:cNvGrpSpPr/>
          <p:nvPr/>
        </p:nvGrpSpPr>
        <p:grpSpPr>
          <a:xfrm>
            <a:off x="8323928" y="4896503"/>
            <a:ext cx="891542" cy="891542"/>
            <a:chOff x="8323928" y="4896503"/>
            <a:chExt cx="891542" cy="891542"/>
          </a:xfrm>
        </p:grpSpPr>
        <p:pic>
          <p:nvPicPr>
            <p:cNvPr id="15" name="圖片 14" descr="齟齒圖片4.png"/>
            <p:cNvPicPr>
              <a:picLocks noChangeAspect="1"/>
            </p:cNvPicPr>
            <p:nvPr/>
          </p:nvPicPr>
          <p:blipFill>
            <a:blip r:embed="rId7"/>
            <a:stretch>
              <a:fillRect/>
            </a:stretch>
          </p:blipFill>
          <p:spPr>
            <a:xfrm>
              <a:off x="8323928" y="4896503"/>
              <a:ext cx="891542" cy="891542"/>
            </a:xfrm>
            <a:prstGeom prst="rect">
              <a:avLst/>
            </a:prstGeom>
          </p:spPr>
        </p:pic>
        <p:sp>
          <p:nvSpPr>
            <p:cNvPr id="16" name="文字方塊 15"/>
            <p:cNvSpPr txBox="1"/>
            <p:nvPr/>
          </p:nvSpPr>
          <p:spPr>
            <a:xfrm>
              <a:off x="8460000" y="5145103"/>
              <a:ext cx="642910" cy="369332"/>
            </a:xfrm>
            <a:prstGeom prst="rect">
              <a:avLst/>
            </a:prstGeom>
            <a:noFill/>
          </p:spPr>
          <p:txBody>
            <a:bodyPr wrap="square" rtlCol="0">
              <a:spAutoFit/>
            </a:bodyPr>
            <a:lstStyle/>
            <a:p>
              <a:r>
                <a:rPr lang="en-US" altLang="zh-TW" dirty="0" smtClean="0">
                  <a:latin typeface="Arial" pitchFamily="34" charset="0"/>
                  <a:cs typeface="Arial" pitchFamily="34" charset="0"/>
                </a:rPr>
                <a:t>068</a:t>
              </a:r>
              <a:endParaRPr lang="zh-TW" altLang="en-US" dirty="0">
                <a:latin typeface="Arial" pitchFamily="34" charset="0"/>
                <a:cs typeface="Arial" pitchFamily="34" charset="0"/>
              </a:endParaRPr>
            </a:p>
          </p:txBody>
        </p:sp>
      </p:grpSp>
    </p:spTree>
    <p:extLst>
      <p:ext uri="{BB962C8B-B14F-4D97-AF65-F5344CB8AC3E}">
        <p14:creationId xmlns="" xmlns:p14="http://schemas.microsoft.com/office/powerpoint/2010/main" val="37670594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33"/>
                                        </p:tgtEl>
                                        <p:attrNameLst>
                                          <p:attrName>style.visibility</p:attrName>
                                        </p:attrNameLst>
                                      </p:cBhvr>
                                      <p:to>
                                        <p:strVal val="visible"/>
                                      </p:to>
                                    </p:set>
                                    <p:anim calcmode="discrete" valueType="clr">
                                      <p:cBhvr override="childStyle">
                                        <p:cTn id="7" dur="80"/>
                                        <p:tgtEl>
                                          <p:spTgt spid="33"/>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33"/>
                                        </p:tgtEl>
                                        <p:attrNameLst>
                                          <p:attrName>fillcolor</p:attrName>
                                        </p:attrNameLst>
                                      </p:cBhvr>
                                      <p:tavLst>
                                        <p:tav tm="0">
                                          <p:val>
                                            <p:clrVal>
                                              <a:schemeClr val="accent2"/>
                                            </p:clrVal>
                                          </p:val>
                                        </p:tav>
                                        <p:tav tm="50000">
                                          <p:val>
                                            <p:clrVal>
                                              <a:schemeClr val="hlink"/>
                                            </p:clrVal>
                                          </p:val>
                                        </p:tav>
                                      </p:tavLst>
                                    </p:anim>
                                    <p:set>
                                      <p:cBhvr>
                                        <p:cTn id="9" dur="80"/>
                                        <p:tgtEl>
                                          <p:spTgt spid="33"/>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2"/>
          <p:cNvPicPr>
            <a:picLocks noChangeAspect="1" noChangeArrowheads="1"/>
          </p:cNvPicPr>
          <p:nvPr/>
        </p:nvPicPr>
        <p:blipFill>
          <a:blip r:embed="rId3">
            <a:extLst>
              <a:ext uri="{BEBA8EAE-BF5A-486C-A8C5-ECC9F3942E4B}">
                <a14:imgProps xmlns="" xmlns:a14="http://schemas.microsoft.com/office/drawing/2010/main">
                  <a14:imgLayer r:embed="rId4">
                    <a14:imgEffect>
                      <a14:brightnessContrast contrast="40000"/>
                    </a14:imgEffect>
                  </a14:imgLayer>
                </a14:imgProps>
              </a:ext>
              <a:ext uri="{28A0092B-C50C-407E-A947-70E740481C1C}">
                <a14:useLocalDpi xmlns="" xmlns:a14="http://schemas.microsoft.com/office/drawing/2010/main" val="0"/>
              </a:ext>
            </a:extLst>
          </a:blip>
          <a:srcRect/>
          <a:stretch>
            <a:fillRect/>
          </a:stretch>
        </p:blipFill>
        <p:spPr bwMode="auto">
          <a:xfrm>
            <a:off x="0" y="1588"/>
            <a:ext cx="9144000" cy="57181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3" name="圓角矩形 2"/>
          <p:cNvSpPr/>
          <p:nvPr/>
        </p:nvSpPr>
        <p:spPr>
          <a:xfrm>
            <a:off x="1089991" y="338807"/>
            <a:ext cx="7802489" cy="864096"/>
          </a:xfrm>
          <a:prstGeom prst="round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15" name="Picture 2" descr="K:\10418學群簡報\圖\圖3.png"/>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1187624" y="460437"/>
            <a:ext cx="792088" cy="656506"/>
          </a:xfrm>
          <a:prstGeom prst="rect">
            <a:avLst/>
          </a:prstGeom>
          <a:noFill/>
          <a:extLst>
            <a:ext uri="{909E8E84-426E-40DD-AFC4-6F175D3DCCD1}">
              <a14:hiddenFill xmlns="" xmlns:a14="http://schemas.microsoft.com/office/drawing/2010/main">
                <a:solidFill>
                  <a:srgbClr val="FFFFFF"/>
                </a:solidFill>
              </a14:hiddenFill>
            </a:ext>
          </a:extLst>
        </p:spPr>
      </p:pic>
      <p:sp>
        <p:nvSpPr>
          <p:cNvPr id="16" name="Text Box 2"/>
          <p:cNvSpPr txBox="1">
            <a:spLocks noChangeArrowheads="1"/>
          </p:cNvSpPr>
          <p:nvPr/>
        </p:nvSpPr>
        <p:spPr bwMode="auto">
          <a:xfrm>
            <a:off x="2123728" y="468871"/>
            <a:ext cx="4824536" cy="64633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r>
              <a:rPr lang="zh-TW" altLang="en-US" sz="3600" b="1" dirty="0">
                <a:latin typeface="SimHei" pitchFamily="2" charset="-122"/>
                <a:ea typeface="SimHei" pitchFamily="2" charset="-122"/>
              </a:rPr>
              <a:t>近年</a:t>
            </a:r>
            <a:r>
              <a:rPr lang="zh-TW" altLang="en-US" sz="3600" b="1" dirty="0" smtClean="0">
                <a:latin typeface="SimHei" pitchFamily="2" charset="-122"/>
                <a:ea typeface="SimHei" pitchFamily="2" charset="-122"/>
              </a:rPr>
              <a:t>趨勢</a:t>
            </a:r>
            <a:endParaRPr lang="zh-TW" altLang="en-US" sz="3600" b="1" dirty="0">
              <a:latin typeface="SimHei" panose="02010609060101010101" pitchFamily="49" charset="-122"/>
              <a:ea typeface="SimHei" panose="02010609060101010101" pitchFamily="49" charset="-122"/>
            </a:endParaRPr>
          </a:p>
        </p:txBody>
      </p:sp>
      <p:sp>
        <p:nvSpPr>
          <p:cNvPr id="21" name="Text Box 2"/>
          <p:cNvSpPr txBox="1">
            <a:spLocks noChangeArrowheads="1"/>
          </p:cNvSpPr>
          <p:nvPr/>
        </p:nvSpPr>
        <p:spPr bwMode="auto">
          <a:xfrm>
            <a:off x="1187624" y="1374209"/>
            <a:ext cx="7704856" cy="249299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r>
              <a:rPr lang="zh-TW" altLang="en-US" sz="2600" b="1" dirty="0" smtClean="0">
                <a:latin typeface="SimHei" pitchFamily="2" charset="-122"/>
                <a:ea typeface="SimHei" pitchFamily="2" charset="-122"/>
              </a:rPr>
              <a:t>透過</a:t>
            </a:r>
            <a:r>
              <a:rPr lang="zh-TW" altLang="en-US" sz="2600" b="1" dirty="0">
                <a:latin typeface="SimHei" pitchFamily="2" charset="-122"/>
                <a:ea typeface="SimHei" pitchFamily="2" charset="-122"/>
              </a:rPr>
              <a:t>整合原有農林漁牧業生產技術及生物技術，讓人們盡可能在不</a:t>
            </a:r>
            <a:r>
              <a:rPr lang="zh-TW" altLang="en-US" sz="2600" b="1" dirty="0" smtClean="0">
                <a:latin typeface="SimHei" pitchFamily="2" charset="-122"/>
                <a:ea typeface="SimHei" pitchFamily="2" charset="-122"/>
              </a:rPr>
              <a:t>破壞自然</a:t>
            </a:r>
            <a:r>
              <a:rPr lang="zh-TW" altLang="en-US" sz="2600" b="1" dirty="0">
                <a:latin typeface="SimHei" pitchFamily="2" charset="-122"/>
                <a:ea typeface="SimHei" pitchFamily="2" charset="-122"/>
              </a:rPr>
              <a:t>生態下，維持良好的生產品質，例如：研究抗旱的作物、基因工程等</a:t>
            </a:r>
            <a:r>
              <a:rPr lang="zh-TW" altLang="en-US" sz="2600" b="1" dirty="0" smtClean="0">
                <a:latin typeface="SimHei" pitchFamily="2" charset="-122"/>
                <a:ea typeface="SimHei" pitchFamily="2" charset="-122"/>
              </a:rPr>
              <a:t>。</a:t>
            </a:r>
            <a:endParaRPr lang="en-US" altLang="zh-TW" sz="2600" b="1" dirty="0" smtClean="0">
              <a:latin typeface="SimHei" pitchFamily="2" charset="-122"/>
              <a:ea typeface="SimHei" pitchFamily="2" charset="-122"/>
            </a:endParaRPr>
          </a:p>
          <a:p>
            <a:r>
              <a:rPr lang="zh-TW" altLang="en-US" sz="2600" b="1" dirty="0" smtClean="0">
                <a:latin typeface="SimHei" pitchFamily="2" charset="-122"/>
                <a:ea typeface="SimHei" pitchFamily="2" charset="-122"/>
              </a:rPr>
              <a:t>現在</a:t>
            </a:r>
            <a:r>
              <a:rPr lang="zh-TW" altLang="en-US" sz="2600" b="1" dirty="0">
                <a:latin typeface="SimHei" pitchFamily="2" charset="-122"/>
                <a:ea typeface="SimHei" pitchFamily="2" charset="-122"/>
              </a:rPr>
              <a:t>的生物資源學群已不像以往人們認為的老往田裡、山裡跑的科系，而是更常待在實驗室，透過科學化研究讓人們可以吃得更好、更健康</a:t>
            </a:r>
            <a:r>
              <a:rPr lang="zh-TW" altLang="en-US" sz="2600" b="1" dirty="0" smtClean="0">
                <a:latin typeface="SimHei" pitchFamily="2" charset="-122"/>
                <a:ea typeface="SimHei" pitchFamily="2" charset="-122"/>
              </a:rPr>
              <a:t>。</a:t>
            </a:r>
            <a:endParaRPr lang="en-US" altLang="zh-TW" sz="2600" b="1" dirty="0">
              <a:latin typeface="SimHei" pitchFamily="2" charset="-122"/>
              <a:ea typeface="SimHei" pitchFamily="2" charset="-122"/>
            </a:endParaRPr>
          </a:p>
        </p:txBody>
      </p:sp>
      <p:grpSp>
        <p:nvGrpSpPr>
          <p:cNvPr id="5" name="群組 4"/>
          <p:cNvGrpSpPr/>
          <p:nvPr/>
        </p:nvGrpSpPr>
        <p:grpSpPr>
          <a:xfrm>
            <a:off x="-7144" y="4"/>
            <a:ext cx="895814" cy="5718171"/>
            <a:chOff x="-7144" y="4"/>
            <a:chExt cx="895814" cy="5718171"/>
          </a:xfrm>
        </p:grpSpPr>
        <p:grpSp>
          <p:nvGrpSpPr>
            <p:cNvPr id="7" name="群組 6"/>
            <p:cNvGrpSpPr/>
            <p:nvPr/>
          </p:nvGrpSpPr>
          <p:grpSpPr>
            <a:xfrm>
              <a:off x="-7144" y="4"/>
              <a:ext cx="895814" cy="5718171"/>
              <a:chOff x="-7144" y="4"/>
              <a:chExt cx="895814" cy="5718171"/>
            </a:xfrm>
          </p:grpSpPr>
          <p:grpSp>
            <p:nvGrpSpPr>
              <p:cNvPr id="4" name="群組 3"/>
              <p:cNvGrpSpPr/>
              <p:nvPr/>
            </p:nvGrpSpPr>
            <p:grpSpPr>
              <a:xfrm>
                <a:off x="-7144" y="4"/>
                <a:ext cx="895814" cy="5718171"/>
                <a:chOff x="-91676" y="3291135"/>
                <a:chExt cx="11495850" cy="1944214"/>
              </a:xfrm>
              <a:solidFill>
                <a:srgbClr val="800000"/>
              </a:solidFill>
            </p:grpSpPr>
            <p:sp>
              <p:nvSpPr>
                <p:cNvPr id="2" name="矩形 1"/>
                <p:cNvSpPr/>
                <p:nvPr/>
              </p:nvSpPr>
              <p:spPr>
                <a:xfrm>
                  <a:off x="-91676" y="3291135"/>
                  <a:ext cx="9143999" cy="1074581"/>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0" name="矩形 9"/>
                <p:cNvSpPr/>
                <p:nvPr/>
              </p:nvSpPr>
              <p:spPr>
                <a:xfrm>
                  <a:off x="9118180" y="3291135"/>
                  <a:ext cx="2285994" cy="194421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sp>
            <p:nvSpPr>
              <p:cNvPr id="19" name="Text Box 2"/>
              <p:cNvSpPr txBox="1">
                <a:spLocks noChangeArrowheads="1"/>
              </p:cNvSpPr>
              <p:nvPr/>
            </p:nvSpPr>
            <p:spPr bwMode="auto">
              <a:xfrm>
                <a:off x="94270" y="482823"/>
                <a:ext cx="524005" cy="267765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r>
                  <a:rPr lang="zh-TW" altLang="en-US" sz="2800" b="1" dirty="0" smtClean="0">
                    <a:solidFill>
                      <a:schemeClr val="bg1"/>
                    </a:solidFill>
                    <a:effectLst>
                      <a:outerShdw blurRad="38100" dist="38100" dir="2700000" algn="tl">
                        <a:srgbClr val="000000">
                          <a:alpha val="43137"/>
                        </a:srgbClr>
                      </a:outerShdw>
                    </a:effectLst>
                    <a:latin typeface="SimHei" pitchFamily="2" charset="-122"/>
                    <a:ea typeface="SimHei" pitchFamily="2" charset="-122"/>
                  </a:rPr>
                  <a:t>生物資源學</a:t>
                </a:r>
                <a:r>
                  <a:rPr lang="zh-TW" altLang="en-US" sz="2800" b="1" dirty="0">
                    <a:solidFill>
                      <a:schemeClr val="bg1"/>
                    </a:solidFill>
                    <a:effectLst>
                      <a:outerShdw blurRad="38100" dist="38100" dir="2700000" algn="tl">
                        <a:srgbClr val="000000">
                          <a:alpha val="43137"/>
                        </a:srgbClr>
                      </a:outerShdw>
                    </a:effectLst>
                    <a:latin typeface="SimHei" pitchFamily="2" charset="-122"/>
                    <a:ea typeface="SimHei" pitchFamily="2" charset="-122"/>
                  </a:rPr>
                  <a:t>群</a:t>
                </a:r>
                <a:endParaRPr lang="zh-TW" altLang="en-US" sz="2800" b="1" dirty="0">
                  <a:solidFill>
                    <a:schemeClr val="bg1"/>
                  </a:solidFill>
                  <a:effectLst>
                    <a:outerShdw blurRad="38100" dist="38100" dir="2700000" algn="tl">
                      <a:srgbClr val="000000">
                        <a:alpha val="43137"/>
                      </a:srgbClr>
                    </a:outerShdw>
                  </a:effectLst>
                  <a:latin typeface="SimHei" panose="02010609060101010101" pitchFamily="49" charset="-122"/>
                  <a:ea typeface="SimHei" panose="02010609060101010101" pitchFamily="49" charset="-122"/>
                </a:endParaRPr>
              </a:p>
            </p:txBody>
          </p:sp>
        </p:grpSp>
        <p:pic>
          <p:nvPicPr>
            <p:cNvPr id="22" name="Picture 2" descr="K:\10418學群簡報\圖\字9.png"/>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a:off x="118262" y="84444"/>
              <a:ext cx="527537" cy="470387"/>
            </a:xfrm>
            <a:prstGeom prst="rect">
              <a:avLst/>
            </a:prstGeom>
            <a:noFill/>
            <a:effectLst>
              <a:outerShdw blurRad="63500" sx="102000" sy="102000" algn="ctr" rotWithShape="0">
                <a:prstClr val="black">
                  <a:alpha val="40000"/>
                </a:prstClr>
              </a:outerShdw>
            </a:effectLst>
            <a:extLst>
              <a:ext uri="{909E8E84-426E-40DD-AFC4-6F175D3DCCD1}">
                <a14:hiddenFill xmlns="" xmlns:a14="http://schemas.microsoft.com/office/drawing/2010/main">
                  <a:solidFill>
                    <a:srgbClr val="FFFFFF"/>
                  </a:solidFill>
                </a14:hiddenFill>
              </a:ext>
            </a:extLst>
          </p:spPr>
        </p:pic>
      </p:grpSp>
      <p:pic>
        <p:nvPicPr>
          <p:cNvPr id="8" name="圖片 7"/>
          <p:cNvPicPr>
            <a:picLocks noChangeAspect="1"/>
          </p:cNvPicPr>
          <p:nvPr/>
        </p:nvPicPr>
        <p:blipFill>
          <a:blip r:embed="rId7" cstate="print">
            <a:extLst>
              <a:ext uri="{28A0092B-C50C-407E-A947-70E740481C1C}">
                <a14:useLocalDpi xmlns="" xmlns:a14="http://schemas.microsoft.com/office/drawing/2010/main" val="0"/>
              </a:ext>
            </a:extLst>
          </a:blip>
          <a:stretch>
            <a:fillRect/>
          </a:stretch>
        </p:blipFill>
        <p:spPr>
          <a:xfrm>
            <a:off x="7092280" y="4227239"/>
            <a:ext cx="1923919" cy="1286621"/>
          </a:xfrm>
          <a:prstGeom prst="rect">
            <a:avLst/>
          </a:prstGeom>
        </p:spPr>
      </p:pic>
      <p:pic>
        <p:nvPicPr>
          <p:cNvPr id="11" name="圖片 10"/>
          <p:cNvPicPr>
            <a:picLocks noChangeAspect="1"/>
          </p:cNvPicPr>
          <p:nvPr/>
        </p:nvPicPr>
        <p:blipFill>
          <a:blip r:embed="rId8" cstate="print">
            <a:extLst>
              <a:ext uri="{28A0092B-C50C-407E-A947-70E740481C1C}">
                <a14:useLocalDpi xmlns="" xmlns:a14="http://schemas.microsoft.com/office/drawing/2010/main" val="0"/>
              </a:ext>
            </a:extLst>
          </a:blip>
          <a:stretch>
            <a:fillRect/>
          </a:stretch>
        </p:blipFill>
        <p:spPr>
          <a:xfrm>
            <a:off x="1115616" y="4232605"/>
            <a:ext cx="1708341" cy="1281256"/>
          </a:xfrm>
          <a:prstGeom prst="rect">
            <a:avLst/>
          </a:prstGeom>
        </p:spPr>
      </p:pic>
      <p:pic>
        <p:nvPicPr>
          <p:cNvPr id="12" name="圖片 11"/>
          <p:cNvPicPr>
            <a:picLocks noChangeAspect="1"/>
          </p:cNvPicPr>
          <p:nvPr/>
        </p:nvPicPr>
        <p:blipFill>
          <a:blip r:embed="rId9" cstate="print">
            <a:extLst>
              <a:ext uri="{28A0092B-C50C-407E-A947-70E740481C1C}">
                <a14:useLocalDpi xmlns="" xmlns:a14="http://schemas.microsoft.com/office/drawing/2010/main" val="0"/>
              </a:ext>
            </a:extLst>
          </a:blip>
          <a:stretch>
            <a:fillRect/>
          </a:stretch>
        </p:blipFill>
        <p:spPr>
          <a:xfrm>
            <a:off x="5026380" y="4227240"/>
            <a:ext cx="1921884" cy="1281256"/>
          </a:xfrm>
          <a:prstGeom prst="rect">
            <a:avLst/>
          </a:prstGeom>
        </p:spPr>
      </p:pic>
      <p:pic>
        <p:nvPicPr>
          <p:cNvPr id="13" name="圖片 12"/>
          <p:cNvPicPr>
            <a:picLocks noChangeAspect="1"/>
          </p:cNvPicPr>
          <p:nvPr/>
        </p:nvPicPr>
        <p:blipFill>
          <a:blip r:embed="rId10" cstate="print">
            <a:extLst>
              <a:ext uri="{28A0092B-C50C-407E-A947-70E740481C1C}">
                <a14:useLocalDpi xmlns="" xmlns:a14="http://schemas.microsoft.com/office/drawing/2010/main" val="0"/>
              </a:ext>
            </a:extLst>
          </a:blip>
          <a:stretch>
            <a:fillRect/>
          </a:stretch>
        </p:blipFill>
        <p:spPr>
          <a:xfrm>
            <a:off x="2987824" y="4227240"/>
            <a:ext cx="1921885" cy="1281256"/>
          </a:xfrm>
          <a:prstGeom prst="rect">
            <a:avLst/>
          </a:prstGeom>
        </p:spPr>
      </p:pic>
      <p:grpSp>
        <p:nvGrpSpPr>
          <p:cNvPr id="18" name="群組 17"/>
          <p:cNvGrpSpPr/>
          <p:nvPr/>
        </p:nvGrpSpPr>
        <p:grpSpPr>
          <a:xfrm>
            <a:off x="8323928" y="4896503"/>
            <a:ext cx="891542" cy="891542"/>
            <a:chOff x="8323928" y="4896503"/>
            <a:chExt cx="891542" cy="891542"/>
          </a:xfrm>
        </p:grpSpPr>
        <p:pic>
          <p:nvPicPr>
            <p:cNvPr id="23" name="圖片 22" descr="齟齒圖片4.png"/>
            <p:cNvPicPr>
              <a:picLocks noChangeAspect="1"/>
            </p:cNvPicPr>
            <p:nvPr/>
          </p:nvPicPr>
          <p:blipFill>
            <a:blip r:embed="rId11"/>
            <a:stretch>
              <a:fillRect/>
            </a:stretch>
          </p:blipFill>
          <p:spPr>
            <a:xfrm>
              <a:off x="8323928" y="4896503"/>
              <a:ext cx="891542" cy="891542"/>
            </a:xfrm>
            <a:prstGeom prst="rect">
              <a:avLst/>
            </a:prstGeom>
          </p:spPr>
        </p:pic>
        <p:sp>
          <p:nvSpPr>
            <p:cNvPr id="24" name="文字方塊 23"/>
            <p:cNvSpPr txBox="1"/>
            <p:nvPr/>
          </p:nvSpPr>
          <p:spPr>
            <a:xfrm>
              <a:off x="8460000" y="5145103"/>
              <a:ext cx="642910" cy="369332"/>
            </a:xfrm>
            <a:prstGeom prst="rect">
              <a:avLst/>
            </a:prstGeom>
            <a:noFill/>
          </p:spPr>
          <p:txBody>
            <a:bodyPr wrap="square" rtlCol="0">
              <a:spAutoFit/>
            </a:bodyPr>
            <a:lstStyle/>
            <a:p>
              <a:r>
                <a:rPr lang="en-US" altLang="zh-TW" dirty="0" smtClean="0">
                  <a:latin typeface="Arial" pitchFamily="34" charset="0"/>
                  <a:cs typeface="Arial" pitchFamily="34" charset="0"/>
                </a:rPr>
                <a:t>068</a:t>
              </a:r>
              <a:endParaRPr lang="zh-TW" altLang="en-US" dirty="0">
                <a:latin typeface="Arial" pitchFamily="34" charset="0"/>
                <a:cs typeface="Arial" pitchFamily="34" charset="0"/>
              </a:endParaRPr>
            </a:p>
          </p:txBody>
        </p:sp>
      </p:grpSp>
    </p:spTree>
    <p:extLst>
      <p:ext uri="{BB962C8B-B14F-4D97-AF65-F5344CB8AC3E}">
        <p14:creationId xmlns="" xmlns:p14="http://schemas.microsoft.com/office/powerpoint/2010/main" val="410355340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
          <p:cNvPicPr>
            <a:picLocks noChangeAspect="1" noChangeArrowheads="1"/>
          </p:cNvPicPr>
          <p:nvPr/>
        </p:nvPicPr>
        <p:blipFill>
          <a:blip r:embed="rId2">
            <a:extLst>
              <a:ext uri="{BEBA8EAE-BF5A-486C-A8C5-ECC9F3942E4B}">
                <a14:imgProps xmlns="" xmlns:a14="http://schemas.microsoft.com/office/drawing/2010/main">
                  <a14:imgLayer r:embed="rId3">
                    <a14:imgEffect>
                      <a14:brightnessContrast contrast="40000"/>
                    </a14:imgEffect>
                  </a14:imgLayer>
                </a14:imgProps>
              </a:ext>
              <a:ext uri="{28A0092B-C50C-407E-A947-70E740481C1C}">
                <a14:useLocalDpi xmlns="" xmlns:a14="http://schemas.microsoft.com/office/drawing/2010/main" val="0"/>
              </a:ext>
            </a:extLst>
          </a:blip>
          <a:srcRect/>
          <a:stretch>
            <a:fillRect/>
          </a:stretch>
        </p:blipFill>
        <p:spPr bwMode="auto">
          <a:xfrm>
            <a:off x="0" y="1588"/>
            <a:ext cx="9144000" cy="57181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3" name="圓角矩形 2"/>
          <p:cNvSpPr/>
          <p:nvPr/>
        </p:nvSpPr>
        <p:spPr>
          <a:xfrm>
            <a:off x="1089991" y="284175"/>
            <a:ext cx="7802489" cy="918728"/>
          </a:xfrm>
          <a:prstGeom prst="round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1" name="Text Box 2"/>
          <p:cNvSpPr txBox="1">
            <a:spLocks noChangeArrowheads="1"/>
          </p:cNvSpPr>
          <p:nvPr/>
        </p:nvSpPr>
        <p:spPr bwMode="auto">
          <a:xfrm>
            <a:off x="2123728" y="2574"/>
            <a:ext cx="4824536" cy="120032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r>
              <a:rPr lang="zh-TW" altLang="en-US" sz="3600" b="1" dirty="0" smtClean="0">
                <a:latin typeface="SimHei" pitchFamily="2" charset="-122"/>
                <a:ea typeface="SimHei" pitchFamily="2" charset="-122"/>
              </a:rPr>
              <a:t>關鍵</a:t>
            </a:r>
            <a:r>
              <a:rPr lang="en-US" altLang="zh-TW" sz="7200" b="1" dirty="0" smtClean="0">
                <a:solidFill>
                  <a:srgbClr val="00B0F0"/>
                </a:solidFill>
                <a:latin typeface="SimHei" pitchFamily="2" charset="-122"/>
                <a:ea typeface="SimHei" pitchFamily="2" charset="-122"/>
              </a:rPr>
              <a:t>3</a:t>
            </a:r>
            <a:r>
              <a:rPr lang="zh-TW" altLang="en-US" sz="3600" b="1" dirty="0" smtClean="0">
                <a:latin typeface="SimHei" pitchFamily="2" charset="-122"/>
                <a:ea typeface="SimHei" pitchFamily="2" charset="-122"/>
              </a:rPr>
              <a:t>問</a:t>
            </a:r>
            <a:r>
              <a:rPr lang="zh-TW" altLang="en-US" sz="3600" b="1" dirty="0">
                <a:latin typeface="SimHei" pitchFamily="2" charset="-122"/>
                <a:ea typeface="SimHei" pitchFamily="2" charset="-122"/>
              </a:rPr>
              <a:t>，老師我想問</a:t>
            </a:r>
            <a:endParaRPr lang="zh-TW" altLang="en-US" sz="3600" b="1" dirty="0">
              <a:latin typeface="SimHei" panose="02010609060101010101" pitchFamily="49" charset="-122"/>
              <a:ea typeface="SimHei" panose="02010609060101010101" pitchFamily="49" charset="-122"/>
            </a:endParaRPr>
          </a:p>
        </p:txBody>
      </p:sp>
      <p:pic>
        <p:nvPicPr>
          <p:cNvPr id="14339" name="Picture 3" descr="K:\10418學群簡報\圖\1.png"/>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6876256" y="2149376"/>
            <a:ext cx="2246334" cy="3552927"/>
          </a:xfrm>
          <a:prstGeom prst="rect">
            <a:avLst/>
          </a:prstGeom>
          <a:noFill/>
          <a:effectLst>
            <a:outerShdw blurRad="50800" dist="38100" dir="2700000" algn="tl" rotWithShape="0">
              <a:prstClr val="black">
                <a:alpha val="40000"/>
              </a:prstClr>
            </a:outerShdw>
          </a:effectLst>
          <a:extLst>
            <a:ext uri="{909E8E84-426E-40DD-AFC4-6F175D3DCCD1}">
              <a14:hiddenFill xmlns="" xmlns:a14="http://schemas.microsoft.com/office/drawing/2010/main">
                <a:solidFill>
                  <a:srgbClr val="FFFFFF"/>
                </a:solidFill>
              </a14:hiddenFill>
            </a:ext>
          </a:extLst>
        </p:spPr>
      </p:pic>
      <p:sp>
        <p:nvSpPr>
          <p:cNvPr id="13" name="Text Box 2"/>
          <p:cNvSpPr txBox="1">
            <a:spLocks noChangeArrowheads="1"/>
          </p:cNvSpPr>
          <p:nvPr/>
        </p:nvSpPr>
        <p:spPr bwMode="auto">
          <a:xfrm>
            <a:off x="1907704" y="1634951"/>
            <a:ext cx="6036982" cy="95410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r>
              <a:rPr lang="zh-TW" altLang="en-US" sz="2800" b="1" dirty="0">
                <a:latin typeface="SimHei" pitchFamily="2" charset="-122"/>
                <a:ea typeface="SimHei" pitchFamily="2" charset="-122"/>
              </a:rPr>
              <a:t>生物資源學群跟生命科學學群哪裡不同</a:t>
            </a:r>
            <a:r>
              <a:rPr lang="zh-TW" altLang="en-US" sz="2800" b="1" dirty="0" smtClean="0">
                <a:latin typeface="SimHei" pitchFamily="2" charset="-122"/>
                <a:ea typeface="SimHei" pitchFamily="2" charset="-122"/>
              </a:rPr>
              <a:t>？</a:t>
            </a:r>
            <a:endParaRPr lang="zh-TW" altLang="en-US" sz="2800" b="1" dirty="0">
              <a:latin typeface="SimHei" panose="02010609060101010101" pitchFamily="49" charset="-122"/>
              <a:ea typeface="SimHei" panose="02010609060101010101" pitchFamily="49" charset="-122"/>
            </a:endParaRPr>
          </a:p>
        </p:txBody>
      </p:sp>
      <p:pic>
        <p:nvPicPr>
          <p:cNvPr id="14340" name="Picture 4" descr="K:\10418學群簡報\圖\圖8.png"/>
          <p:cNvPicPr>
            <a:picLocks noChangeAspect="1" noChangeArrowheads="1"/>
          </p:cNvPicPr>
          <p:nvPr/>
        </p:nvPicPr>
        <p:blipFill>
          <a:blip r:embed="rId5">
            <a:extLst>
              <a:ext uri="{28A0092B-C50C-407E-A947-70E740481C1C}">
                <a14:useLocalDpi xmlns="" xmlns:a14="http://schemas.microsoft.com/office/drawing/2010/main" val="0"/>
              </a:ext>
            </a:extLst>
          </a:blip>
          <a:srcRect/>
          <a:stretch>
            <a:fillRect/>
          </a:stretch>
        </p:blipFill>
        <p:spPr bwMode="auto">
          <a:xfrm>
            <a:off x="1089991" y="1666010"/>
            <a:ext cx="816819" cy="81228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9" name="群組 8"/>
          <p:cNvGrpSpPr/>
          <p:nvPr/>
        </p:nvGrpSpPr>
        <p:grpSpPr>
          <a:xfrm>
            <a:off x="1089991" y="2882199"/>
            <a:ext cx="817713" cy="844063"/>
            <a:chOff x="1089991" y="2211015"/>
            <a:chExt cx="817713" cy="844063"/>
          </a:xfrm>
        </p:grpSpPr>
        <p:pic>
          <p:nvPicPr>
            <p:cNvPr id="14341" name="Picture 5" descr="K:\10418學群簡報\圖\圖11.png"/>
            <p:cNvPicPr>
              <a:picLocks noChangeAspect="1" noChangeArrowheads="1"/>
            </p:cNvPicPr>
            <p:nvPr/>
          </p:nvPicPr>
          <p:blipFill>
            <a:blip r:embed="rId6">
              <a:extLst>
                <a:ext uri="{28A0092B-C50C-407E-A947-70E740481C1C}">
                  <a14:useLocalDpi xmlns="" xmlns:a14="http://schemas.microsoft.com/office/drawing/2010/main" val="0"/>
                </a:ext>
              </a:extLst>
            </a:blip>
            <a:srcRect/>
            <a:stretch>
              <a:fillRect/>
            </a:stretch>
          </p:blipFill>
          <p:spPr bwMode="auto">
            <a:xfrm>
              <a:off x="1089991" y="2241908"/>
              <a:ext cx="817713" cy="813170"/>
            </a:xfrm>
            <a:prstGeom prst="rect">
              <a:avLst/>
            </a:prstGeom>
            <a:noFill/>
            <a:extLst>
              <a:ext uri="{909E8E84-426E-40DD-AFC4-6F175D3DCCD1}">
                <a14:hiddenFill xmlns="" xmlns:a14="http://schemas.microsoft.com/office/drawing/2010/main">
                  <a:solidFill>
                    <a:srgbClr val="FFFFFF"/>
                  </a:solidFill>
                </a14:hiddenFill>
              </a:ext>
            </a:extLst>
          </p:spPr>
        </p:pic>
        <p:sp>
          <p:nvSpPr>
            <p:cNvPr id="23" name="Text Box 2"/>
            <p:cNvSpPr txBox="1">
              <a:spLocks noChangeArrowheads="1"/>
            </p:cNvSpPr>
            <p:nvPr/>
          </p:nvSpPr>
          <p:spPr bwMode="auto">
            <a:xfrm>
              <a:off x="1259632" y="2211015"/>
              <a:ext cx="576064" cy="76944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r>
                <a:rPr lang="en-US" altLang="zh-TW" sz="4400" b="1" dirty="0">
                  <a:latin typeface="SimHei" pitchFamily="2" charset="-122"/>
                  <a:ea typeface="SimHei" pitchFamily="2" charset="-122"/>
                </a:rPr>
                <a:t>A</a:t>
              </a:r>
              <a:endParaRPr lang="zh-TW" altLang="en-US" sz="4400" b="1" dirty="0">
                <a:latin typeface="SimHei" panose="02010609060101010101" pitchFamily="49" charset="-122"/>
                <a:ea typeface="SimHei" panose="02010609060101010101" pitchFamily="49" charset="-122"/>
              </a:endParaRPr>
            </a:p>
          </p:txBody>
        </p:sp>
      </p:grpSp>
      <p:sp>
        <p:nvSpPr>
          <p:cNvPr id="25" name="Text Box 2"/>
          <p:cNvSpPr txBox="1">
            <a:spLocks noChangeArrowheads="1"/>
          </p:cNvSpPr>
          <p:nvPr/>
        </p:nvSpPr>
        <p:spPr bwMode="auto">
          <a:xfrm>
            <a:off x="1907704" y="2986260"/>
            <a:ext cx="5256584" cy="138499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r>
              <a:rPr lang="zh-TW" altLang="en-US" sz="2800" b="1" dirty="0">
                <a:latin typeface="SimHei" panose="02010609060101010101" pitchFamily="49" charset="-122"/>
                <a:ea typeface="SimHei" panose="02010609060101010101" pitchFamily="49" charset="-122"/>
              </a:rPr>
              <a:t>生物資源學</a:t>
            </a:r>
            <a:r>
              <a:rPr lang="zh-TW" altLang="en-US" sz="2800" b="1" dirty="0" smtClean="0">
                <a:latin typeface="SimHei" panose="02010609060101010101" pitchFamily="49" charset="-122"/>
                <a:ea typeface="SimHei" panose="02010609060101010101" pitchFamily="49" charset="-122"/>
              </a:rPr>
              <a:t>群</a:t>
            </a:r>
            <a:r>
              <a:rPr lang="en-US" altLang="zh-TW" sz="2800" b="1" dirty="0" smtClean="0">
                <a:latin typeface="SimHei" panose="02010609060101010101" pitchFamily="49" charset="-122"/>
                <a:ea typeface="SimHei" panose="02010609060101010101" pitchFamily="49" charset="-122"/>
              </a:rPr>
              <a:t>-</a:t>
            </a:r>
            <a:r>
              <a:rPr lang="zh-TW" altLang="en-US" sz="2800" b="1" dirty="0" smtClean="0">
                <a:latin typeface="SimHei" panose="02010609060101010101" pitchFamily="49" charset="-122"/>
                <a:ea typeface="SimHei" panose="02010609060101010101" pitchFamily="49" charset="-122"/>
              </a:rPr>
              <a:t>著重</a:t>
            </a:r>
            <a:r>
              <a:rPr lang="zh-TW" altLang="en-US" sz="2800" b="1" dirty="0">
                <a:latin typeface="SimHei" panose="02010609060101010101" pitchFamily="49" charset="-122"/>
                <a:ea typeface="SimHei" panose="02010609060101010101" pitchFamily="49" charset="-122"/>
              </a:rPr>
              <a:t>在應用科學上，以及重視實作經驗</a:t>
            </a:r>
            <a:r>
              <a:rPr lang="zh-TW" altLang="en-US" sz="2800" b="1" dirty="0" smtClean="0">
                <a:latin typeface="SimHei" panose="02010609060101010101" pitchFamily="49" charset="-122"/>
                <a:ea typeface="SimHei" panose="02010609060101010101" pitchFamily="49" charset="-122"/>
              </a:rPr>
              <a:t>。</a:t>
            </a:r>
            <a:endParaRPr lang="en-US" altLang="zh-TW" sz="2800" b="1" dirty="0" smtClean="0">
              <a:latin typeface="SimHei" panose="02010609060101010101" pitchFamily="49" charset="-122"/>
              <a:ea typeface="SimHei" panose="02010609060101010101" pitchFamily="49" charset="-122"/>
            </a:endParaRPr>
          </a:p>
          <a:p>
            <a:r>
              <a:rPr lang="zh-TW" altLang="en-US" sz="2800" b="1" dirty="0" smtClean="0">
                <a:latin typeface="SimHei" panose="02010609060101010101" pitchFamily="49" charset="-122"/>
                <a:ea typeface="SimHei" panose="02010609060101010101" pitchFamily="49" charset="-122"/>
              </a:rPr>
              <a:t>生命</a:t>
            </a:r>
            <a:r>
              <a:rPr lang="zh-TW" altLang="en-US" sz="2800" b="1" dirty="0">
                <a:latin typeface="SimHei" panose="02010609060101010101" pitchFamily="49" charset="-122"/>
                <a:ea typeface="SimHei" panose="02010609060101010101" pitchFamily="49" charset="-122"/>
              </a:rPr>
              <a:t>科學</a:t>
            </a:r>
            <a:r>
              <a:rPr lang="zh-TW" altLang="en-US" sz="2800" b="1" dirty="0" smtClean="0">
                <a:latin typeface="SimHei" panose="02010609060101010101" pitchFamily="49" charset="-122"/>
                <a:ea typeface="SimHei" panose="02010609060101010101" pitchFamily="49" charset="-122"/>
              </a:rPr>
              <a:t>學群</a:t>
            </a:r>
            <a:r>
              <a:rPr lang="en-US" altLang="zh-TW" sz="2800" b="1" dirty="0" smtClean="0">
                <a:latin typeface="SimHei" panose="02010609060101010101" pitchFamily="49" charset="-122"/>
                <a:ea typeface="SimHei" panose="02010609060101010101" pitchFamily="49" charset="-122"/>
              </a:rPr>
              <a:t>-</a:t>
            </a:r>
            <a:r>
              <a:rPr lang="zh-TW" altLang="en-US" sz="2800" b="1" dirty="0" smtClean="0">
                <a:latin typeface="SimHei" panose="02010609060101010101" pitchFamily="49" charset="-122"/>
                <a:ea typeface="SimHei" panose="02010609060101010101" pitchFamily="49" charset="-122"/>
              </a:rPr>
              <a:t>較</a:t>
            </a:r>
            <a:r>
              <a:rPr lang="zh-TW" altLang="en-US" sz="2800" b="1" dirty="0">
                <a:latin typeface="SimHei" panose="02010609060101010101" pitchFamily="49" charset="-122"/>
                <a:ea typeface="SimHei" panose="02010609060101010101" pitchFamily="49" charset="-122"/>
              </a:rPr>
              <a:t>偏重理論基礎</a:t>
            </a:r>
            <a:r>
              <a:rPr lang="zh-TW" altLang="en-US" sz="2800" b="1" dirty="0" smtClean="0">
                <a:latin typeface="SimHei" panose="02010609060101010101" pitchFamily="49" charset="-122"/>
                <a:ea typeface="SimHei" panose="02010609060101010101" pitchFamily="49" charset="-122"/>
              </a:rPr>
              <a:t>。</a:t>
            </a:r>
            <a:endParaRPr lang="zh-TW" altLang="en-US" sz="2800" b="1" dirty="0">
              <a:latin typeface="SimHei" panose="02010609060101010101" pitchFamily="49" charset="-122"/>
              <a:ea typeface="SimHei" panose="02010609060101010101" pitchFamily="49" charset="-122"/>
            </a:endParaRPr>
          </a:p>
        </p:txBody>
      </p:sp>
      <p:pic>
        <p:nvPicPr>
          <p:cNvPr id="2050" name="Picture 2" descr="K:\10418學群簡報\圖\圖12.png"/>
          <p:cNvPicPr>
            <a:picLocks noChangeAspect="1" noChangeArrowheads="1"/>
          </p:cNvPicPr>
          <p:nvPr/>
        </p:nvPicPr>
        <p:blipFill>
          <a:blip r:embed="rId7" cstate="print">
            <a:extLst>
              <a:ext uri="{28A0092B-C50C-407E-A947-70E740481C1C}">
                <a14:useLocalDpi xmlns="" xmlns:a14="http://schemas.microsoft.com/office/drawing/2010/main" val="0"/>
              </a:ext>
            </a:extLst>
          </a:blip>
          <a:srcRect/>
          <a:stretch>
            <a:fillRect/>
          </a:stretch>
        </p:blipFill>
        <p:spPr bwMode="auto">
          <a:xfrm rot="1554362">
            <a:off x="8007819" y="1614220"/>
            <a:ext cx="1091810" cy="723325"/>
          </a:xfrm>
          <a:prstGeom prst="rect">
            <a:avLst/>
          </a:prstGeom>
          <a:noFill/>
          <a:extLst>
            <a:ext uri="{909E8E84-426E-40DD-AFC4-6F175D3DCCD1}">
              <a14:hiddenFill xmlns="" xmlns:a14="http://schemas.microsoft.com/office/drawing/2010/main">
                <a:solidFill>
                  <a:srgbClr val="FFFFFF"/>
                </a:solidFill>
              </a14:hiddenFill>
            </a:ext>
          </a:extLst>
        </p:spPr>
      </p:pic>
      <p:pic>
        <p:nvPicPr>
          <p:cNvPr id="19" name="Picture 2" descr="K:\10418學群簡報\圖\圖4.png"/>
          <p:cNvPicPr>
            <a:picLocks noChangeAspect="1" noChangeArrowheads="1"/>
          </p:cNvPicPr>
          <p:nvPr/>
        </p:nvPicPr>
        <p:blipFill>
          <a:blip r:embed="rId8" cstate="print">
            <a:extLst>
              <a:ext uri="{28A0092B-C50C-407E-A947-70E740481C1C}">
                <a14:useLocalDpi xmlns="" xmlns:a14="http://schemas.microsoft.com/office/drawing/2010/main" val="0"/>
              </a:ext>
            </a:extLst>
          </a:blip>
          <a:srcRect/>
          <a:stretch>
            <a:fillRect/>
          </a:stretch>
        </p:blipFill>
        <p:spPr bwMode="auto">
          <a:xfrm>
            <a:off x="1140138" y="478585"/>
            <a:ext cx="815052" cy="675538"/>
          </a:xfrm>
          <a:prstGeom prst="rect">
            <a:avLst/>
          </a:prstGeom>
          <a:noFill/>
          <a:extLst>
            <a:ext uri="{909E8E84-426E-40DD-AFC4-6F175D3DCCD1}">
              <a14:hiddenFill xmlns="" xmlns:a14="http://schemas.microsoft.com/office/drawing/2010/main">
                <a:solidFill>
                  <a:srgbClr val="FFFFFF"/>
                </a:solidFill>
              </a14:hiddenFill>
            </a:ext>
          </a:extLst>
        </p:spPr>
      </p:pic>
      <p:grpSp>
        <p:nvGrpSpPr>
          <p:cNvPr id="32" name="群組 31"/>
          <p:cNvGrpSpPr/>
          <p:nvPr/>
        </p:nvGrpSpPr>
        <p:grpSpPr>
          <a:xfrm>
            <a:off x="-7144" y="4"/>
            <a:ext cx="895814" cy="5718171"/>
            <a:chOff x="-7144" y="4"/>
            <a:chExt cx="895814" cy="5718171"/>
          </a:xfrm>
        </p:grpSpPr>
        <p:grpSp>
          <p:nvGrpSpPr>
            <p:cNvPr id="36" name="群組 35"/>
            <p:cNvGrpSpPr/>
            <p:nvPr/>
          </p:nvGrpSpPr>
          <p:grpSpPr>
            <a:xfrm>
              <a:off x="-7144" y="4"/>
              <a:ext cx="895814" cy="5718171"/>
              <a:chOff x="-7144" y="4"/>
              <a:chExt cx="895814" cy="5718171"/>
            </a:xfrm>
          </p:grpSpPr>
          <p:grpSp>
            <p:nvGrpSpPr>
              <p:cNvPr id="38" name="群組 37"/>
              <p:cNvGrpSpPr/>
              <p:nvPr/>
            </p:nvGrpSpPr>
            <p:grpSpPr>
              <a:xfrm>
                <a:off x="-7144" y="4"/>
                <a:ext cx="895814" cy="5718171"/>
                <a:chOff x="-91676" y="3291135"/>
                <a:chExt cx="11495850" cy="1944214"/>
              </a:xfrm>
              <a:solidFill>
                <a:srgbClr val="800000"/>
              </a:solidFill>
            </p:grpSpPr>
            <p:sp>
              <p:nvSpPr>
                <p:cNvPr id="40" name="矩形 39"/>
                <p:cNvSpPr/>
                <p:nvPr/>
              </p:nvSpPr>
              <p:spPr>
                <a:xfrm>
                  <a:off x="-91676" y="3291135"/>
                  <a:ext cx="9143999" cy="1074581"/>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1" name="矩形 40"/>
                <p:cNvSpPr/>
                <p:nvPr/>
              </p:nvSpPr>
              <p:spPr>
                <a:xfrm>
                  <a:off x="9118180" y="3291135"/>
                  <a:ext cx="2285994" cy="194421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sp>
            <p:nvSpPr>
              <p:cNvPr id="39" name="Text Box 2"/>
              <p:cNvSpPr txBox="1">
                <a:spLocks noChangeArrowheads="1"/>
              </p:cNvSpPr>
              <p:nvPr/>
            </p:nvSpPr>
            <p:spPr bwMode="auto">
              <a:xfrm>
                <a:off x="94270" y="482823"/>
                <a:ext cx="524005" cy="267765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r>
                  <a:rPr lang="zh-TW" altLang="en-US" sz="2800" b="1" dirty="0" smtClean="0">
                    <a:solidFill>
                      <a:schemeClr val="bg1"/>
                    </a:solidFill>
                    <a:effectLst>
                      <a:outerShdw blurRad="38100" dist="38100" dir="2700000" algn="tl">
                        <a:srgbClr val="000000">
                          <a:alpha val="43137"/>
                        </a:srgbClr>
                      </a:outerShdw>
                    </a:effectLst>
                    <a:latin typeface="SimHei" pitchFamily="2" charset="-122"/>
                    <a:ea typeface="SimHei" pitchFamily="2" charset="-122"/>
                  </a:rPr>
                  <a:t>生物資源學</a:t>
                </a:r>
                <a:r>
                  <a:rPr lang="zh-TW" altLang="en-US" sz="2800" b="1" dirty="0">
                    <a:solidFill>
                      <a:schemeClr val="bg1"/>
                    </a:solidFill>
                    <a:effectLst>
                      <a:outerShdw blurRad="38100" dist="38100" dir="2700000" algn="tl">
                        <a:srgbClr val="000000">
                          <a:alpha val="43137"/>
                        </a:srgbClr>
                      </a:outerShdw>
                    </a:effectLst>
                    <a:latin typeface="SimHei" pitchFamily="2" charset="-122"/>
                    <a:ea typeface="SimHei" pitchFamily="2" charset="-122"/>
                  </a:rPr>
                  <a:t>群</a:t>
                </a:r>
                <a:endParaRPr lang="zh-TW" altLang="en-US" sz="2800" b="1" dirty="0">
                  <a:solidFill>
                    <a:schemeClr val="bg1"/>
                  </a:solidFill>
                  <a:effectLst>
                    <a:outerShdw blurRad="38100" dist="38100" dir="2700000" algn="tl">
                      <a:srgbClr val="000000">
                        <a:alpha val="43137"/>
                      </a:srgbClr>
                    </a:outerShdw>
                  </a:effectLst>
                  <a:latin typeface="SimHei" panose="02010609060101010101" pitchFamily="49" charset="-122"/>
                  <a:ea typeface="SimHei" panose="02010609060101010101" pitchFamily="49" charset="-122"/>
                </a:endParaRPr>
              </a:p>
            </p:txBody>
          </p:sp>
        </p:grpSp>
        <p:pic>
          <p:nvPicPr>
            <p:cNvPr id="37" name="Picture 2" descr="K:\10418學群簡報\圖\字9.png"/>
            <p:cNvPicPr>
              <a:picLocks noChangeAspect="1" noChangeArrowheads="1"/>
            </p:cNvPicPr>
            <p:nvPr/>
          </p:nvPicPr>
          <p:blipFill>
            <a:blip r:embed="rId9" cstate="print">
              <a:extLst>
                <a:ext uri="{28A0092B-C50C-407E-A947-70E740481C1C}">
                  <a14:useLocalDpi xmlns="" xmlns:a14="http://schemas.microsoft.com/office/drawing/2010/main" val="0"/>
                </a:ext>
              </a:extLst>
            </a:blip>
            <a:srcRect/>
            <a:stretch>
              <a:fillRect/>
            </a:stretch>
          </p:blipFill>
          <p:spPr bwMode="auto">
            <a:xfrm>
              <a:off x="118262" y="84444"/>
              <a:ext cx="527537" cy="470387"/>
            </a:xfrm>
            <a:prstGeom prst="rect">
              <a:avLst/>
            </a:prstGeom>
            <a:noFill/>
            <a:effectLst>
              <a:outerShdw blurRad="63500" sx="102000" sy="102000" algn="ctr" rotWithShape="0">
                <a:prstClr val="black">
                  <a:alpha val="40000"/>
                </a:prstClr>
              </a:outerShdw>
            </a:effectLst>
            <a:extLst>
              <a:ext uri="{909E8E84-426E-40DD-AFC4-6F175D3DCCD1}">
                <a14:hiddenFill xmlns="" xmlns:a14="http://schemas.microsoft.com/office/drawing/2010/main">
                  <a:solidFill>
                    <a:srgbClr val="FFFFFF"/>
                  </a:solidFill>
                </a14:hiddenFill>
              </a:ext>
            </a:extLst>
          </p:spPr>
        </p:pic>
      </p:grpSp>
      <p:grpSp>
        <p:nvGrpSpPr>
          <p:cNvPr id="22" name="群組 21"/>
          <p:cNvGrpSpPr/>
          <p:nvPr/>
        </p:nvGrpSpPr>
        <p:grpSpPr>
          <a:xfrm>
            <a:off x="8323928" y="4896503"/>
            <a:ext cx="891542" cy="891542"/>
            <a:chOff x="8323928" y="4896503"/>
            <a:chExt cx="891542" cy="891542"/>
          </a:xfrm>
        </p:grpSpPr>
        <p:pic>
          <p:nvPicPr>
            <p:cNvPr id="24" name="圖片 23" descr="齟齒圖片4.png"/>
            <p:cNvPicPr>
              <a:picLocks noChangeAspect="1"/>
            </p:cNvPicPr>
            <p:nvPr/>
          </p:nvPicPr>
          <p:blipFill>
            <a:blip r:embed="rId10"/>
            <a:stretch>
              <a:fillRect/>
            </a:stretch>
          </p:blipFill>
          <p:spPr>
            <a:xfrm>
              <a:off x="8323928" y="4896503"/>
              <a:ext cx="891542" cy="891542"/>
            </a:xfrm>
            <a:prstGeom prst="rect">
              <a:avLst/>
            </a:prstGeom>
          </p:spPr>
        </p:pic>
        <p:sp>
          <p:nvSpPr>
            <p:cNvPr id="26" name="文字方塊 25"/>
            <p:cNvSpPr txBox="1"/>
            <p:nvPr/>
          </p:nvSpPr>
          <p:spPr>
            <a:xfrm>
              <a:off x="8460000" y="5145103"/>
              <a:ext cx="642910" cy="369332"/>
            </a:xfrm>
            <a:prstGeom prst="rect">
              <a:avLst/>
            </a:prstGeom>
            <a:noFill/>
          </p:spPr>
          <p:txBody>
            <a:bodyPr wrap="square" rtlCol="0">
              <a:spAutoFit/>
            </a:bodyPr>
            <a:lstStyle/>
            <a:p>
              <a:r>
                <a:rPr lang="en-US" altLang="zh-TW" dirty="0" smtClean="0">
                  <a:latin typeface="Arial" pitchFamily="34" charset="0"/>
                  <a:cs typeface="Arial" pitchFamily="34" charset="0"/>
                </a:rPr>
                <a:t>068</a:t>
              </a:r>
              <a:endParaRPr lang="zh-TW" altLang="en-US" dirty="0">
                <a:latin typeface="Arial" pitchFamily="34" charset="0"/>
                <a:cs typeface="Arial" pitchFamily="34" charset="0"/>
              </a:endParaRPr>
            </a:p>
          </p:txBody>
        </p:sp>
      </p:grpSp>
    </p:spTree>
    <p:extLst>
      <p:ext uri="{BB962C8B-B14F-4D97-AF65-F5344CB8AC3E}">
        <p14:creationId xmlns="" xmlns:p14="http://schemas.microsoft.com/office/powerpoint/2010/main" val="361561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repeatCount="indefinite" accel="50000" decel="50000" autoRev="1" fill="remove" nodeType="afterEffect">
                                  <p:stCondLst>
                                    <p:cond delay="0"/>
                                  </p:stCondLst>
                                  <p:childTnLst>
                                    <p:animMotion origin="layout" path="M 2.5E-6 -0.01249 L 2.5E-6 0.05078 " pathEditMode="relative" rAng="0" ptsTypes="AA">
                                      <p:cBhvr>
                                        <p:cTn id="6" dur="1000" fill="hold"/>
                                        <p:tgtEl>
                                          <p:spTgt spid="2050"/>
                                        </p:tgtEl>
                                        <p:attrNameLst>
                                          <p:attrName>ppt_x</p:attrName>
                                          <p:attrName>ppt_y</p:attrName>
                                        </p:attrNameLst>
                                      </p:cBhvr>
                                      <p:rCtr x="0" y="3163"/>
                                    </p:animMotion>
                                  </p:childTnLst>
                                </p:cTn>
                              </p:par>
                              <p:par>
                                <p:cTn id="7" presetID="10" presetClass="entr" presetSubtype="0" fill="hold" nodeType="withEffect">
                                  <p:stCondLst>
                                    <p:cond delay="0"/>
                                  </p:stCondLst>
                                  <p:childTnLst>
                                    <p:set>
                                      <p:cBhvr>
                                        <p:cTn id="8" dur="1" fill="hold">
                                          <p:stCondLst>
                                            <p:cond delay="0"/>
                                          </p:stCondLst>
                                        </p:cTn>
                                        <p:tgtEl>
                                          <p:spTgt spid="14340"/>
                                        </p:tgtEl>
                                        <p:attrNameLst>
                                          <p:attrName>style.visibility</p:attrName>
                                        </p:attrNameLst>
                                      </p:cBhvr>
                                      <p:to>
                                        <p:strVal val="visible"/>
                                      </p:to>
                                    </p:set>
                                    <p:animEffect transition="in" filter="fade">
                                      <p:cBhvr>
                                        <p:cTn id="9" dur="500"/>
                                        <p:tgtEl>
                                          <p:spTgt spid="14340"/>
                                        </p:tgtEl>
                                      </p:cBhvr>
                                    </p:animEffect>
                                  </p:childTnLst>
                                </p:cTn>
                              </p:par>
                              <p:par>
                                <p:cTn id="10" presetID="10" presetClass="entr" presetSubtype="0" fill="hold" grpId="0"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1000"/>
                                        <p:tgtEl>
                                          <p:spTgt spid="9"/>
                                        </p:tgtEl>
                                      </p:cBhvr>
                                    </p:animEffect>
                                    <p:anim calcmode="lin" valueType="num">
                                      <p:cBhvr>
                                        <p:cTn id="18" dur="1000" fill="hold"/>
                                        <p:tgtEl>
                                          <p:spTgt spid="9"/>
                                        </p:tgtEl>
                                        <p:attrNameLst>
                                          <p:attrName>ppt_x</p:attrName>
                                        </p:attrNameLst>
                                      </p:cBhvr>
                                      <p:tavLst>
                                        <p:tav tm="0">
                                          <p:val>
                                            <p:strVal val="#ppt_x"/>
                                          </p:val>
                                        </p:tav>
                                        <p:tav tm="100000">
                                          <p:val>
                                            <p:strVal val="#ppt_x"/>
                                          </p:val>
                                        </p:tav>
                                      </p:tavLst>
                                    </p:anim>
                                    <p:anim calcmode="lin" valueType="num">
                                      <p:cBhvr>
                                        <p:cTn id="19" dur="1000" fill="hold"/>
                                        <p:tgtEl>
                                          <p:spTgt spid="9"/>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fade">
                                      <p:cBhvr>
                                        <p:cTn id="22" dur="1000"/>
                                        <p:tgtEl>
                                          <p:spTgt spid="25"/>
                                        </p:tgtEl>
                                      </p:cBhvr>
                                    </p:animEffect>
                                    <p:anim calcmode="lin" valueType="num">
                                      <p:cBhvr>
                                        <p:cTn id="23" dur="1000" fill="hold"/>
                                        <p:tgtEl>
                                          <p:spTgt spid="25"/>
                                        </p:tgtEl>
                                        <p:attrNameLst>
                                          <p:attrName>ppt_x</p:attrName>
                                        </p:attrNameLst>
                                      </p:cBhvr>
                                      <p:tavLst>
                                        <p:tav tm="0">
                                          <p:val>
                                            <p:strVal val="#ppt_x"/>
                                          </p:val>
                                        </p:tav>
                                        <p:tav tm="100000">
                                          <p:val>
                                            <p:strVal val="#ppt_x"/>
                                          </p:val>
                                        </p:tav>
                                      </p:tavLst>
                                    </p:anim>
                                    <p:anim calcmode="lin" valueType="num">
                                      <p:cBhvr>
                                        <p:cTn id="24"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2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2"/>
          <p:cNvPicPr>
            <a:picLocks noChangeAspect="1" noChangeArrowheads="1"/>
          </p:cNvPicPr>
          <p:nvPr/>
        </p:nvPicPr>
        <p:blipFill>
          <a:blip r:embed="rId3">
            <a:extLst>
              <a:ext uri="{BEBA8EAE-BF5A-486C-A8C5-ECC9F3942E4B}">
                <a14:imgProps xmlns="" xmlns:a14="http://schemas.microsoft.com/office/drawing/2010/main">
                  <a14:imgLayer r:embed="rId4">
                    <a14:imgEffect>
                      <a14:brightnessContrast contrast="40000"/>
                    </a14:imgEffect>
                  </a14:imgLayer>
                </a14:imgProps>
              </a:ext>
              <a:ext uri="{28A0092B-C50C-407E-A947-70E740481C1C}">
                <a14:useLocalDpi xmlns="" xmlns:a14="http://schemas.microsoft.com/office/drawing/2010/main" val="0"/>
              </a:ext>
            </a:extLst>
          </a:blip>
          <a:srcRect/>
          <a:stretch>
            <a:fillRect/>
          </a:stretch>
        </p:blipFill>
        <p:spPr bwMode="auto">
          <a:xfrm>
            <a:off x="0" y="1588"/>
            <a:ext cx="9144000" cy="57181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3" name="圓角矩形 2"/>
          <p:cNvSpPr/>
          <p:nvPr/>
        </p:nvSpPr>
        <p:spPr>
          <a:xfrm>
            <a:off x="1089991" y="284175"/>
            <a:ext cx="7802489" cy="918728"/>
          </a:xfrm>
          <a:prstGeom prst="round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14339" name="Picture 3" descr="K:\10418學群簡報\圖\1.png"/>
          <p:cNvPicPr>
            <a:picLocks noChangeAspect="1" noChangeArrowheads="1"/>
          </p:cNvPicPr>
          <p:nvPr/>
        </p:nvPicPr>
        <p:blipFill>
          <a:blip r:embed="rId5">
            <a:extLst>
              <a:ext uri="{28A0092B-C50C-407E-A947-70E740481C1C}">
                <a14:useLocalDpi xmlns="" xmlns:a14="http://schemas.microsoft.com/office/drawing/2010/main" val="0"/>
              </a:ext>
            </a:extLst>
          </a:blip>
          <a:srcRect/>
          <a:stretch>
            <a:fillRect/>
          </a:stretch>
        </p:blipFill>
        <p:spPr bwMode="auto">
          <a:xfrm>
            <a:off x="6876256" y="2149376"/>
            <a:ext cx="2246334" cy="3552927"/>
          </a:xfrm>
          <a:prstGeom prst="rect">
            <a:avLst/>
          </a:prstGeom>
          <a:noFill/>
          <a:effectLst>
            <a:outerShdw blurRad="50800" dist="38100" dir="2700000" algn="tl" rotWithShape="0">
              <a:prstClr val="black">
                <a:alpha val="40000"/>
              </a:prstClr>
            </a:outerShdw>
          </a:effectLst>
          <a:extLst>
            <a:ext uri="{909E8E84-426E-40DD-AFC4-6F175D3DCCD1}">
              <a14:hiddenFill xmlns="" xmlns:a14="http://schemas.microsoft.com/office/drawing/2010/main">
                <a:solidFill>
                  <a:srgbClr val="FFFFFF"/>
                </a:solidFill>
              </a14:hiddenFill>
            </a:ext>
          </a:extLst>
        </p:spPr>
      </p:pic>
      <p:sp>
        <p:nvSpPr>
          <p:cNvPr id="13" name="Text Box 2"/>
          <p:cNvSpPr txBox="1">
            <a:spLocks noChangeArrowheads="1"/>
          </p:cNvSpPr>
          <p:nvPr/>
        </p:nvSpPr>
        <p:spPr bwMode="auto">
          <a:xfrm>
            <a:off x="1907704" y="1616948"/>
            <a:ext cx="5688632" cy="95410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r>
              <a:rPr lang="zh-TW" altLang="en-US" sz="2800" b="1" dirty="0">
                <a:latin typeface="SimHei" pitchFamily="2" charset="-122"/>
                <a:ea typeface="SimHei" pitchFamily="2" charset="-122"/>
              </a:rPr>
              <a:t>生物資源學群的科系，是否有很多實作課程？實習是必修嗎</a:t>
            </a:r>
            <a:r>
              <a:rPr lang="zh-TW" altLang="en-US" sz="2800" b="1" dirty="0" smtClean="0">
                <a:latin typeface="SimHei" pitchFamily="2" charset="-122"/>
                <a:ea typeface="SimHei" pitchFamily="2" charset="-122"/>
              </a:rPr>
              <a:t>？</a:t>
            </a:r>
            <a:endParaRPr lang="zh-TW" altLang="en-US" sz="2800" b="1" dirty="0">
              <a:latin typeface="SimHei" panose="02010609060101010101" pitchFamily="49" charset="-122"/>
              <a:ea typeface="SimHei" panose="02010609060101010101" pitchFamily="49" charset="-122"/>
            </a:endParaRPr>
          </a:p>
        </p:txBody>
      </p:sp>
      <p:grpSp>
        <p:nvGrpSpPr>
          <p:cNvPr id="9" name="群組 8"/>
          <p:cNvGrpSpPr/>
          <p:nvPr/>
        </p:nvGrpSpPr>
        <p:grpSpPr>
          <a:xfrm>
            <a:off x="1089991" y="2882199"/>
            <a:ext cx="817713" cy="844063"/>
            <a:chOff x="1089991" y="2211015"/>
            <a:chExt cx="817713" cy="844063"/>
          </a:xfrm>
        </p:grpSpPr>
        <p:pic>
          <p:nvPicPr>
            <p:cNvPr id="14341" name="Picture 5" descr="K:\10418學群簡報\圖\圖11.png"/>
            <p:cNvPicPr>
              <a:picLocks noChangeAspect="1" noChangeArrowheads="1"/>
            </p:cNvPicPr>
            <p:nvPr/>
          </p:nvPicPr>
          <p:blipFill>
            <a:blip r:embed="rId6">
              <a:extLst>
                <a:ext uri="{28A0092B-C50C-407E-A947-70E740481C1C}">
                  <a14:useLocalDpi xmlns="" xmlns:a14="http://schemas.microsoft.com/office/drawing/2010/main" val="0"/>
                </a:ext>
              </a:extLst>
            </a:blip>
            <a:srcRect/>
            <a:stretch>
              <a:fillRect/>
            </a:stretch>
          </p:blipFill>
          <p:spPr bwMode="auto">
            <a:xfrm>
              <a:off x="1089991" y="2241908"/>
              <a:ext cx="817713" cy="813170"/>
            </a:xfrm>
            <a:prstGeom prst="rect">
              <a:avLst/>
            </a:prstGeom>
            <a:noFill/>
            <a:extLst>
              <a:ext uri="{909E8E84-426E-40DD-AFC4-6F175D3DCCD1}">
                <a14:hiddenFill xmlns="" xmlns:a14="http://schemas.microsoft.com/office/drawing/2010/main">
                  <a:solidFill>
                    <a:srgbClr val="FFFFFF"/>
                  </a:solidFill>
                </a14:hiddenFill>
              </a:ext>
            </a:extLst>
          </p:spPr>
        </p:pic>
        <p:sp>
          <p:nvSpPr>
            <p:cNvPr id="23" name="Text Box 2"/>
            <p:cNvSpPr txBox="1">
              <a:spLocks noChangeArrowheads="1"/>
            </p:cNvSpPr>
            <p:nvPr/>
          </p:nvSpPr>
          <p:spPr bwMode="auto">
            <a:xfrm>
              <a:off x="1259632" y="2211015"/>
              <a:ext cx="576064" cy="76944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r>
                <a:rPr lang="en-US" altLang="zh-TW" sz="4400" b="1" dirty="0">
                  <a:latin typeface="SimHei" pitchFamily="2" charset="-122"/>
                  <a:ea typeface="SimHei" pitchFamily="2" charset="-122"/>
                </a:rPr>
                <a:t>A</a:t>
              </a:r>
              <a:endParaRPr lang="zh-TW" altLang="en-US" sz="4400" b="1" dirty="0">
                <a:latin typeface="SimHei" panose="02010609060101010101" pitchFamily="49" charset="-122"/>
                <a:ea typeface="SimHei" panose="02010609060101010101" pitchFamily="49" charset="-122"/>
              </a:endParaRPr>
            </a:p>
          </p:txBody>
        </p:sp>
      </p:grpSp>
      <p:sp>
        <p:nvSpPr>
          <p:cNvPr id="25" name="Text Box 2"/>
          <p:cNvSpPr txBox="1">
            <a:spLocks noChangeArrowheads="1"/>
          </p:cNvSpPr>
          <p:nvPr/>
        </p:nvSpPr>
        <p:spPr bwMode="auto">
          <a:xfrm>
            <a:off x="1907704" y="2913092"/>
            <a:ext cx="5040560" cy="267765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r>
              <a:rPr lang="zh-TW" altLang="en-US" sz="2800" b="1" dirty="0" smtClean="0">
                <a:latin typeface="SimHei" panose="02010609060101010101" pitchFamily="49" charset="-122"/>
                <a:ea typeface="SimHei" panose="02010609060101010101" pitchFamily="49" charset="-122"/>
              </a:rPr>
              <a:t>重視</a:t>
            </a:r>
            <a:r>
              <a:rPr lang="zh-TW" altLang="en-US" sz="2800" b="1" dirty="0">
                <a:latin typeface="SimHei" panose="02010609060101010101" pitchFamily="49" charset="-122"/>
                <a:ea typeface="SimHei" panose="02010609060101010101" pitchFamily="49" charset="-122"/>
              </a:rPr>
              <a:t>實作，包括基本試驗設計、實際了解畜養或</a:t>
            </a:r>
            <a:r>
              <a:rPr lang="zh-TW" altLang="en-US" sz="2800" b="1" dirty="0" smtClean="0">
                <a:latin typeface="SimHei" panose="02010609060101010101" pitchFamily="49" charset="-122"/>
                <a:ea typeface="SimHei" panose="02010609060101010101" pitchFamily="49" charset="-122"/>
              </a:rPr>
              <a:t>栽培流程</a:t>
            </a:r>
            <a:r>
              <a:rPr lang="zh-TW" altLang="en-US" sz="2800" b="1" dirty="0">
                <a:latin typeface="SimHei" panose="02010609060101010101" pitchFamily="49" charset="-122"/>
                <a:ea typeface="SimHei" panose="02010609060101010101" pitchFamily="49" charset="-122"/>
              </a:rPr>
              <a:t>。</a:t>
            </a:r>
            <a:r>
              <a:rPr lang="zh-TW" altLang="en-US" sz="2800" b="1" dirty="0" smtClean="0">
                <a:latin typeface="SimHei" panose="02010609060101010101" pitchFamily="49" charset="-122"/>
                <a:ea typeface="SimHei" panose="02010609060101010101" pitchFamily="49" charset="-122"/>
              </a:rPr>
              <a:t>很多農學院有</a:t>
            </a:r>
            <a:r>
              <a:rPr lang="zh-TW" altLang="en-US" sz="2800" b="1" dirty="0">
                <a:latin typeface="SimHei" panose="02010609060101010101" pitchFamily="49" charset="-122"/>
                <a:ea typeface="SimHei" panose="02010609060101010101" pitchFamily="49" charset="-122"/>
              </a:rPr>
              <a:t>自己的園藝場、農場、牧場或林場</a:t>
            </a:r>
            <a:r>
              <a:rPr lang="zh-TW" altLang="en-US" sz="2800" b="1" dirty="0" smtClean="0">
                <a:latin typeface="SimHei" panose="02010609060101010101" pitchFamily="49" charset="-122"/>
                <a:ea typeface="SimHei" panose="02010609060101010101" pitchFamily="49" charset="-122"/>
              </a:rPr>
              <a:t>，</a:t>
            </a:r>
            <a:r>
              <a:rPr lang="zh-TW" altLang="en-US" sz="2800" b="1" dirty="0">
                <a:latin typeface="SimHei" panose="02010609060101010101" pitchFamily="49" charset="-122"/>
                <a:ea typeface="SimHei" panose="02010609060101010101" pitchFamily="49" charset="-122"/>
              </a:rPr>
              <a:t>實作</a:t>
            </a:r>
            <a:r>
              <a:rPr lang="zh-TW" altLang="en-US" sz="2800" b="1" dirty="0" smtClean="0">
                <a:latin typeface="SimHei" panose="02010609060101010101" pitchFamily="49" charset="-122"/>
                <a:ea typeface="SimHei" panose="02010609060101010101" pitchFamily="49" charset="-122"/>
              </a:rPr>
              <a:t>課程比例</a:t>
            </a:r>
            <a:r>
              <a:rPr lang="zh-TW" altLang="en-US" sz="2800" b="1" dirty="0">
                <a:latin typeface="SimHei" panose="02010609060101010101" pitchFamily="49" charset="-122"/>
                <a:ea typeface="SimHei" panose="02010609060101010101" pitchFamily="49" charset="-122"/>
              </a:rPr>
              <a:t>還是要看各校開課以及個人規劃</a:t>
            </a:r>
            <a:r>
              <a:rPr lang="zh-TW" altLang="en-US" sz="2800" b="1" dirty="0" smtClean="0">
                <a:latin typeface="SimHei" panose="02010609060101010101" pitchFamily="49" charset="-122"/>
                <a:ea typeface="SimHei" panose="02010609060101010101" pitchFamily="49" charset="-122"/>
              </a:rPr>
              <a:t>。</a:t>
            </a:r>
            <a:endParaRPr lang="zh-TW" altLang="en-US" sz="2800" b="1" dirty="0">
              <a:latin typeface="SimHei" panose="02010609060101010101" pitchFamily="49" charset="-122"/>
              <a:ea typeface="SimHei" panose="02010609060101010101" pitchFamily="49" charset="-122"/>
            </a:endParaRPr>
          </a:p>
        </p:txBody>
      </p:sp>
      <p:pic>
        <p:nvPicPr>
          <p:cNvPr id="2050" name="Picture 2" descr="K:\10418學群簡報\圖\圖12.png"/>
          <p:cNvPicPr>
            <a:picLocks noChangeAspect="1" noChangeArrowheads="1"/>
          </p:cNvPicPr>
          <p:nvPr/>
        </p:nvPicPr>
        <p:blipFill>
          <a:blip r:embed="rId7" cstate="print">
            <a:extLst>
              <a:ext uri="{28A0092B-C50C-407E-A947-70E740481C1C}">
                <a14:useLocalDpi xmlns="" xmlns:a14="http://schemas.microsoft.com/office/drawing/2010/main" val="0"/>
              </a:ext>
            </a:extLst>
          </a:blip>
          <a:srcRect/>
          <a:stretch>
            <a:fillRect/>
          </a:stretch>
        </p:blipFill>
        <p:spPr bwMode="auto">
          <a:xfrm rot="1554362">
            <a:off x="8007819" y="1614220"/>
            <a:ext cx="1091810" cy="723325"/>
          </a:xfrm>
          <a:prstGeom prst="rect">
            <a:avLst/>
          </a:prstGeom>
          <a:noFill/>
          <a:extLst>
            <a:ext uri="{909E8E84-426E-40DD-AFC4-6F175D3DCCD1}">
              <a14:hiddenFill xmlns="" xmlns:a14="http://schemas.microsoft.com/office/drawing/2010/main">
                <a:solidFill>
                  <a:srgbClr val="FFFFFF"/>
                </a:solidFill>
              </a14:hiddenFill>
            </a:ext>
          </a:extLst>
        </p:spPr>
      </p:pic>
      <p:pic>
        <p:nvPicPr>
          <p:cNvPr id="18" name="Picture 2" descr="K:\10418學群簡報\圖\圖9.png"/>
          <p:cNvPicPr>
            <a:picLocks noChangeAspect="1" noChangeArrowheads="1"/>
          </p:cNvPicPr>
          <p:nvPr/>
        </p:nvPicPr>
        <p:blipFill>
          <a:blip r:embed="rId8">
            <a:extLst>
              <a:ext uri="{28A0092B-C50C-407E-A947-70E740481C1C}">
                <a14:useLocalDpi xmlns="" xmlns:a14="http://schemas.microsoft.com/office/drawing/2010/main" val="0"/>
              </a:ext>
            </a:extLst>
          </a:blip>
          <a:srcRect/>
          <a:stretch>
            <a:fillRect/>
          </a:stretch>
        </p:blipFill>
        <p:spPr bwMode="auto">
          <a:xfrm>
            <a:off x="1089991" y="1689687"/>
            <a:ext cx="817713" cy="808627"/>
          </a:xfrm>
          <a:prstGeom prst="rect">
            <a:avLst/>
          </a:prstGeom>
          <a:noFill/>
          <a:extLst>
            <a:ext uri="{909E8E84-426E-40DD-AFC4-6F175D3DCCD1}">
              <a14:hiddenFill xmlns="" xmlns:a14="http://schemas.microsoft.com/office/drawing/2010/main">
                <a:solidFill>
                  <a:srgbClr val="FFFFFF"/>
                </a:solidFill>
              </a14:hiddenFill>
            </a:ext>
          </a:extLst>
        </p:spPr>
      </p:pic>
      <p:sp>
        <p:nvSpPr>
          <p:cNvPr id="21" name="Text Box 2"/>
          <p:cNvSpPr txBox="1">
            <a:spLocks noChangeArrowheads="1"/>
          </p:cNvSpPr>
          <p:nvPr/>
        </p:nvSpPr>
        <p:spPr bwMode="auto">
          <a:xfrm>
            <a:off x="2123728" y="2574"/>
            <a:ext cx="4824536" cy="120032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r>
              <a:rPr lang="zh-TW" altLang="en-US" sz="3600" b="1" dirty="0" smtClean="0">
                <a:latin typeface="SimHei" pitchFamily="2" charset="-122"/>
                <a:ea typeface="SimHei" pitchFamily="2" charset="-122"/>
              </a:rPr>
              <a:t>關鍵</a:t>
            </a:r>
            <a:r>
              <a:rPr lang="en-US" altLang="zh-TW" sz="7200" b="1" dirty="0" smtClean="0">
                <a:solidFill>
                  <a:srgbClr val="00B0F0"/>
                </a:solidFill>
                <a:latin typeface="SimHei" pitchFamily="2" charset="-122"/>
                <a:ea typeface="SimHei" pitchFamily="2" charset="-122"/>
              </a:rPr>
              <a:t>3</a:t>
            </a:r>
            <a:r>
              <a:rPr lang="zh-TW" altLang="en-US" sz="3600" b="1" dirty="0" smtClean="0">
                <a:latin typeface="SimHei" pitchFamily="2" charset="-122"/>
                <a:ea typeface="SimHei" pitchFamily="2" charset="-122"/>
              </a:rPr>
              <a:t>問</a:t>
            </a:r>
            <a:r>
              <a:rPr lang="zh-TW" altLang="en-US" sz="3600" b="1" dirty="0">
                <a:latin typeface="SimHei" pitchFamily="2" charset="-122"/>
                <a:ea typeface="SimHei" pitchFamily="2" charset="-122"/>
              </a:rPr>
              <a:t>，老師我想問</a:t>
            </a:r>
            <a:endParaRPr lang="zh-TW" altLang="en-US" sz="3600" b="1" dirty="0">
              <a:latin typeface="SimHei" panose="02010609060101010101" pitchFamily="49" charset="-122"/>
              <a:ea typeface="SimHei" panose="02010609060101010101" pitchFamily="49" charset="-122"/>
            </a:endParaRPr>
          </a:p>
        </p:txBody>
      </p:sp>
      <p:pic>
        <p:nvPicPr>
          <p:cNvPr id="22" name="Picture 2" descr="K:\10418學群簡報\圖\圖4.png"/>
          <p:cNvPicPr>
            <a:picLocks noChangeAspect="1" noChangeArrowheads="1"/>
          </p:cNvPicPr>
          <p:nvPr/>
        </p:nvPicPr>
        <p:blipFill>
          <a:blip r:embed="rId9" cstate="print">
            <a:extLst>
              <a:ext uri="{28A0092B-C50C-407E-A947-70E740481C1C}">
                <a14:useLocalDpi xmlns="" xmlns:a14="http://schemas.microsoft.com/office/drawing/2010/main" val="0"/>
              </a:ext>
            </a:extLst>
          </a:blip>
          <a:srcRect/>
          <a:stretch>
            <a:fillRect/>
          </a:stretch>
        </p:blipFill>
        <p:spPr bwMode="auto">
          <a:xfrm>
            <a:off x="1140138" y="478585"/>
            <a:ext cx="815052" cy="675538"/>
          </a:xfrm>
          <a:prstGeom prst="rect">
            <a:avLst/>
          </a:prstGeom>
          <a:noFill/>
          <a:extLst>
            <a:ext uri="{909E8E84-426E-40DD-AFC4-6F175D3DCCD1}">
              <a14:hiddenFill xmlns="" xmlns:a14="http://schemas.microsoft.com/office/drawing/2010/main">
                <a:solidFill>
                  <a:srgbClr val="FFFFFF"/>
                </a:solidFill>
              </a14:hiddenFill>
            </a:ext>
          </a:extLst>
        </p:spPr>
      </p:pic>
      <p:grpSp>
        <p:nvGrpSpPr>
          <p:cNvPr id="28" name="群組 27"/>
          <p:cNvGrpSpPr/>
          <p:nvPr/>
        </p:nvGrpSpPr>
        <p:grpSpPr>
          <a:xfrm>
            <a:off x="-7144" y="4"/>
            <a:ext cx="895814" cy="5718171"/>
            <a:chOff x="-7144" y="4"/>
            <a:chExt cx="895814" cy="5718171"/>
          </a:xfrm>
        </p:grpSpPr>
        <p:grpSp>
          <p:nvGrpSpPr>
            <p:cNvPr id="29" name="群組 28"/>
            <p:cNvGrpSpPr/>
            <p:nvPr/>
          </p:nvGrpSpPr>
          <p:grpSpPr>
            <a:xfrm>
              <a:off x="-7144" y="4"/>
              <a:ext cx="895814" cy="5718171"/>
              <a:chOff x="-7144" y="4"/>
              <a:chExt cx="895814" cy="5718171"/>
            </a:xfrm>
          </p:grpSpPr>
          <p:grpSp>
            <p:nvGrpSpPr>
              <p:cNvPr id="31" name="群組 30"/>
              <p:cNvGrpSpPr/>
              <p:nvPr/>
            </p:nvGrpSpPr>
            <p:grpSpPr>
              <a:xfrm>
                <a:off x="-7144" y="4"/>
                <a:ext cx="895814" cy="5718171"/>
                <a:chOff x="-91676" y="3291135"/>
                <a:chExt cx="11495850" cy="1944214"/>
              </a:xfrm>
              <a:solidFill>
                <a:srgbClr val="800000"/>
              </a:solidFill>
            </p:grpSpPr>
            <p:sp>
              <p:nvSpPr>
                <p:cNvPr id="33" name="矩形 32"/>
                <p:cNvSpPr/>
                <p:nvPr/>
              </p:nvSpPr>
              <p:spPr>
                <a:xfrm>
                  <a:off x="-91676" y="3291135"/>
                  <a:ext cx="9143999" cy="1074581"/>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8" name="矩形 37"/>
                <p:cNvSpPr/>
                <p:nvPr/>
              </p:nvSpPr>
              <p:spPr>
                <a:xfrm>
                  <a:off x="9118180" y="3291135"/>
                  <a:ext cx="2285994" cy="194421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sp>
            <p:nvSpPr>
              <p:cNvPr id="32" name="Text Box 2"/>
              <p:cNvSpPr txBox="1">
                <a:spLocks noChangeArrowheads="1"/>
              </p:cNvSpPr>
              <p:nvPr/>
            </p:nvSpPr>
            <p:spPr bwMode="auto">
              <a:xfrm>
                <a:off x="94270" y="482823"/>
                <a:ext cx="524005" cy="267765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r>
                  <a:rPr lang="zh-TW" altLang="en-US" sz="2800" b="1" dirty="0" smtClean="0">
                    <a:solidFill>
                      <a:schemeClr val="bg1"/>
                    </a:solidFill>
                    <a:effectLst>
                      <a:outerShdw blurRad="38100" dist="38100" dir="2700000" algn="tl">
                        <a:srgbClr val="000000">
                          <a:alpha val="43137"/>
                        </a:srgbClr>
                      </a:outerShdw>
                    </a:effectLst>
                    <a:latin typeface="SimHei" pitchFamily="2" charset="-122"/>
                    <a:ea typeface="SimHei" pitchFamily="2" charset="-122"/>
                  </a:rPr>
                  <a:t>生物資源學</a:t>
                </a:r>
                <a:r>
                  <a:rPr lang="zh-TW" altLang="en-US" sz="2800" b="1" dirty="0">
                    <a:solidFill>
                      <a:schemeClr val="bg1"/>
                    </a:solidFill>
                    <a:effectLst>
                      <a:outerShdw blurRad="38100" dist="38100" dir="2700000" algn="tl">
                        <a:srgbClr val="000000">
                          <a:alpha val="43137"/>
                        </a:srgbClr>
                      </a:outerShdw>
                    </a:effectLst>
                    <a:latin typeface="SimHei" pitchFamily="2" charset="-122"/>
                    <a:ea typeface="SimHei" pitchFamily="2" charset="-122"/>
                  </a:rPr>
                  <a:t>群</a:t>
                </a:r>
                <a:endParaRPr lang="zh-TW" altLang="en-US" sz="2800" b="1" dirty="0">
                  <a:solidFill>
                    <a:schemeClr val="bg1"/>
                  </a:solidFill>
                  <a:effectLst>
                    <a:outerShdw blurRad="38100" dist="38100" dir="2700000" algn="tl">
                      <a:srgbClr val="000000">
                        <a:alpha val="43137"/>
                      </a:srgbClr>
                    </a:outerShdw>
                  </a:effectLst>
                  <a:latin typeface="SimHei" panose="02010609060101010101" pitchFamily="49" charset="-122"/>
                  <a:ea typeface="SimHei" panose="02010609060101010101" pitchFamily="49" charset="-122"/>
                </a:endParaRPr>
              </a:p>
            </p:txBody>
          </p:sp>
        </p:grpSp>
        <p:pic>
          <p:nvPicPr>
            <p:cNvPr id="30" name="Picture 2" descr="K:\10418學群簡報\圖\字9.png"/>
            <p:cNvPicPr>
              <a:picLocks noChangeAspect="1" noChangeArrowheads="1"/>
            </p:cNvPicPr>
            <p:nvPr/>
          </p:nvPicPr>
          <p:blipFill>
            <a:blip r:embed="rId10" cstate="print">
              <a:extLst>
                <a:ext uri="{28A0092B-C50C-407E-A947-70E740481C1C}">
                  <a14:useLocalDpi xmlns="" xmlns:a14="http://schemas.microsoft.com/office/drawing/2010/main" val="0"/>
                </a:ext>
              </a:extLst>
            </a:blip>
            <a:srcRect/>
            <a:stretch>
              <a:fillRect/>
            </a:stretch>
          </p:blipFill>
          <p:spPr bwMode="auto">
            <a:xfrm>
              <a:off x="118262" y="84444"/>
              <a:ext cx="527537" cy="470387"/>
            </a:xfrm>
            <a:prstGeom prst="rect">
              <a:avLst/>
            </a:prstGeom>
            <a:noFill/>
            <a:effectLst>
              <a:outerShdw blurRad="63500" sx="102000" sy="102000" algn="ctr" rotWithShape="0">
                <a:prstClr val="black">
                  <a:alpha val="40000"/>
                </a:prstClr>
              </a:outerShdw>
            </a:effectLst>
            <a:extLst>
              <a:ext uri="{909E8E84-426E-40DD-AFC4-6F175D3DCCD1}">
                <a14:hiddenFill xmlns="" xmlns:a14="http://schemas.microsoft.com/office/drawing/2010/main">
                  <a:solidFill>
                    <a:srgbClr val="FFFFFF"/>
                  </a:solidFill>
                </a14:hiddenFill>
              </a:ext>
            </a:extLst>
          </p:spPr>
        </p:pic>
      </p:grpSp>
      <p:grpSp>
        <p:nvGrpSpPr>
          <p:cNvPr id="24" name="群組 23"/>
          <p:cNvGrpSpPr/>
          <p:nvPr/>
        </p:nvGrpSpPr>
        <p:grpSpPr>
          <a:xfrm>
            <a:off x="8323928" y="4896503"/>
            <a:ext cx="891542" cy="891542"/>
            <a:chOff x="8323928" y="4896503"/>
            <a:chExt cx="891542" cy="891542"/>
          </a:xfrm>
        </p:grpSpPr>
        <p:pic>
          <p:nvPicPr>
            <p:cNvPr id="26" name="圖片 25" descr="齟齒圖片4.png"/>
            <p:cNvPicPr>
              <a:picLocks noChangeAspect="1"/>
            </p:cNvPicPr>
            <p:nvPr/>
          </p:nvPicPr>
          <p:blipFill>
            <a:blip r:embed="rId11"/>
            <a:stretch>
              <a:fillRect/>
            </a:stretch>
          </p:blipFill>
          <p:spPr>
            <a:xfrm>
              <a:off x="8323928" y="4896503"/>
              <a:ext cx="891542" cy="891542"/>
            </a:xfrm>
            <a:prstGeom prst="rect">
              <a:avLst/>
            </a:prstGeom>
          </p:spPr>
        </p:pic>
        <p:sp>
          <p:nvSpPr>
            <p:cNvPr id="27" name="文字方塊 26"/>
            <p:cNvSpPr txBox="1"/>
            <p:nvPr/>
          </p:nvSpPr>
          <p:spPr>
            <a:xfrm>
              <a:off x="8460000" y="5145103"/>
              <a:ext cx="642910" cy="369332"/>
            </a:xfrm>
            <a:prstGeom prst="rect">
              <a:avLst/>
            </a:prstGeom>
            <a:noFill/>
          </p:spPr>
          <p:txBody>
            <a:bodyPr wrap="square" rtlCol="0">
              <a:spAutoFit/>
            </a:bodyPr>
            <a:lstStyle/>
            <a:p>
              <a:r>
                <a:rPr lang="en-US" altLang="zh-TW" dirty="0" smtClean="0">
                  <a:latin typeface="Arial" pitchFamily="34" charset="0"/>
                  <a:cs typeface="Arial" pitchFamily="34" charset="0"/>
                </a:rPr>
                <a:t>068</a:t>
              </a:r>
              <a:endParaRPr lang="zh-TW" altLang="en-US" dirty="0">
                <a:latin typeface="Arial" pitchFamily="34" charset="0"/>
                <a:cs typeface="Arial" pitchFamily="34" charset="0"/>
              </a:endParaRPr>
            </a:p>
          </p:txBody>
        </p:sp>
      </p:grpSp>
    </p:spTree>
    <p:extLst>
      <p:ext uri="{BB962C8B-B14F-4D97-AF65-F5344CB8AC3E}">
        <p14:creationId xmlns="" xmlns:p14="http://schemas.microsoft.com/office/powerpoint/2010/main" val="388832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repeatCount="indefinite" accel="50000" decel="50000" autoRev="1" fill="remove" nodeType="afterEffect">
                                  <p:stCondLst>
                                    <p:cond delay="0"/>
                                  </p:stCondLst>
                                  <p:childTnLst>
                                    <p:animMotion origin="layout" path="M 2.5E-6 -0.01249 L 2.5E-6 0.05078 " pathEditMode="relative" rAng="0" ptsTypes="AA">
                                      <p:cBhvr>
                                        <p:cTn id="6" dur="1000" fill="hold"/>
                                        <p:tgtEl>
                                          <p:spTgt spid="2050"/>
                                        </p:tgtEl>
                                        <p:attrNameLst>
                                          <p:attrName>ppt_x</p:attrName>
                                          <p:attrName>ppt_y</p:attrName>
                                        </p:attrNameLst>
                                      </p:cBhvr>
                                      <p:rCtr x="0" y="3163"/>
                                    </p:animMotion>
                                  </p:childTnLst>
                                </p:cTn>
                              </p:par>
                              <p:par>
                                <p:cTn id="7" presetID="10"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animEffect transition="in" filter="fade">
                                      <p:cBhvr>
                                        <p:cTn id="9" dur="500"/>
                                        <p:tgtEl>
                                          <p:spTgt spid="13"/>
                                        </p:tgtEl>
                                      </p:cBhvr>
                                    </p:animEffect>
                                  </p:childTnLst>
                                </p:cTn>
                              </p:par>
                              <p:par>
                                <p:cTn id="10" presetID="10" presetClass="entr" presetSubtype="0" fill="hold" nodeType="with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ppt_x"/>
                                          </p:val>
                                        </p:tav>
                                        <p:tav tm="100000">
                                          <p:val>
                                            <p:strVal val="#ppt_x"/>
                                          </p:val>
                                        </p:tav>
                                      </p:tavLst>
                                    </p:anim>
                                    <p:anim calcmode="lin" valueType="num">
                                      <p:cBhvr additive="base">
                                        <p:cTn id="18" dur="500" fill="hold"/>
                                        <p:tgtEl>
                                          <p:spTgt spid="9"/>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25"/>
                                        </p:tgtEl>
                                        <p:attrNameLst>
                                          <p:attrName>style.visibility</p:attrName>
                                        </p:attrNameLst>
                                      </p:cBhvr>
                                      <p:to>
                                        <p:strVal val="visible"/>
                                      </p:to>
                                    </p:set>
                                    <p:anim calcmode="lin" valueType="num">
                                      <p:cBhvr additive="base">
                                        <p:cTn id="21" dur="500" fill="hold"/>
                                        <p:tgtEl>
                                          <p:spTgt spid="25"/>
                                        </p:tgtEl>
                                        <p:attrNameLst>
                                          <p:attrName>ppt_x</p:attrName>
                                        </p:attrNameLst>
                                      </p:cBhvr>
                                      <p:tavLst>
                                        <p:tav tm="0">
                                          <p:val>
                                            <p:strVal val="#ppt_x"/>
                                          </p:val>
                                        </p:tav>
                                        <p:tav tm="100000">
                                          <p:val>
                                            <p:strVal val="#ppt_x"/>
                                          </p:val>
                                        </p:tav>
                                      </p:tavLst>
                                    </p:anim>
                                    <p:anim calcmode="lin" valueType="num">
                                      <p:cBhvr additive="base">
                                        <p:cTn id="22"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2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
          <p:cNvPicPr>
            <a:picLocks noChangeAspect="1" noChangeArrowheads="1"/>
          </p:cNvPicPr>
          <p:nvPr/>
        </p:nvPicPr>
        <p:blipFill>
          <a:blip r:embed="rId3">
            <a:extLst>
              <a:ext uri="{BEBA8EAE-BF5A-486C-A8C5-ECC9F3942E4B}">
                <a14:imgProps xmlns="" xmlns:a14="http://schemas.microsoft.com/office/drawing/2010/main">
                  <a14:imgLayer r:embed="rId4">
                    <a14:imgEffect>
                      <a14:brightnessContrast contrast="40000"/>
                    </a14:imgEffect>
                  </a14:imgLayer>
                </a14:imgProps>
              </a:ext>
              <a:ext uri="{28A0092B-C50C-407E-A947-70E740481C1C}">
                <a14:useLocalDpi xmlns="" xmlns:a14="http://schemas.microsoft.com/office/drawing/2010/main" val="0"/>
              </a:ext>
            </a:extLst>
          </a:blip>
          <a:srcRect/>
          <a:stretch>
            <a:fillRect/>
          </a:stretch>
        </p:blipFill>
        <p:spPr bwMode="auto">
          <a:xfrm>
            <a:off x="0" y="1588"/>
            <a:ext cx="9144000" cy="57181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3" name="圓角矩形 2"/>
          <p:cNvSpPr/>
          <p:nvPr/>
        </p:nvSpPr>
        <p:spPr>
          <a:xfrm>
            <a:off x="1089991" y="284175"/>
            <a:ext cx="7802489" cy="918728"/>
          </a:xfrm>
          <a:prstGeom prst="round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14339" name="Picture 3" descr="K:\10418學群簡報\圖\1.png"/>
          <p:cNvPicPr>
            <a:picLocks noChangeAspect="1" noChangeArrowheads="1"/>
          </p:cNvPicPr>
          <p:nvPr/>
        </p:nvPicPr>
        <p:blipFill>
          <a:blip r:embed="rId5">
            <a:extLst>
              <a:ext uri="{28A0092B-C50C-407E-A947-70E740481C1C}">
                <a14:useLocalDpi xmlns="" xmlns:a14="http://schemas.microsoft.com/office/drawing/2010/main" val="0"/>
              </a:ext>
            </a:extLst>
          </a:blip>
          <a:srcRect/>
          <a:stretch>
            <a:fillRect/>
          </a:stretch>
        </p:blipFill>
        <p:spPr bwMode="auto">
          <a:xfrm>
            <a:off x="6876256" y="2149376"/>
            <a:ext cx="2246334" cy="3552927"/>
          </a:xfrm>
          <a:prstGeom prst="rect">
            <a:avLst/>
          </a:prstGeom>
          <a:noFill/>
          <a:effectLst>
            <a:outerShdw blurRad="50800" dist="38100" dir="2700000" algn="tl" rotWithShape="0">
              <a:prstClr val="black">
                <a:alpha val="40000"/>
              </a:prstClr>
            </a:outerShdw>
          </a:effectLst>
          <a:extLst>
            <a:ext uri="{909E8E84-426E-40DD-AFC4-6F175D3DCCD1}">
              <a14:hiddenFill xmlns="" xmlns:a14="http://schemas.microsoft.com/office/drawing/2010/main">
                <a:solidFill>
                  <a:srgbClr val="FFFFFF"/>
                </a:solidFill>
              </a14:hiddenFill>
            </a:ext>
          </a:extLst>
        </p:spPr>
      </p:pic>
      <p:sp>
        <p:nvSpPr>
          <p:cNvPr id="13" name="Text Box 2"/>
          <p:cNvSpPr txBox="1">
            <a:spLocks noChangeArrowheads="1"/>
          </p:cNvSpPr>
          <p:nvPr/>
        </p:nvSpPr>
        <p:spPr bwMode="auto">
          <a:xfrm>
            <a:off x="1928416" y="1616948"/>
            <a:ext cx="6036982" cy="95410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r>
              <a:rPr lang="zh-TW" altLang="en-US" sz="2800" b="1" dirty="0">
                <a:latin typeface="SimHei" pitchFamily="2" charset="-122"/>
                <a:ea typeface="SimHei" pitchFamily="2" charset="-122"/>
              </a:rPr>
              <a:t>我很喜歡小動物和花花草草，應該就讀生物資源學群還是生命</a:t>
            </a:r>
            <a:r>
              <a:rPr lang="zh-TW" altLang="en-US" sz="2800" b="1" dirty="0" smtClean="0">
                <a:latin typeface="SimHei" pitchFamily="2" charset="-122"/>
                <a:ea typeface="SimHei" pitchFamily="2" charset="-122"/>
              </a:rPr>
              <a:t>科學</a:t>
            </a:r>
            <a:r>
              <a:rPr lang="zh-TW" altLang="en-US" sz="2800" b="1" dirty="0">
                <a:latin typeface="SimHei" pitchFamily="2" charset="-122"/>
                <a:ea typeface="SimHei" pitchFamily="2" charset="-122"/>
              </a:rPr>
              <a:t>呢</a:t>
            </a:r>
            <a:r>
              <a:rPr lang="zh-TW" altLang="en-US" sz="2800" b="1" dirty="0" smtClean="0">
                <a:latin typeface="SimHei" pitchFamily="2" charset="-122"/>
                <a:ea typeface="SimHei" pitchFamily="2" charset="-122"/>
              </a:rPr>
              <a:t>？</a:t>
            </a:r>
            <a:endParaRPr lang="zh-TW" altLang="en-US" sz="2800" b="1" dirty="0">
              <a:latin typeface="SimHei" panose="02010609060101010101" pitchFamily="49" charset="-122"/>
              <a:ea typeface="SimHei" panose="02010609060101010101" pitchFamily="49" charset="-122"/>
            </a:endParaRPr>
          </a:p>
        </p:txBody>
      </p:sp>
      <p:grpSp>
        <p:nvGrpSpPr>
          <p:cNvPr id="9" name="群組 8"/>
          <p:cNvGrpSpPr/>
          <p:nvPr/>
        </p:nvGrpSpPr>
        <p:grpSpPr>
          <a:xfrm>
            <a:off x="1089991" y="2787079"/>
            <a:ext cx="817713" cy="844063"/>
            <a:chOff x="1089991" y="2211015"/>
            <a:chExt cx="817713" cy="844063"/>
          </a:xfrm>
        </p:grpSpPr>
        <p:pic>
          <p:nvPicPr>
            <p:cNvPr id="14341" name="Picture 5" descr="K:\10418學群簡報\圖\圖11.png"/>
            <p:cNvPicPr>
              <a:picLocks noChangeAspect="1" noChangeArrowheads="1"/>
            </p:cNvPicPr>
            <p:nvPr/>
          </p:nvPicPr>
          <p:blipFill>
            <a:blip r:embed="rId6">
              <a:extLst>
                <a:ext uri="{28A0092B-C50C-407E-A947-70E740481C1C}">
                  <a14:useLocalDpi xmlns="" xmlns:a14="http://schemas.microsoft.com/office/drawing/2010/main" val="0"/>
                </a:ext>
              </a:extLst>
            </a:blip>
            <a:srcRect/>
            <a:stretch>
              <a:fillRect/>
            </a:stretch>
          </p:blipFill>
          <p:spPr bwMode="auto">
            <a:xfrm>
              <a:off x="1089991" y="2241908"/>
              <a:ext cx="817713" cy="813170"/>
            </a:xfrm>
            <a:prstGeom prst="rect">
              <a:avLst/>
            </a:prstGeom>
            <a:noFill/>
            <a:extLst>
              <a:ext uri="{909E8E84-426E-40DD-AFC4-6F175D3DCCD1}">
                <a14:hiddenFill xmlns="" xmlns:a14="http://schemas.microsoft.com/office/drawing/2010/main">
                  <a:solidFill>
                    <a:srgbClr val="FFFFFF"/>
                  </a:solidFill>
                </a14:hiddenFill>
              </a:ext>
            </a:extLst>
          </p:spPr>
        </p:pic>
        <p:sp>
          <p:nvSpPr>
            <p:cNvPr id="23" name="Text Box 2"/>
            <p:cNvSpPr txBox="1">
              <a:spLocks noChangeArrowheads="1"/>
            </p:cNvSpPr>
            <p:nvPr/>
          </p:nvSpPr>
          <p:spPr bwMode="auto">
            <a:xfrm>
              <a:off x="1259632" y="2211015"/>
              <a:ext cx="576064" cy="76944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r>
                <a:rPr lang="en-US" altLang="zh-TW" sz="4400" b="1" dirty="0">
                  <a:latin typeface="SimHei" pitchFamily="2" charset="-122"/>
                  <a:ea typeface="SimHei" pitchFamily="2" charset="-122"/>
                </a:rPr>
                <a:t>A</a:t>
              </a:r>
              <a:endParaRPr lang="zh-TW" altLang="en-US" sz="4400" b="1" dirty="0">
                <a:latin typeface="SimHei" panose="02010609060101010101" pitchFamily="49" charset="-122"/>
                <a:ea typeface="SimHei" panose="02010609060101010101" pitchFamily="49" charset="-122"/>
              </a:endParaRPr>
            </a:p>
          </p:txBody>
        </p:sp>
      </p:grpSp>
      <p:sp>
        <p:nvSpPr>
          <p:cNvPr id="25" name="Text Box 2"/>
          <p:cNvSpPr txBox="1">
            <a:spLocks noChangeArrowheads="1"/>
          </p:cNvSpPr>
          <p:nvPr/>
        </p:nvSpPr>
        <p:spPr bwMode="auto">
          <a:xfrm>
            <a:off x="1907704" y="2817972"/>
            <a:ext cx="4968552" cy="22467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r>
              <a:rPr lang="zh-TW" altLang="en-US" sz="2800" b="1" dirty="0">
                <a:latin typeface="SimHei" panose="02010609060101010101" pitchFamily="49" charset="-122"/>
                <a:ea typeface="SimHei" panose="02010609060101010101" pitchFamily="49" charset="-122"/>
              </a:rPr>
              <a:t>生命</a:t>
            </a:r>
            <a:r>
              <a:rPr lang="zh-TW" altLang="en-US" sz="2800" b="1" dirty="0" smtClean="0">
                <a:latin typeface="SimHei" panose="02010609060101010101" pitchFamily="49" charset="-122"/>
                <a:ea typeface="SimHei" panose="02010609060101010101" pitchFamily="49" charset="-122"/>
              </a:rPr>
              <a:t>科學：偏重</a:t>
            </a:r>
            <a:r>
              <a:rPr lang="zh-TW" altLang="en-US" sz="2800" b="1" dirty="0">
                <a:latin typeface="SimHei" panose="02010609060101010101" pitchFamily="49" charset="-122"/>
                <a:ea typeface="SimHei" panose="02010609060101010101" pitchFamily="49" charset="-122"/>
              </a:rPr>
              <a:t>生命醫學，學習場域多在實驗室，透過顯微鏡</a:t>
            </a:r>
            <a:r>
              <a:rPr lang="zh-TW" altLang="en-US" sz="2800" b="1" dirty="0" smtClean="0">
                <a:latin typeface="SimHei" panose="02010609060101010101" pitchFamily="49" charset="-122"/>
                <a:ea typeface="SimHei" panose="02010609060101010101" pitchFamily="49" charset="-122"/>
              </a:rPr>
              <a:t>去做</a:t>
            </a:r>
            <a:r>
              <a:rPr lang="zh-TW" altLang="en-US" sz="2800" b="1" dirty="0">
                <a:latin typeface="SimHei" panose="02010609060101010101" pitchFamily="49" charset="-122"/>
                <a:ea typeface="SimHei" panose="02010609060101010101" pitchFamily="49" charset="-122"/>
              </a:rPr>
              <a:t>觀察學習</a:t>
            </a:r>
            <a:r>
              <a:rPr lang="zh-TW" altLang="en-US" sz="2800" b="1" dirty="0" smtClean="0">
                <a:latin typeface="SimHei" panose="02010609060101010101" pitchFamily="49" charset="-122"/>
                <a:ea typeface="SimHei" panose="02010609060101010101" pitchFamily="49" charset="-122"/>
              </a:rPr>
              <a:t>。</a:t>
            </a:r>
            <a:endParaRPr lang="en-US" altLang="zh-TW" sz="2800" b="1" dirty="0" smtClean="0">
              <a:latin typeface="SimHei" panose="02010609060101010101" pitchFamily="49" charset="-122"/>
              <a:ea typeface="SimHei" panose="02010609060101010101" pitchFamily="49" charset="-122"/>
            </a:endParaRPr>
          </a:p>
          <a:p>
            <a:r>
              <a:rPr lang="zh-TW" altLang="en-US" sz="2800" b="1" dirty="0" smtClean="0">
                <a:latin typeface="SimHei" panose="02010609060101010101" pitchFamily="49" charset="-122"/>
                <a:ea typeface="SimHei" panose="02010609060101010101" pitchFamily="49" charset="-122"/>
              </a:rPr>
              <a:t>生物</a:t>
            </a:r>
            <a:r>
              <a:rPr lang="zh-TW" altLang="en-US" sz="2800" b="1" dirty="0">
                <a:latin typeface="SimHei" panose="02010609060101010101" pitchFamily="49" charset="-122"/>
                <a:ea typeface="SimHei" panose="02010609060101010101" pitchFamily="49" charset="-122"/>
              </a:rPr>
              <a:t>資源學</a:t>
            </a:r>
            <a:r>
              <a:rPr lang="zh-TW" altLang="en-US" sz="2800" b="1" dirty="0" smtClean="0">
                <a:latin typeface="SimHei" panose="02010609060101010101" pitchFamily="49" charset="-122"/>
                <a:ea typeface="SimHei" panose="02010609060101010101" pitchFamily="49" charset="-122"/>
              </a:rPr>
              <a:t>群：適合</a:t>
            </a:r>
            <a:r>
              <a:rPr lang="zh-TW" altLang="en-US" sz="2800" b="1" dirty="0">
                <a:latin typeface="SimHei" panose="02010609060101010101" pitchFamily="49" charset="-122"/>
                <a:ea typeface="SimHei" panose="02010609060101010101" pitchFamily="49" charset="-122"/>
              </a:rPr>
              <a:t>喜歡植物或</a:t>
            </a:r>
            <a:r>
              <a:rPr lang="zh-TW" altLang="en-US" sz="2800" b="1" dirty="0" smtClean="0">
                <a:latin typeface="SimHei" panose="02010609060101010101" pitchFamily="49" charset="-122"/>
                <a:ea typeface="SimHei" panose="02010609060101010101" pitchFamily="49" charset="-122"/>
              </a:rPr>
              <a:t>大自然</a:t>
            </a:r>
            <a:r>
              <a:rPr lang="zh-TW" altLang="en-US" sz="2800" b="1" dirty="0">
                <a:latin typeface="SimHei" panose="02010609060101010101" pitchFamily="49" charset="-122"/>
                <a:ea typeface="SimHei" panose="02010609060101010101" pitchFamily="49" charset="-122"/>
              </a:rPr>
              <a:t>的人</a:t>
            </a:r>
            <a:r>
              <a:rPr lang="zh-TW" altLang="en-US" sz="2800" b="1" dirty="0" smtClean="0">
                <a:latin typeface="SimHei" panose="02010609060101010101" pitchFamily="49" charset="-122"/>
                <a:ea typeface="SimHei" panose="02010609060101010101" pitchFamily="49" charset="-122"/>
              </a:rPr>
              <a:t>。</a:t>
            </a:r>
            <a:endParaRPr lang="en-US" altLang="zh-TW" sz="2800" b="1" dirty="0">
              <a:latin typeface="SimHei" panose="02010609060101010101" pitchFamily="49" charset="-122"/>
              <a:ea typeface="SimHei" panose="02010609060101010101" pitchFamily="49" charset="-122"/>
            </a:endParaRPr>
          </a:p>
        </p:txBody>
      </p:sp>
      <p:pic>
        <p:nvPicPr>
          <p:cNvPr id="2050" name="Picture 2" descr="K:\10418學群簡報\圖\圖12.png"/>
          <p:cNvPicPr>
            <a:picLocks noChangeAspect="1" noChangeArrowheads="1"/>
          </p:cNvPicPr>
          <p:nvPr/>
        </p:nvPicPr>
        <p:blipFill>
          <a:blip r:embed="rId7" cstate="print">
            <a:extLst>
              <a:ext uri="{28A0092B-C50C-407E-A947-70E740481C1C}">
                <a14:useLocalDpi xmlns="" xmlns:a14="http://schemas.microsoft.com/office/drawing/2010/main" val="0"/>
              </a:ext>
            </a:extLst>
          </a:blip>
          <a:srcRect/>
          <a:stretch>
            <a:fillRect/>
          </a:stretch>
        </p:blipFill>
        <p:spPr bwMode="auto">
          <a:xfrm rot="1554362">
            <a:off x="8007819" y="1614220"/>
            <a:ext cx="1091810" cy="723325"/>
          </a:xfrm>
          <a:prstGeom prst="rect">
            <a:avLst/>
          </a:prstGeom>
          <a:noFill/>
          <a:extLst>
            <a:ext uri="{909E8E84-426E-40DD-AFC4-6F175D3DCCD1}">
              <a14:hiddenFill xmlns="" xmlns:a14="http://schemas.microsoft.com/office/drawing/2010/main">
                <a:solidFill>
                  <a:srgbClr val="FFFFFF"/>
                </a:solidFill>
              </a14:hiddenFill>
            </a:ext>
          </a:extLst>
        </p:spPr>
      </p:pic>
      <p:pic>
        <p:nvPicPr>
          <p:cNvPr id="18" name="Picture 2" descr="K:\10418學群簡報\圖\圖10.png"/>
          <p:cNvPicPr>
            <a:picLocks noChangeAspect="1" noChangeArrowheads="1"/>
          </p:cNvPicPr>
          <p:nvPr/>
        </p:nvPicPr>
        <p:blipFill>
          <a:blip r:embed="rId8">
            <a:extLst>
              <a:ext uri="{28A0092B-C50C-407E-A947-70E740481C1C}">
                <a14:useLocalDpi xmlns="" xmlns:a14="http://schemas.microsoft.com/office/drawing/2010/main" val="0"/>
              </a:ext>
            </a:extLst>
          </a:blip>
          <a:srcRect/>
          <a:stretch>
            <a:fillRect/>
          </a:stretch>
        </p:blipFill>
        <p:spPr bwMode="auto">
          <a:xfrm>
            <a:off x="1089991" y="1676791"/>
            <a:ext cx="817713" cy="822256"/>
          </a:xfrm>
          <a:prstGeom prst="rect">
            <a:avLst/>
          </a:prstGeom>
          <a:noFill/>
          <a:extLst>
            <a:ext uri="{909E8E84-426E-40DD-AFC4-6F175D3DCCD1}">
              <a14:hiddenFill xmlns="" xmlns:a14="http://schemas.microsoft.com/office/drawing/2010/main">
                <a:solidFill>
                  <a:srgbClr val="FFFFFF"/>
                </a:solidFill>
              </a14:hiddenFill>
            </a:ext>
          </a:extLst>
        </p:spPr>
      </p:pic>
      <p:sp>
        <p:nvSpPr>
          <p:cNvPr id="21" name="Text Box 2"/>
          <p:cNvSpPr txBox="1">
            <a:spLocks noChangeArrowheads="1"/>
          </p:cNvSpPr>
          <p:nvPr/>
        </p:nvSpPr>
        <p:spPr bwMode="auto">
          <a:xfrm>
            <a:off x="2123728" y="2574"/>
            <a:ext cx="4824536" cy="120032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r>
              <a:rPr lang="zh-TW" altLang="en-US" sz="3600" b="1" dirty="0" smtClean="0">
                <a:latin typeface="SimHei" pitchFamily="2" charset="-122"/>
                <a:ea typeface="SimHei" pitchFamily="2" charset="-122"/>
              </a:rPr>
              <a:t>關鍵</a:t>
            </a:r>
            <a:r>
              <a:rPr lang="en-US" altLang="zh-TW" sz="7200" b="1" dirty="0" smtClean="0">
                <a:solidFill>
                  <a:srgbClr val="00B0F0"/>
                </a:solidFill>
                <a:latin typeface="SimHei" pitchFamily="2" charset="-122"/>
                <a:ea typeface="SimHei" pitchFamily="2" charset="-122"/>
              </a:rPr>
              <a:t>3</a:t>
            </a:r>
            <a:r>
              <a:rPr lang="zh-TW" altLang="en-US" sz="3600" b="1" dirty="0" smtClean="0">
                <a:latin typeface="SimHei" pitchFamily="2" charset="-122"/>
                <a:ea typeface="SimHei" pitchFamily="2" charset="-122"/>
              </a:rPr>
              <a:t>問</a:t>
            </a:r>
            <a:r>
              <a:rPr lang="zh-TW" altLang="en-US" sz="3600" b="1" dirty="0">
                <a:latin typeface="SimHei" pitchFamily="2" charset="-122"/>
                <a:ea typeface="SimHei" pitchFamily="2" charset="-122"/>
              </a:rPr>
              <a:t>，老師我想問</a:t>
            </a:r>
            <a:endParaRPr lang="zh-TW" altLang="en-US" sz="3600" b="1" dirty="0">
              <a:latin typeface="SimHei" panose="02010609060101010101" pitchFamily="49" charset="-122"/>
              <a:ea typeface="SimHei" panose="02010609060101010101" pitchFamily="49" charset="-122"/>
            </a:endParaRPr>
          </a:p>
        </p:txBody>
      </p:sp>
      <p:pic>
        <p:nvPicPr>
          <p:cNvPr id="22" name="Picture 2" descr="K:\10418學群簡報\圖\圖4.png"/>
          <p:cNvPicPr>
            <a:picLocks noChangeAspect="1" noChangeArrowheads="1"/>
          </p:cNvPicPr>
          <p:nvPr/>
        </p:nvPicPr>
        <p:blipFill>
          <a:blip r:embed="rId9" cstate="print">
            <a:extLst>
              <a:ext uri="{28A0092B-C50C-407E-A947-70E740481C1C}">
                <a14:useLocalDpi xmlns="" xmlns:a14="http://schemas.microsoft.com/office/drawing/2010/main" val="0"/>
              </a:ext>
            </a:extLst>
          </a:blip>
          <a:srcRect/>
          <a:stretch>
            <a:fillRect/>
          </a:stretch>
        </p:blipFill>
        <p:spPr bwMode="auto">
          <a:xfrm>
            <a:off x="1140138" y="478585"/>
            <a:ext cx="815052" cy="675538"/>
          </a:xfrm>
          <a:prstGeom prst="rect">
            <a:avLst/>
          </a:prstGeom>
          <a:noFill/>
          <a:extLst>
            <a:ext uri="{909E8E84-426E-40DD-AFC4-6F175D3DCCD1}">
              <a14:hiddenFill xmlns="" xmlns:a14="http://schemas.microsoft.com/office/drawing/2010/main">
                <a:solidFill>
                  <a:srgbClr val="FFFFFF"/>
                </a:solidFill>
              </a14:hiddenFill>
            </a:ext>
          </a:extLst>
        </p:spPr>
      </p:pic>
      <p:grpSp>
        <p:nvGrpSpPr>
          <p:cNvPr id="28" name="群組 27"/>
          <p:cNvGrpSpPr/>
          <p:nvPr/>
        </p:nvGrpSpPr>
        <p:grpSpPr>
          <a:xfrm>
            <a:off x="-7144" y="4"/>
            <a:ext cx="895814" cy="5718171"/>
            <a:chOff x="-7144" y="4"/>
            <a:chExt cx="895814" cy="5718171"/>
          </a:xfrm>
        </p:grpSpPr>
        <p:grpSp>
          <p:nvGrpSpPr>
            <p:cNvPr id="29" name="群組 28"/>
            <p:cNvGrpSpPr/>
            <p:nvPr/>
          </p:nvGrpSpPr>
          <p:grpSpPr>
            <a:xfrm>
              <a:off x="-7144" y="4"/>
              <a:ext cx="895814" cy="5718171"/>
              <a:chOff x="-7144" y="4"/>
              <a:chExt cx="895814" cy="5718171"/>
            </a:xfrm>
          </p:grpSpPr>
          <p:grpSp>
            <p:nvGrpSpPr>
              <p:cNvPr id="31" name="群組 30"/>
              <p:cNvGrpSpPr/>
              <p:nvPr/>
            </p:nvGrpSpPr>
            <p:grpSpPr>
              <a:xfrm>
                <a:off x="-7144" y="4"/>
                <a:ext cx="895814" cy="5718171"/>
                <a:chOff x="-91676" y="3291135"/>
                <a:chExt cx="11495850" cy="1944214"/>
              </a:xfrm>
              <a:solidFill>
                <a:srgbClr val="800000"/>
              </a:solidFill>
            </p:grpSpPr>
            <p:sp>
              <p:nvSpPr>
                <p:cNvPr id="33" name="矩形 32"/>
                <p:cNvSpPr/>
                <p:nvPr/>
              </p:nvSpPr>
              <p:spPr>
                <a:xfrm>
                  <a:off x="-91676" y="3291135"/>
                  <a:ext cx="9143999" cy="1074581"/>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8" name="矩形 37"/>
                <p:cNvSpPr/>
                <p:nvPr/>
              </p:nvSpPr>
              <p:spPr>
                <a:xfrm>
                  <a:off x="9118180" y="3291135"/>
                  <a:ext cx="2285994" cy="194421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sp>
            <p:nvSpPr>
              <p:cNvPr id="32" name="Text Box 2"/>
              <p:cNvSpPr txBox="1">
                <a:spLocks noChangeArrowheads="1"/>
              </p:cNvSpPr>
              <p:nvPr/>
            </p:nvSpPr>
            <p:spPr bwMode="auto">
              <a:xfrm>
                <a:off x="94270" y="482823"/>
                <a:ext cx="524005" cy="267765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r>
                  <a:rPr lang="zh-TW" altLang="en-US" sz="2800" b="1" dirty="0" smtClean="0">
                    <a:solidFill>
                      <a:schemeClr val="bg1"/>
                    </a:solidFill>
                    <a:effectLst>
                      <a:outerShdw blurRad="38100" dist="38100" dir="2700000" algn="tl">
                        <a:srgbClr val="000000">
                          <a:alpha val="43137"/>
                        </a:srgbClr>
                      </a:outerShdw>
                    </a:effectLst>
                    <a:latin typeface="SimHei" pitchFamily="2" charset="-122"/>
                    <a:ea typeface="SimHei" pitchFamily="2" charset="-122"/>
                  </a:rPr>
                  <a:t>生物資源學</a:t>
                </a:r>
                <a:r>
                  <a:rPr lang="zh-TW" altLang="en-US" sz="2800" b="1" dirty="0">
                    <a:solidFill>
                      <a:schemeClr val="bg1"/>
                    </a:solidFill>
                    <a:effectLst>
                      <a:outerShdw blurRad="38100" dist="38100" dir="2700000" algn="tl">
                        <a:srgbClr val="000000">
                          <a:alpha val="43137"/>
                        </a:srgbClr>
                      </a:outerShdw>
                    </a:effectLst>
                    <a:latin typeface="SimHei" pitchFamily="2" charset="-122"/>
                    <a:ea typeface="SimHei" pitchFamily="2" charset="-122"/>
                  </a:rPr>
                  <a:t>群</a:t>
                </a:r>
                <a:endParaRPr lang="zh-TW" altLang="en-US" sz="2800" b="1" dirty="0">
                  <a:solidFill>
                    <a:schemeClr val="bg1"/>
                  </a:solidFill>
                  <a:effectLst>
                    <a:outerShdw blurRad="38100" dist="38100" dir="2700000" algn="tl">
                      <a:srgbClr val="000000">
                        <a:alpha val="43137"/>
                      </a:srgbClr>
                    </a:outerShdw>
                  </a:effectLst>
                  <a:latin typeface="SimHei" panose="02010609060101010101" pitchFamily="49" charset="-122"/>
                  <a:ea typeface="SimHei" panose="02010609060101010101" pitchFamily="49" charset="-122"/>
                </a:endParaRPr>
              </a:p>
            </p:txBody>
          </p:sp>
        </p:grpSp>
        <p:pic>
          <p:nvPicPr>
            <p:cNvPr id="30" name="Picture 2" descr="K:\10418學群簡報\圖\字9.png"/>
            <p:cNvPicPr>
              <a:picLocks noChangeAspect="1" noChangeArrowheads="1"/>
            </p:cNvPicPr>
            <p:nvPr/>
          </p:nvPicPr>
          <p:blipFill>
            <a:blip r:embed="rId10" cstate="print">
              <a:extLst>
                <a:ext uri="{28A0092B-C50C-407E-A947-70E740481C1C}">
                  <a14:useLocalDpi xmlns="" xmlns:a14="http://schemas.microsoft.com/office/drawing/2010/main" val="0"/>
                </a:ext>
              </a:extLst>
            </a:blip>
            <a:srcRect/>
            <a:stretch>
              <a:fillRect/>
            </a:stretch>
          </p:blipFill>
          <p:spPr bwMode="auto">
            <a:xfrm>
              <a:off x="118262" y="84444"/>
              <a:ext cx="527537" cy="470387"/>
            </a:xfrm>
            <a:prstGeom prst="rect">
              <a:avLst/>
            </a:prstGeom>
            <a:noFill/>
            <a:effectLst>
              <a:outerShdw blurRad="63500" sx="102000" sy="102000" algn="ctr" rotWithShape="0">
                <a:prstClr val="black">
                  <a:alpha val="40000"/>
                </a:prstClr>
              </a:outerShdw>
            </a:effectLst>
            <a:extLst>
              <a:ext uri="{909E8E84-426E-40DD-AFC4-6F175D3DCCD1}">
                <a14:hiddenFill xmlns="" xmlns:a14="http://schemas.microsoft.com/office/drawing/2010/main">
                  <a:solidFill>
                    <a:srgbClr val="FFFFFF"/>
                  </a:solidFill>
                </a14:hiddenFill>
              </a:ext>
            </a:extLst>
          </p:spPr>
        </p:pic>
      </p:grpSp>
      <p:grpSp>
        <p:nvGrpSpPr>
          <p:cNvPr id="24" name="群組 23"/>
          <p:cNvGrpSpPr/>
          <p:nvPr/>
        </p:nvGrpSpPr>
        <p:grpSpPr>
          <a:xfrm>
            <a:off x="8323928" y="4896503"/>
            <a:ext cx="891542" cy="891542"/>
            <a:chOff x="8323928" y="4896503"/>
            <a:chExt cx="891542" cy="891542"/>
          </a:xfrm>
        </p:grpSpPr>
        <p:pic>
          <p:nvPicPr>
            <p:cNvPr id="26" name="圖片 25" descr="齟齒圖片4.png"/>
            <p:cNvPicPr>
              <a:picLocks noChangeAspect="1"/>
            </p:cNvPicPr>
            <p:nvPr/>
          </p:nvPicPr>
          <p:blipFill>
            <a:blip r:embed="rId11"/>
            <a:stretch>
              <a:fillRect/>
            </a:stretch>
          </p:blipFill>
          <p:spPr>
            <a:xfrm>
              <a:off x="8323928" y="4896503"/>
              <a:ext cx="891542" cy="891542"/>
            </a:xfrm>
            <a:prstGeom prst="rect">
              <a:avLst/>
            </a:prstGeom>
          </p:spPr>
        </p:pic>
        <p:sp>
          <p:nvSpPr>
            <p:cNvPr id="34" name="文字方塊 33"/>
            <p:cNvSpPr txBox="1"/>
            <p:nvPr/>
          </p:nvSpPr>
          <p:spPr>
            <a:xfrm>
              <a:off x="8460000" y="5145103"/>
              <a:ext cx="642910" cy="369332"/>
            </a:xfrm>
            <a:prstGeom prst="rect">
              <a:avLst/>
            </a:prstGeom>
            <a:noFill/>
          </p:spPr>
          <p:txBody>
            <a:bodyPr wrap="square" rtlCol="0">
              <a:spAutoFit/>
            </a:bodyPr>
            <a:lstStyle/>
            <a:p>
              <a:r>
                <a:rPr lang="en-US" altLang="zh-TW" dirty="0" smtClean="0">
                  <a:latin typeface="Arial" pitchFamily="34" charset="0"/>
                  <a:cs typeface="Arial" pitchFamily="34" charset="0"/>
                </a:rPr>
                <a:t>068</a:t>
              </a:r>
              <a:endParaRPr lang="zh-TW" altLang="en-US" dirty="0">
                <a:latin typeface="Arial" pitchFamily="34" charset="0"/>
                <a:cs typeface="Arial" pitchFamily="34" charset="0"/>
              </a:endParaRPr>
            </a:p>
          </p:txBody>
        </p:sp>
      </p:grpSp>
    </p:spTree>
    <p:extLst>
      <p:ext uri="{BB962C8B-B14F-4D97-AF65-F5344CB8AC3E}">
        <p14:creationId xmlns="" xmlns:p14="http://schemas.microsoft.com/office/powerpoint/2010/main" val="2132989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repeatCount="indefinite" accel="50000" decel="50000" autoRev="1" fill="remove" nodeType="afterEffect">
                                  <p:stCondLst>
                                    <p:cond delay="0"/>
                                  </p:stCondLst>
                                  <p:childTnLst>
                                    <p:animMotion origin="layout" path="M 2.5E-6 -0.01249 L 2.5E-6 0.05078 " pathEditMode="relative" rAng="0" ptsTypes="AA">
                                      <p:cBhvr>
                                        <p:cTn id="6" dur="1000" fill="hold"/>
                                        <p:tgtEl>
                                          <p:spTgt spid="2050"/>
                                        </p:tgtEl>
                                        <p:attrNameLst>
                                          <p:attrName>ppt_x</p:attrName>
                                          <p:attrName>ppt_y</p:attrName>
                                        </p:attrNameLst>
                                      </p:cBhvr>
                                      <p:rCtr x="0" y="3163"/>
                                    </p:animMotion>
                                  </p:childTnLst>
                                </p:cTn>
                              </p:par>
                              <p:par>
                                <p:cTn id="7" presetID="10"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animEffect transition="in" filter="fade">
                                      <p:cBhvr>
                                        <p:cTn id="9" dur="500"/>
                                        <p:tgtEl>
                                          <p:spTgt spid="13"/>
                                        </p:tgtEl>
                                      </p:cBhvr>
                                    </p:animEffect>
                                  </p:childTnLst>
                                </p:cTn>
                              </p:par>
                              <p:par>
                                <p:cTn id="10" presetID="10" presetClass="entr" presetSubtype="0" fill="hold" nodeType="with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ppt_x"/>
                                          </p:val>
                                        </p:tav>
                                        <p:tav tm="100000">
                                          <p:val>
                                            <p:strVal val="#ppt_x"/>
                                          </p:val>
                                        </p:tav>
                                      </p:tavLst>
                                    </p:anim>
                                    <p:anim calcmode="lin" valueType="num">
                                      <p:cBhvr additive="base">
                                        <p:cTn id="18" dur="500" fill="hold"/>
                                        <p:tgtEl>
                                          <p:spTgt spid="9"/>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25"/>
                                        </p:tgtEl>
                                        <p:attrNameLst>
                                          <p:attrName>style.visibility</p:attrName>
                                        </p:attrNameLst>
                                      </p:cBhvr>
                                      <p:to>
                                        <p:strVal val="visible"/>
                                      </p:to>
                                    </p:set>
                                    <p:anim calcmode="lin" valueType="num">
                                      <p:cBhvr additive="base">
                                        <p:cTn id="21" dur="500" fill="hold"/>
                                        <p:tgtEl>
                                          <p:spTgt spid="25"/>
                                        </p:tgtEl>
                                        <p:attrNameLst>
                                          <p:attrName>ppt_x</p:attrName>
                                        </p:attrNameLst>
                                      </p:cBhvr>
                                      <p:tavLst>
                                        <p:tav tm="0">
                                          <p:val>
                                            <p:strVal val="#ppt_x"/>
                                          </p:val>
                                        </p:tav>
                                        <p:tav tm="100000">
                                          <p:val>
                                            <p:strVal val="#ppt_x"/>
                                          </p:val>
                                        </p:tav>
                                      </p:tavLst>
                                    </p:anim>
                                    <p:anim calcmode="lin" valueType="num">
                                      <p:cBhvr additive="base">
                                        <p:cTn id="22"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2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群組 6"/>
          <p:cNvGrpSpPr/>
          <p:nvPr/>
        </p:nvGrpSpPr>
        <p:grpSpPr>
          <a:xfrm>
            <a:off x="0" y="0"/>
            <a:ext cx="9144000" cy="5718175"/>
            <a:chOff x="0" y="0"/>
            <a:chExt cx="9144000" cy="5718175"/>
          </a:xfrm>
        </p:grpSpPr>
        <p:sp>
          <p:nvSpPr>
            <p:cNvPr id="4" name="矩形 3"/>
            <p:cNvSpPr/>
            <p:nvPr/>
          </p:nvSpPr>
          <p:spPr>
            <a:xfrm>
              <a:off x="0" y="0"/>
              <a:ext cx="9144000" cy="5718175"/>
            </a:xfrm>
            <a:prstGeom prst="rect">
              <a:avLst/>
            </a:prstGeom>
            <a:solidFill>
              <a:srgbClr val="FFD9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圓角矩形 1"/>
            <p:cNvSpPr/>
            <p:nvPr/>
          </p:nvSpPr>
          <p:spPr>
            <a:xfrm>
              <a:off x="225671" y="319817"/>
              <a:ext cx="8738817" cy="5275574"/>
            </a:xfrm>
            <a:prstGeom prst="roundRect">
              <a:avLst>
                <a:gd name="adj" fmla="val 4493"/>
              </a:avLst>
            </a:prstGeom>
            <a:solidFill>
              <a:schemeClr val="bg1"/>
            </a:solidFill>
            <a:ln>
              <a:solidFill>
                <a:srgbClr val="800000"/>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grpSp>
        <p:nvGrpSpPr>
          <p:cNvPr id="8" name="群組 7"/>
          <p:cNvGrpSpPr/>
          <p:nvPr/>
        </p:nvGrpSpPr>
        <p:grpSpPr>
          <a:xfrm>
            <a:off x="323528" y="338807"/>
            <a:ext cx="4255112" cy="646331"/>
            <a:chOff x="395780" y="1565827"/>
            <a:chExt cx="4255112" cy="646331"/>
          </a:xfrm>
        </p:grpSpPr>
        <p:sp>
          <p:nvSpPr>
            <p:cNvPr id="5" name="圓角矩形 4"/>
            <p:cNvSpPr/>
            <p:nvPr/>
          </p:nvSpPr>
          <p:spPr>
            <a:xfrm>
              <a:off x="395780" y="1683800"/>
              <a:ext cx="4212224" cy="508723"/>
            </a:xfrm>
            <a:prstGeom prst="roundRect">
              <a:avLst/>
            </a:pr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8" name="矩形 17">
              <a:hlinkClick r:id="rId3" action="ppaction://hlinksldjump"/>
            </p:cNvPr>
            <p:cNvSpPr/>
            <p:nvPr/>
          </p:nvSpPr>
          <p:spPr>
            <a:xfrm>
              <a:off x="467030" y="1565827"/>
              <a:ext cx="4183862" cy="646331"/>
            </a:xfrm>
            <a:prstGeom prst="rect">
              <a:avLst/>
            </a:prstGeom>
          </p:spPr>
          <p:txBody>
            <a:bodyPr wrap="square">
              <a:spAutoFit/>
            </a:bodyPr>
            <a:lstStyle/>
            <a:p>
              <a:r>
                <a:rPr lang="zh-TW" altLang="en-US" sz="3600" b="1" dirty="0" smtClean="0">
                  <a:solidFill>
                    <a:schemeClr val="bg1"/>
                  </a:solidFill>
                  <a:latin typeface="SimHei" pitchFamily="2" charset="-122"/>
                  <a:ea typeface="SimHei" pitchFamily="2" charset="-122"/>
                </a:rPr>
                <a:t>二 </a:t>
              </a:r>
              <a:r>
                <a:rPr lang="zh-TW" altLang="en-US" sz="2800" b="1" dirty="0" smtClean="0">
                  <a:solidFill>
                    <a:schemeClr val="bg1"/>
                  </a:solidFill>
                  <a:latin typeface="SimHei" pitchFamily="2" charset="-122"/>
                  <a:ea typeface="SimHei" pitchFamily="2" charset="-122"/>
                </a:rPr>
                <a:t>我</a:t>
              </a:r>
              <a:r>
                <a:rPr lang="zh-TW" altLang="en-US" sz="2800" b="1" dirty="0">
                  <a:solidFill>
                    <a:schemeClr val="bg1"/>
                  </a:solidFill>
                  <a:latin typeface="SimHei" pitchFamily="2" charset="-122"/>
                  <a:ea typeface="SimHei" pitchFamily="2" charset="-122"/>
                </a:rPr>
                <a:t>適合這個學群嗎？</a:t>
              </a:r>
              <a:endParaRPr lang="zh-TW" altLang="en-US" sz="2000" b="1" dirty="0">
                <a:solidFill>
                  <a:schemeClr val="bg1"/>
                </a:solidFill>
                <a:latin typeface="SimHei" pitchFamily="2" charset="-122"/>
                <a:ea typeface="SimHei" pitchFamily="2" charset="-122"/>
              </a:endParaRPr>
            </a:p>
          </p:txBody>
        </p:sp>
      </p:grpSp>
      <p:grpSp>
        <p:nvGrpSpPr>
          <p:cNvPr id="3" name="群組 2"/>
          <p:cNvGrpSpPr/>
          <p:nvPr/>
        </p:nvGrpSpPr>
        <p:grpSpPr>
          <a:xfrm>
            <a:off x="323528" y="1057605"/>
            <a:ext cx="8602402" cy="4393771"/>
            <a:chOff x="323528" y="1129300"/>
            <a:chExt cx="8393594" cy="4269266"/>
          </a:xfrm>
        </p:grpSpPr>
        <p:pic>
          <p:nvPicPr>
            <p:cNvPr id="27650" name="Picture 2"/>
            <p:cNvPicPr>
              <a:picLocks noChangeAspect="1" noChangeArrowheads="1"/>
            </p:cNvPicPr>
            <p:nvPr/>
          </p:nvPicPr>
          <p:blipFill rotWithShape="1">
            <a:blip r:embed="rId4" cstate="print">
              <a:extLst>
                <a:ext uri="{28A0092B-C50C-407E-A947-70E740481C1C}">
                  <a14:useLocalDpi xmlns="" xmlns:a14="http://schemas.microsoft.com/office/drawing/2010/main" val="0"/>
                </a:ext>
              </a:extLst>
            </a:blip>
            <a:srcRect b="32497"/>
            <a:stretch/>
          </p:blipFill>
          <p:spPr bwMode="auto">
            <a:xfrm>
              <a:off x="323528" y="1149234"/>
              <a:ext cx="8393594" cy="424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2" name="矩形 11"/>
            <p:cNvSpPr/>
            <p:nvPr/>
          </p:nvSpPr>
          <p:spPr>
            <a:xfrm>
              <a:off x="8383591" y="1129300"/>
              <a:ext cx="296076" cy="2811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grpSp>
        <p:nvGrpSpPr>
          <p:cNvPr id="11" name="群組 10"/>
          <p:cNvGrpSpPr/>
          <p:nvPr/>
        </p:nvGrpSpPr>
        <p:grpSpPr>
          <a:xfrm>
            <a:off x="8323928" y="4896503"/>
            <a:ext cx="891542" cy="891542"/>
            <a:chOff x="8323928" y="4896503"/>
            <a:chExt cx="891542" cy="891542"/>
          </a:xfrm>
        </p:grpSpPr>
        <p:pic>
          <p:nvPicPr>
            <p:cNvPr id="13" name="圖片 12" descr="齟齒圖片4.png"/>
            <p:cNvPicPr>
              <a:picLocks noChangeAspect="1"/>
            </p:cNvPicPr>
            <p:nvPr/>
          </p:nvPicPr>
          <p:blipFill>
            <a:blip r:embed="rId5"/>
            <a:stretch>
              <a:fillRect/>
            </a:stretch>
          </p:blipFill>
          <p:spPr>
            <a:xfrm>
              <a:off x="8323928" y="4896503"/>
              <a:ext cx="891542" cy="891542"/>
            </a:xfrm>
            <a:prstGeom prst="rect">
              <a:avLst/>
            </a:prstGeom>
          </p:spPr>
        </p:pic>
        <p:sp>
          <p:nvSpPr>
            <p:cNvPr id="14" name="文字方塊 13"/>
            <p:cNvSpPr txBox="1"/>
            <p:nvPr/>
          </p:nvSpPr>
          <p:spPr>
            <a:xfrm>
              <a:off x="8460000" y="5145103"/>
              <a:ext cx="642910" cy="369332"/>
            </a:xfrm>
            <a:prstGeom prst="rect">
              <a:avLst/>
            </a:prstGeom>
            <a:noFill/>
          </p:spPr>
          <p:txBody>
            <a:bodyPr wrap="square" rtlCol="0">
              <a:spAutoFit/>
            </a:bodyPr>
            <a:lstStyle/>
            <a:p>
              <a:r>
                <a:rPr lang="en-US" altLang="zh-TW" dirty="0" smtClean="0">
                  <a:latin typeface="Arial" pitchFamily="34" charset="0"/>
                  <a:cs typeface="Arial" pitchFamily="34" charset="0"/>
                </a:rPr>
                <a:t>068</a:t>
              </a:r>
              <a:endParaRPr lang="zh-TW" altLang="en-US" dirty="0">
                <a:latin typeface="Arial" pitchFamily="34" charset="0"/>
                <a:cs typeface="Arial" pitchFamily="34" charset="0"/>
              </a:endParaRPr>
            </a:p>
          </p:txBody>
        </p:sp>
      </p:grpSp>
    </p:spTree>
    <p:extLst>
      <p:ext uri="{BB962C8B-B14F-4D97-AF65-F5344CB8AC3E}">
        <p14:creationId xmlns="" xmlns:p14="http://schemas.microsoft.com/office/powerpoint/2010/main" val="356480199"/>
      </p:ext>
    </p:extLst>
  </p:cSld>
  <p:clrMapOvr>
    <a:masterClrMapping/>
  </p:clrMapOvr>
  <p:transition spd="slow">
    <p:push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群組 6"/>
          <p:cNvGrpSpPr/>
          <p:nvPr/>
        </p:nvGrpSpPr>
        <p:grpSpPr>
          <a:xfrm>
            <a:off x="0" y="0"/>
            <a:ext cx="9144000" cy="5718175"/>
            <a:chOff x="0" y="0"/>
            <a:chExt cx="9144000" cy="5718175"/>
          </a:xfrm>
        </p:grpSpPr>
        <p:sp>
          <p:nvSpPr>
            <p:cNvPr id="4" name="矩形 3"/>
            <p:cNvSpPr/>
            <p:nvPr/>
          </p:nvSpPr>
          <p:spPr>
            <a:xfrm>
              <a:off x="0" y="0"/>
              <a:ext cx="9144000" cy="5718175"/>
            </a:xfrm>
            <a:prstGeom prst="rect">
              <a:avLst/>
            </a:prstGeom>
            <a:solidFill>
              <a:srgbClr val="FFD9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圓角矩形 1"/>
            <p:cNvSpPr/>
            <p:nvPr/>
          </p:nvSpPr>
          <p:spPr>
            <a:xfrm>
              <a:off x="225671" y="319817"/>
              <a:ext cx="8738817" cy="5275574"/>
            </a:xfrm>
            <a:prstGeom prst="roundRect">
              <a:avLst>
                <a:gd name="adj" fmla="val 4493"/>
              </a:avLst>
            </a:prstGeom>
            <a:solidFill>
              <a:schemeClr val="bg1"/>
            </a:solidFill>
            <a:ln>
              <a:solidFill>
                <a:srgbClr val="800000"/>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grpSp>
        <p:nvGrpSpPr>
          <p:cNvPr id="8" name="群組 7"/>
          <p:cNvGrpSpPr/>
          <p:nvPr/>
        </p:nvGrpSpPr>
        <p:grpSpPr>
          <a:xfrm>
            <a:off x="323528" y="338807"/>
            <a:ext cx="4255112" cy="646331"/>
            <a:chOff x="395780" y="1565827"/>
            <a:chExt cx="4255112" cy="646331"/>
          </a:xfrm>
        </p:grpSpPr>
        <p:sp>
          <p:nvSpPr>
            <p:cNvPr id="5" name="圓角矩形 4"/>
            <p:cNvSpPr/>
            <p:nvPr/>
          </p:nvSpPr>
          <p:spPr>
            <a:xfrm>
              <a:off x="395780" y="1683800"/>
              <a:ext cx="4212224" cy="508723"/>
            </a:xfrm>
            <a:prstGeom prst="roundRect">
              <a:avLst/>
            </a:pr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8" name="矩形 17">
              <a:hlinkClick r:id="rId3" action="ppaction://hlinksldjump"/>
            </p:cNvPr>
            <p:cNvSpPr/>
            <p:nvPr/>
          </p:nvSpPr>
          <p:spPr>
            <a:xfrm>
              <a:off x="467030" y="1565827"/>
              <a:ext cx="4183862" cy="646331"/>
            </a:xfrm>
            <a:prstGeom prst="rect">
              <a:avLst/>
            </a:prstGeom>
          </p:spPr>
          <p:txBody>
            <a:bodyPr wrap="square">
              <a:spAutoFit/>
            </a:bodyPr>
            <a:lstStyle/>
            <a:p>
              <a:r>
                <a:rPr lang="zh-TW" altLang="en-US" sz="3600" b="1" dirty="0" smtClean="0">
                  <a:solidFill>
                    <a:schemeClr val="bg1"/>
                  </a:solidFill>
                  <a:latin typeface="SimHei" pitchFamily="2" charset="-122"/>
                  <a:ea typeface="SimHei" pitchFamily="2" charset="-122"/>
                </a:rPr>
                <a:t>二 </a:t>
              </a:r>
              <a:r>
                <a:rPr lang="zh-TW" altLang="en-US" sz="2800" b="1" dirty="0" smtClean="0">
                  <a:solidFill>
                    <a:schemeClr val="bg1"/>
                  </a:solidFill>
                  <a:latin typeface="SimHei" pitchFamily="2" charset="-122"/>
                  <a:ea typeface="SimHei" pitchFamily="2" charset="-122"/>
                </a:rPr>
                <a:t>我</a:t>
              </a:r>
              <a:r>
                <a:rPr lang="zh-TW" altLang="en-US" sz="2800" b="1" dirty="0">
                  <a:solidFill>
                    <a:schemeClr val="bg1"/>
                  </a:solidFill>
                  <a:latin typeface="SimHei" pitchFamily="2" charset="-122"/>
                  <a:ea typeface="SimHei" pitchFamily="2" charset="-122"/>
                </a:rPr>
                <a:t>適合這個學群嗎？</a:t>
              </a:r>
              <a:endParaRPr lang="zh-TW" altLang="en-US" sz="2000" b="1" dirty="0">
                <a:solidFill>
                  <a:schemeClr val="bg1"/>
                </a:solidFill>
                <a:latin typeface="SimHei" pitchFamily="2" charset="-122"/>
                <a:ea typeface="SimHei" pitchFamily="2" charset="-122"/>
              </a:endParaRPr>
            </a:p>
          </p:txBody>
        </p:sp>
      </p:grpSp>
      <p:pic>
        <p:nvPicPr>
          <p:cNvPr id="27650" name="Picture 2"/>
          <p:cNvPicPr>
            <a:picLocks noChangeAspect="1" noChangeArrowheads="1"/>
          </p:cNvPicPr>
          <p:nvPr/>
        </p:nvPicPr>
        <p:blipFill rotWithShape="1">
          <a:blip r:embed="rId4" cstate="print">
            <a:extLst>
              <a:ext uri="{28A0092B-C50C-407E-A947-70E740481C1C}">
                <a14:useLocalDpi xmlns="" xmlns:a14="http://schemas.microsoft.com/office/drawing/2010/main" val="0"/>
              </a:ext>
            </a:extLst>
          </a:blip>
          <a:srcRect t="67784" b="508"/>
          <a:stretch/>
        </p:blipFill>
        <p:spPr bwMode="auto">
          <a:xfrm>
            <a:off x="323452" y="1030636"/>
            <a:ext cx="8497020" cy="290857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28674" name="Picture 2" descr="http://www.pcc.gov.tw/pccap2/upload/fckimages/Image/201108/ah08.jpg"/>
          <p:cNvPicPr>
            <a:picLocks noChangeAspect="1" noChangeArrowheads="1"/>
          </p:cNvPicPr>
          <p:nvPr/>
        </p:nvPicPr>
        <p:blipFill rotWithShape="1">
          <a:blip r:embed="rId5">
            <a:extLst>
              <a:ext uri="{28A0092B-C50C-407E-A947-70E740481C1C}">
                <a14:useLocalDpi xmlns="" xmlns:a14="http://schemas.microsoft.com/office/drawing/2010/main" val="0"/>
              </a:ext>
            </a:extLst>
          </a:blip>
          <a:srcRect t="22651" b="55369"/>
          <a:stretch/>
        </p:blipFill>
        <p:spPr bwMode="auto">
          <a:xfrm>
            <a:off x="323528" y="4067687"/>
            <a:ext cx="8496944" cy="138368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grpSp>
        <p:nvGrpSpPr>
          <p:cNvPr id="10" name="群組 9"/>
          <p:cNvGrpSpPr/>
          <p:nvPr/>
        </p:nvGrpSpPr>
        <p:grpSpPr>
          <a:xfrm>
            <a:off x="8323928" y="4896503"/>
            <a:ext cx="891542" cy="891542"/>
            <a:chOff x="8323928" y="4896503"/>
            <a:chExt cx="891542" cy="891542"/>
          </a:xfrm>
        </p:grpSpPr>
        <p:pic>
          <p:nvPicPr>
            <p:cNvPr id="11" name="圖片 10" descr="齟齒圖片4.png"/>
            <p:cNvPicPr>
              <a:picLocks noChangeAspect="1"/>
            </p:cNvPicPr>
            <p:nvPr/>
          </p:nvPicPr>
          <p:blipFill>
            <a:blip r:embed="rId6"/>
            <a:stretch>
              <a:fillRect/>
            </a:stretch>
          </p:blipFill>
          <p:spPr>
            <a:xfrm>
              <a:off x="8323928" y="4896503"/>
              <a:ext cx="891542" cy="891542"/>
            </a:xfrm>
            <a:prstGeom prst="rect">
              <a:avLst/>
            </a:prstGeom>
          </p:spPr>
        </p:pic>
        <p:sp>
          <p:nvSpPr>
            <p:cNvPr id="12" name="文字方塊 11"/>
            <p:cNvSpPr txBox="1"/>
            <p:nvPr/>
          </p:nvSpPr>
          <p:spPr>
            <a:xfrm>
              <a:off x="8460000" y="5145103"/>
              <a:ext cx="642910" cy="369332"/>
            </a:xfrm>
            <a:prstGeom prst="rect">
              <a:avLst/>
            </a:prstGeom>
            <a:noFill/>
          </p:spPr>
          <p:txBody>
            <a:bodyPr wrap="square" rtlCol="0">
              <a:spAutoFit/>
            </a:bodyPr>
            <a:lstStyle/>
            <a:p>
              <a:r>
                <a:rPr lang="en-US" altLang="zh-TW" dirty="0" smtClean="0">
                  <a:latin typeface="Arial" pitchFamily="34" charset="0"/>
                  <a:cs typeface="Arial" pitchFamily="34" charset="0"/>
                </a:rPr>
                <a:t>068</a:t>
              </a:r>
              <a:endParaRPr lang="zh-TW" altLang="en-US" dirty="0">
                <a:latin typeface="Arial" pitchFamily="34" charset="0"/>
                <a:cs typeface="Arial" pitchFamily="34" charset="0"/>
              </a:endParaRPr>
            </a:p>
          </p:txBody>
        </p:sp>
      </p:grpSp>
    </p:spTree>
    <p:extLst>
      <p:ext uri="{BB962C8B-B14F-4D97-AF65-F5344CB8AC3E}">
        <p14:creationId xmlns="" xmlns:p14="http://schemas.microsoft.com/office/powerpoint/2010/main" val="842477730"/>
      </p:ext>
    </p:extLst>
  </p:cSld>
  <p:clrMapOvr>
    <a:masterClrMapping/>
  </p:clrMapOvr>
  <p:transition spd="slow">
    <p:push di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群組 6"/>
          <p:cNvGrpSpPr/>
          <p:nvPr/>
        </p:nvGrpSpPr>
        <p:grpSpPr>
          <a:xfrm>
            <a:off x="0" y="0"/>
            <a:ext cx="9144000" cy="5718175"/>
            <a:chOff x="0" y="0"/>
            <a:chExt cx="9144000" cy="5718175"/>
          </a:xfrm>
        </p:grpSpPr>
        <p:sp>
          <p:nvSpPr>
            <p:cNvPr id="4" name="矩形 3"/>
            <p:cNvSpPr/>
            <p:nvPr/>
          </p:nvSpPr>
          <p:spPr>
            <a:xfrm>
              <a:off x="0" y="0"/>
              <a:ext cx="9144000" cy="5718175"/>
            </a:xfrm>
            <a:prstGeom prst="rect">
              <a:avLst/>
            </a:prstGeom>
            <a:solidFill>
              <a:srgbClr val="FFD9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圓角矩形 1"/>
            <p:cNvSpPr/>
            <p:nvPr/>
          </p:nvSpPr>
          <p:spPr>
            <a:xfrm>
              <a:off x="225671" y="319817"/>
              <a:ext cx="8738817" cy="5275574"/>
            </a:xfrm>
            <a:prstGeom prst="roundRect">
              <a:avLst>
                <a:gd name="adj" fmla="val 4493"/>
              </a:avLst>
            </a:prstGeom>
            <a:solidFill>
              <a:schemeClr val="bg1"/>
            </a:solidFill>
            <a:ln>
              <a:solidFill>
                <a:srgbClr val="800000"/>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grpSp>
        <p:nvGrpSpPr>
          <p:cNvPr id="8" name="群組 7"/>
          <p:cNvGrpSpPr/>
          <p:nvPr/>
        </p:nvGrpSpPr>
        <p:grpSpPr>
          <a:xfrm>
            <a:off x="395537" y="385713"/>
            <a:ext cx="3420136" cy="646331"/>
            <a:chOff x="395780" y="1565827"/>
            <a:chExt cx="3420136" cy="646331"/>
          </a:xfrm>
        </p:grpSpPr>
        <p:sp>
          <p:nvSpPr>
            <p:cNvPr id="5" name="圓角矩形 4"/>
            <p:cNvSpPr/>
            <p:nvPr/>
          </p:nvSpPr>
          <p:spPr>
            <a:xfrm>
              <a:off x="395780" y="1683800"/>
              <a:ext cx="3420136" cy="508723"/>
            </a:xfrm>
            <a:prstGeom prst="roundRect">
              <a:avLst/>
            </a:pr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8" name="矩形 17">
              <a:hlinkClick r:id="rId3" action="ppaction://hlinksldjump"/>
            </p:cNvPr>
            <p:cNvSpPr/>
            <p:nvPr/>
          </p:nvSpPr>
          <p:spPr>
            <a:xfrm>
              <a:off x="467030" y="1565827"/>
              <a:ext cx="3348886" cy="646331"/>
            </a:xfrm>
            <a:prstGeom prst="rect">
              <a:avLst/>
            </a:prstGeom>
          </p:spPr>
          <p:txBody>
            <a:bodyPr wrap="square">
              <a:spAutoFit/>
            </a:bodyPr>
            <a:lstStyle/>
            <a:p>
              <a:r>
                <a:rPr lang="zh-TW" altLang="en-US" sz="3600" b="1" dirty="0" smtClean="0">
                  <a:solidFill>
                    <a:schemeClr val="bg1"/>
                  </a:solidFill>
                  <a:latin typeface="SimHei" pitchFamily="2" charset="-122"/>
                  <a:ea typeface="SimHei" pitchFamily="2" charset="-122"/>
                </a:rPr>
                <a:t>三 </a:t>
              </a:r>
              <a:r>
                <a:rPr lang="zh-TW" altLang="en-US" sz="2800" b="1" dirty="0" smtClean="0">
                  <a:solidFill>
                    <a:schemeClr val="bg1"/>
                  </a:solidFill>
                  <a:latin typeface="SimHei" pitchFamily="2" charset="-122"/>
                  <a:ea typeface="SimHei" pitchFamily="2" charset="-122"/>
                </a:rPr>
                <a:t>學</a:t>
              </a:r>
              <a:r>
                <a:rPr lang="zh-TW" altLang="en-US" sz="2800" b="1" dirty="0">
                  <a:solidFill>
                    <a:schemeClr val="bg1"/>
                  </a:solidFill>
                  <a:latin typeface="SimHei" pitchFamily="2" charset="-122"/>
                  <a:ea typeface="SimHei" pitchFamily="2" charset="-122"/>
                </a:rPr>
                <a:t>群新生</a:t>
              </a:r>
              <a:r>
                <a:rPr lang="zh-TW" altLang="en-US" sz="2800" b="1" dirty="0" smtClean="0">
                  <a:solidFill>
                    <a:schemeClr val="bg1"/>
                  </a:solidFill>
                  <a:latin typeface="SimHei" pitchFamily="2" charset="-122"/>
                  <a:ea typeface="SimHei" pitchFamily="2" charset="-122"/>
                </a:rPr>
                <a:t>人數</a:t>
              </a:r>
              <a:endParaRPr lang="zh-TW" altLang="en-US" sz="2000" b="1" dirty="0">
                <a:solidFill>
                  <a:schemeClr val="bg1"/>
                </a:solidFill>
                <a:latin typeface="SimHei" pitchFamily="2" charset="-122"/>
                <a:ea typeface="SimHei" pitchFamily="2" charset="-122"/>
              </a:endParaRPr>
            </a:p>
          </p:txBody>
        </p:sp>
      </p:grpSp>
      <p:sp>
        <p:nvSpPr>
          <p:cNvPr id="3" name="矩形 2"/>
          <p:cNvSpPr/>
          <p:nvPr/>
        </p:nvSpPr>
        <p:spPr>
          <a:xfrm>
            <a:off x="395538" y="1090919"/>
            <a:ext cx="3744414" cy="830997"/>
          </a:xfrm>
          <a:prstGeom prst="rect">
            <a:avLst/>
          </a:prstGeom>
        </p:spPr>
        <p:txBody>
          <a:bodyPr wrap="square">
            <a:spAutoFit/>
          </a:bodyPr>
          <a:lstStyle/>
          <a:p>
            <a:r>
              <a:rPr lang="en-US" altLang="zh-TW" sz="2400" b="1" dirty="0">
                <a:latin typeface="SimHei" pitchFamily="49" charset="-122"/>
                <a:ea typeface="SimHei" pitchFamily="49" charset="-122"/>
              </a:rPr>
              <a:t>※ </a:t>
            </a:r>
            <a:r>
              <a:rPr lang="zh-TW" altLang="en-US" sz="2400" b="1" dirty="0">
                <a:latin typeface="SimHei" pitchFamily="49" charset="-122"/>
                <a:ea typeface="SimHei" pitchFamily="49" charset="-122"/>
              </a:rPr>
              <a:t>新生人數近年來穩定</a:t>
            </a:r>
          </a:p>
          <a:p>
            <a:r>
              <a:rPr lang="zh-TW" altLang="en-US" sz="2400" b="1" dirty="0">
                <a:latin typeface="SimHei" pitchFamily="49" charset="-122"/>
                <a:ea typeface="SimHei" pitchFamily="49" charset="-122"/>
              </a:rPr>
              <a:t> </a:t>
            </a:r>
            <a:r>
              <a:rPr lang="zh-TW" altLang="en-US" sz="2400" b="1" dirty="0" smtClean="0">
                <a:latin typeface="SimHei" pitchFamily="49" charset="-122"/>
                <a:ea typeface="SimHei" pitchFamily="49" charset="-122"/>
              </a:rPr>
              <a:t>  中</a:t>
            </a:r>
            <a:r>
              <a:rPr lang="zh-TW" altLang="en-US" sz="2400" b="1" dirty="0">
                <a:latin typeface="SimHei" pitchFamily="49" charset="-122"/>
                <a:ea typeface="SimHei" pitchFamily="49" charset="-122"/>
              </a:rPr>
              <a:t>求成長。</a:t>
            </a:r>
          </a:p>
        </p:txBody>
      </p:sp>
      <p:pic>
        <p:nvPicPr>
          <p:cNvPr id="29698" name="Picture 2"/>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377470" y="2283023"/>
            <a:ext cx="8443002" cy="302433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4098" name="Picture 2" descr="H:\105高中生涯規劃\圖64.png"/>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4194616" y="626839"/>
            <a:ext cx="4445836" cy="1800199"/>
          </a:xfrm>
          <a:prstGeom prst="rect">
            <a:avLst/>
          </a:prstGeom>
          <a:noFill/>
          <a:extLst>
            <a:ext uri="{909E8E84-426E-40DD-AFC4-6F175D3DCCD1}">
              <a14:hiddenFill xmlns="" xmlns:a14="http://schemas.microsoft.com/office/drawing/2010/main">
                <a:solidFill>
                  <a:srgbClr val="FFFFFF"/>
                </a:solidFill>
              </a14:hiddenFill>
            </a:ext>
          </a:extLst>
        </p:spPr>
      </p:pic>
      <p:grpSp>
        <p:nvGrpSpPr>
          <p:cNvPr id="11" name="群組 10"/>
          <p:cNvGrpSpPr/>
          <p:nvPr/>
        </p:nvGrpSpPr>
        <p:grpSpPr>
          <a:xfrm>
            <a:off x="8323928" y="4896503"/>
            <a:ext cx="891542" cy="891542"/>
            <a:chOff x="8323928" y="4896503"/>
            <a:chExt cx="891542" cy="891542"/>
          </a:xfrm>
        </p:grpSpPr>
        <p:pic>
          <p:nvPicPr>
            <p:cNvPr id="12" name="圖片 11" descr="齟齒圖片4.png"/>
            <p:cNvPicPr>
              <a:picLocks noChangeAspect="1"/>
            </p:cNvPicPr>
            <p:nvPr/>
          </p:nvPicPr>
          <p:blipFill>
            <a:blip r:embed="rId6"/>
            <a:stretch>
              <a:fillRect/>
            </a:stretch>
          </p:blipFill>
          <p:spPr>
            <a:xfrm>
              <a:off x="8323928" y="4896503"/>
              <a:ext cx="891542" cy="891542"/>
            </a:xfrm>
            <a:prstGeom prst="rect">
              <a:avLst/>
            </a:prstGeom>
          </p:spPr>
        </p:pic>
        <p:sp>
          <p:nvSpPr>
            <p:cNvPr id="13" name="文字方塊 12"/>
            <p:cNvSpPr txBox="1"/>
            <p:nvPr/>
          </p:nvSpPr>
          <p:spPr>
            <a:xfrm>
              <a:off x="8460000" y="5145103"/>
              <a:ext cx="642910" cy="369332"/>
            </a:xfrm>
            <a:prstGeom prst="rect">
              <a:avLst/>
            </a:prstGeom>
            <a:noFill/>
          </p:spPr>
          <p:txBody>
            <a:bodyPr wrap="square" rtlCol="0">
              <a:spAutoFit/>
            </a:bodyPr>
            <a:lstStyle/>
            <a:p>
              <a:r>
                <a:rPr lang="en-US" altLang="zh-TW" dirty="0" smtClean="0">
                  <a:latin typeface="Arial" pitchFamily="34" charset="0"/>
                  <a:cs typeface="Arial" pitchFamily="34" charset="0"/>
                </a:rPr>
                <a:t>068</a:t>
              </a:r>
              <a:endParaRPr lang="zh-TW" altLang="en-US" dirty="0">
                <a:latin typeface="Arial" pitchFamily="34" charset="0"/>
                <a:cs typeface="Arial" pitchFamily="34" charset="0"/>
              </a:endParaRPr>
            </a:p>
          </p:txBody>
        </p:sp>
      </p:grpSp>
    </p:spTree>
    <p:extLst>
      <p:ext uri="{BB962C8B-B14F-4D97-AF65-F5344CB8AC3E}">
        <p14:creationId xmlns="" xmlns:p14="http://schemas.microsoft.com/office/powerpoint/2010/main" val="151421637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群組 6"/>
          <p:cNvGrpSpPr/>
          <p:nvPr/>
        </p:nvGrpSpPr>
        <p:grpSpPr>
          <a:xfrm>
            <a:off x="0" y="0"/>
            <a:ext cx="9144000" cy="5718175"/>
            <a:chOff x="0" y="0"/>
            <a:chExt cx="9144000" cy="5718175"/>
          </a:xfrm>
        </p:grpSpPr>
        <p:sp>
          <p:nvSpPr>
            <p:cNvPr id="4" name="矩形 3"/>
            <p:cNvSpPr/>
            <p:nvPr/>
          </p:nvSpPr>
          <p:spPr>
            <a:xfrm>
              <a:off x="0" y="0"/>
              <a:ext cx="9144000" cy="5718175"/>
            </a:xfrm>
            <a:prstGeom prst="rect">
              <a:avLst/>
            </a:prstGeom>
            <a:solidFill>
              <a:srgbClr val="FFD9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圓角矩形 1"/>
            <p:cNvSpPr/>
            <p:nvPr/>
          </p:nvSpPr>
          <p:spPr>
            <a:xfrm>
              <a:off x="225671" y="319817"/>
              <a:ext cx="8738817" cy="5275574"/>
            </a:xfrm>
            <a:prstGeom prst="roundRect">
              <a:avLst>
                <a:gd name="adj" fmla="val 4493"/>
              </a:avLst>
            </a:prstGeom>
            <a:solidFill>
              <a:schemeClr val="bg1"/>
            </a:solidFill>
            <a:ln>
              <a:solidFill>
                <a:srgbClr val="800000"/>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pic>
        <p:nvPicPr>
          <p:cNvPr id="30725" name="Picture 5" descr="http://img.taopic.com/uploads/allimg/130612/235064-130612092F118.jpg"/>
          <p:cNvPicPr>
            <a:picLocks noChangeAspect="1" noChangeArrowheads="1"/>
          </p:cNvPicPr>
          <p:nvPr/>
        </p:nvPicPr>
        <p:blipFill rotWithShape="1">
          <a:blip r:embed="rId3">
            <a:extLst>
              <a:ext uri="{28A0092B-C50C-407E-A947-70E740481C1C}">
                <a14:useLocalDpi xmlns="" xmlns:a14="http://schemas.microsoft.com/office/drawing/2010/main" val="0"/>
              </a:ext>
            </a:extLst>
          </a:blip>
          <a:srcRect t="50000" b="32133"/>
          <a:stretch/>
        </p:blipFill>
        <p:spPr bwMode="auto">
          <a:xfrm>
            <a:off x="2889786" y="503686"/>
            <a:ext cx="5928593" cy="1059258"/>
          </a:xfrm>
          <a:prstGeom prst="rect">
            <a:avLst/>
          </a:prstGeom>
          <a:noFill/>
          <a:extLst>
            <a:ext uri="{909E8E84-426E-40DD-AFC4-6F175D3DCCD1}">
              <a14:hiddenFill xmlns="" xmlns:a14="http://schemas.microsoft.com/office/drawing/2010/main">
                <a:solidFill>
                  <a:srgbClr val="FFFFFF"/>
                </a:solidFill>
              </a14:hiddenFill>
            </a:ext>
          </a:extLst>
        </p:spPr>
      </p:pic>
      <p:grpSp>
        <p:nvGrpSpPr>
          <p:cNvPr id="8" name="群組 7"/>
          <p:cNvGrpSpPr/>
          <p:nvPr/>
        </p:nvGrpSpPr>
        <p:grpSpPr>
          <a:xfrm>
            <a:off x="395537" y="385713"/>
            <a:ext cx="3420136" cy="646331"/>
            <a:chOff x="395780" y="1565827"/>
            <a:chExt cx="3420136" cy="646331"/>
          </a:xfrm>
        </p:grpSpPr>
        <p:sp>
          <p:nvSpPr>
            <p:cNvPr id="5" name="圓角矩形 4"/>
            <p:cNvSpPr/>
            <p:nvPr/>
          </p:nvSpPr>
          <p:spPr>
            <a:xfrm>
              <a:off x="395780" y="1683800"/>
              <a:ext cx="3420136" cy="508723"/>
            </a:xfrm>
            <a:prstGeom prst="roundRect">
              <a:avLst/>
            </a:pr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8" name="矩形 17">
              <a:hlinkClick r:id="rId4" action="ppaction://hlinksldjump"/>
            </p:cNvPr>
            <p:cNvSpPr/>
            <p:nvPr/>
          </p:nvSpPr>
          <p:spPr>
            <a:xfrm>
              <a:off x="467030" y="1565827"/>
              <a:ext cx="3348886" cy="646331"/>
            </a:xfrm>
            <a:prstGeom prst="rect">
              <a:avLst/>
            </a:prstGeom>
          </p:spPr>
          <p:txBody>
            <a:bodyPr wrap="square">
              <a:spAutoFit/>
            </a:bodyPr>
            <a:lstStyle/>
            <a:p>
              <a:r>
                <a:rPr lang="zh-TW" altLang="en-US" sz="3600" b="1" dirty="0" smtClean="0">
                  <a:solidFill>
                    <a:schemeClr val="bg1"/>
                  </a:solidFill>
                  <a:latin typeface="SimHei" pitchFamily="2" charset="-122"/>
                  <a:ea typeface="SimHei" pitchFamily="2" charset="-122"/>
                </a:rPr>
                <a:t>四 </a:t>
              </a:r>
              <a:r>
                <a:rPr lang="zh-TW" altLang="en-US" sz="2800" b="1" dirty="0" smtClean="0">
                  <a:solidFill>
                    <a:schemeClr val="bg1"/>
                  </a:solidFill>
                  <a:latin typeface="SimHei" pitchFamily="2" charset="-122"/>
                  <a:ea typeface="SimHei" pitchFamily="2" charset="-122"/>
                </a:rPr>
                <a:t>重點</a:t>
              </a:r>
              <a:r>
                <a:rPr lang="zh-TW" altLang="en-US" sz="2800" b="1" dirty="0">
                  <a:solidFill>
                    <a:schemeClr val="bg1"/>
                  </a:solidFill>
                  <a:latin typeface="SimHei" pitchFamily="2" charset="-122"/>
                  <a:ea typeface="SimHei" pitchFamily="2" charset="-122"/>
                </a:rPr>
                <a:t>科系介紹</a:t>
              </a:r>
              <a:endParaRPr lang="zh-TW" altLang="en-US" sz="2000" b="1" dirty="0">
                <a:solidFill>
                  <a:schemeClr val="bg1"/>
                </a:solidFill>
                <a:latin typeface="SimHei" pitchFamily="2" charset="-122"/>
                <a:ea typeface="SimHei" pitchFamily="2" charset="-122"/>
              </a:endParaRPr>
            </a:p>
          </p:txBody>
        </p:sp>
      </p:grpSp>
      <p:pic>
        <p:nvPicPr>
          <p:cNvPr id="30723" name="Picture 3"/>
          <p:cNvPicPr>
            <a:picLocks noChangeAspect="1" noChangeArrowheads="1"/>
          </p:cNvPicPr>
          <p:nvPr/>
        </p:nvPicPr>
        <p:blipFill rotWithShape="1">
          <a:blip r:embed="rId5" cstate="print">
            <a:extLst>
              <a:ext uri="{28A0092B-C50C-407E-A947-70E740481C1C}">
                <a14:useLocalDpi xmlns="" xmlns:a14="http://schemas.microsoft.com/office/drawing/2010/main" val="0"/>
              </a:ext>
            </a:extLst>
          </a:blip>
          <a:srcRect b="37148"/>
          <a:stretch/>
        </p:blipFill>
        <p:spPr bwMode="auto">
          <a:xfrm>
            <a:off x="395537" y="1562943"/>
            <a:ext cx="8422842" cy="374441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grpSp>
        <p:nvGrpSpPr>
          <p:cNvPr id="10" name="群組 9"/>
          <p:cNvGrpSpPr/>
          <p:nvPr/>
        </p:nvGrpSpPr>
        <p:grpSpPr>
          <a:xfrm>
            <a:off x="8323928" y="4896503"/>
            <a:ext cx="891542" cy="891542"/>
            <a:chOff x="8323928" y="4896503"/>
            <a:chExt cx="891542" cy="891542"/>
          </a:xfrm>
        </p:grpSpPr>
        <p:pic>
          <p:nvPicPr>
            <p:cNvPr id="11" name="圖片 10" descr="齟齒圖片4.png"/>
            <p:cNvPicPr>
              <a:picLocks noChangeAspect="1"/>
            </p:cNvPicPr>
            <p:nvPr/>
          </p:nvPicPr>
          <p:blipFill>
            <a:blip r:embed="rId6"/>
            <a:stretch>
              <a:fillRect/>
            </a:stretch>
          </p:blipFill>
          <p:spPr>
            <a:xfrm>
              <a:off x="8323928" y="4896503"/>
              <a:ext cx="891542" cy="891542"/>
            </a:xfrm>
            <a:prstGeom prst="rect">
              <a:avLst/>
            </a:prstGeom>
          </p:spPr>
        </p:pic>
        <p:sp>
          <p:nvSpPr>
            <p:cNvPr id="12" name="文字方塊 11"/>
            <p:cNvSpPr txBox="1"/>
            <p:nvPr/>
          </p:nvSpPr>
          <p:spPr>
            <a:xfrm>
              <a:off x="8460000" y="5145103"/>
              <a:ext cx="642910" cy="369332"/>
            </a:xfrm>
            <a:prstGeom prst="rect">
              <a:avLst/>
            </a:prstGeom>
            <a:noFill/>
          </p:spPr>
          <p:txBody>
            <a:bodyPr wrap="square" rtlCol="0">
              <a:spAutoFit/>
            </a:bodyPr>
            <a:lstStyle/>
            <a:p>
              <a:r>
                <a:rPr lang="en-US" altLang="zh-TW" dirty="0" smtClean="0">
                  <a:latin typeface="Arial" pitchFamily="34" charset="0"/>
                  <a:cs typeface="Arial" pitchFamily="34" charset="0"/>
                </a:rPr>
                <a:t>069</a:t>
              </a:r>
              <a:endParaRPr lang="zh-TW" altLang="en-US" dirty="0">
                <a:latin typeface="Arial" pitchFamily="34" charset="0"/>
                <a:cs typeface="Arial" pitchFamily="34" charset="0"/>
              </a:endParaRPr>
            </a:p>
          </p:txBody>
        </p:sp>
      </p:grpSp>
    </p:spTree>
    <p:extLst>
      <p:ext uri="{BB962C8B-B14F-4D97-AF65-F5344CB8AC3E}">
        <p14:creationId xmlns="" xmlns:p14="http://schemas.microsoft.com/office/powerpoint/2010/main" val="2131479437"/>
      </p:ext>
    </p:extLst>
  </p:cSld>
  <p:clrMapOvr>
    <a:masterClrMapping/>
  </p:clrMapOvr>
  <p:transition spd="slow">
    <p:push di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群組 6"/>
          <p:cNvGrpSpPr/>
          <p:nvPr/>
        </p:nvGrpSpPr>
        <p:grpSpPr>
          <a:xfrm>
            <a:off x="0" y="0"/>
            <a:ext cx="9144000" cy="5718175"/>
            <a:chOff x="0" y="0"/>
            <a:chExt cx="9144000" cy="5718175"/>
          </a:xfrm>
        </p:grpSpPr>
        <p:sp>
          <p:nvSpPr>
            <p:cNvPr id="4" name="矩形 3"/>
            <p:cNvSpPr/>
            <p:nvPr/>
          </p:nvSpPr>
          <p:spPr>
            <a:xfrm>
              <a:off x="0" y="0"/>
              <a:ext cx="9144000" cy="5718175"/>
            </a:xfrm>
            <a:prstGeom prst="rect">
              <a:avLst/>
            </a:prstGeom>
            <a:solidFill>
              <a:srgbClr val="FFD9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圓角矩形 1"/>
            <p:cNvSpPr/>
            <p:nvPr/>
          </p:nvSpPr>
          <p:spPr>
            <a:xfrm>
              <a:off x="225671" y="319817"/>
              <a:ext cx="8738817" cy="5275574"/>
            </a:xfrm>
            <a:prstGeom prst="roundRect">
              <a:avLst>
                <a:gd name="adj" fmla="val 4493"/>
              </a:avLst>
            </a:prstGeom>
            <a:solidFill>
              <a:schemeClr val="bg1"/>
            </a:solidFill>
            <a:ln>
              <a:solidFill>
                <a:srgbClr val="800000"/>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pic>
        <p:nvPicPr>
          <p:cNvPr id="30725" name="Picture 5" descr="http://img.taopic.com/uploads/allimg/130612/235064-130612092F118.jpg"/>
          <p:cNvPicPr>
            <a:picLocks noChangeAspect="1" noChangeArrowheads="1"/>
          </p:cNvPicPr>
          <p:nvPr/>
        </p:nvPicPr>
        <p:blipFill rotWithShape="1">
          <a:blip r:embed="rId3">
            <a:extLst>
              <a:ext uri="{28A0092B-C50C-407E-A947-70E740481C1C}">
                <a14:useLocalDpi xmlns="" xmlns:a14="http://schemas.microsoft.com/office/drawing/2010/main" val="0"/>
              </a:ext>
            </a:extLst>
          </a:blip>
          <a:srcRect t="50000" b="32133"/>
          <a:stretch/>
        </p:blipFill>
        <p:spPr bwMode="auto">
          <a:xfrm>
            <a:off x="2889786" y="503686"/>
            <a:ext cx="5928593" cy="1160184"/>
          </a:xfrm>
          <a:prstGeom prst="rect">
            <a:avLst/>
          </a:prstGeom>
          <a:noFill/>
          <a:extLst>
            <a:ext uri="{909E8E84-426E-40DD-AFC4-6F175D3DCCD1}">
              <a14:hiddenFill xmlns="" xmlns:a14="http://schemas.microsoft.com/office/drawing/2010/main">
                <a:solidFill>
                  <a:srgbClr val="FFFFFF"/>
                </a:solidFill>
              </a14:hiddenFill>
            </a:ext>
          </a:extLst>
        </p:spPr>
      </p:pic>
      <p:grpSp>
        <p:nvGrpSpPr>
          <p:cNvPr id="8" name="群組 7"/>
          <p:cNvGrpSpPr/>
          <p:nvPr/>
        </p:nvGrpSpPr>
        <p:grpSpPr>
          <a:xfrm>
            <a:off x="395537" y="385713"/>
            <a:ext cx="3420136" cy="646331"/>
            <a:chOff x="395780" y="1565827"/>
            <a:chExt cx="3420136" cy="646331"/>
          </a:xfrm>
        </p:grpSpPr>
        <p:sp>
          <p:nvSpPr>
            <p:cNvPr id="5" name="圓角矩形 4"/>
            <p:cNvSpPr/>
            <p:nvPr/>
          </p:nvSpPr>
          <p:spPr>
            <a:xfrm>
              <a:off x="395780" y="1683800"/>
              <a:ext cx="3420136" cy="508723"/>
            </a:xfrm>
            <a:prstGeom prst="roundRect">
              <a:avLst/>
            </a:pr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8" name="矩形 17">
              <a:hlinkClick r:id="rId4" action="ppaction://hlinksldjump"/>
            </p:cNvPr>
            <p:cNvSpPr/>
            <p:nvPr/>
          </p:nvSpPr>
          <p:spPr>
            <a:xfrm>
              <a:off x="467030" y="1565827"/>
              <a:ext cx="3348886" cy="646331"/>
            </a:xfrm>
            <a:prstGeom prst="rect">
              <a:avLst/>
            </a:prstGeom>
          </p:spPr>
          <p:txBody>
            <a:bodyPr wrap="square">
              <a:spAutoFit/>
            </a:bodyPr>
            <a:lstStyle/>
            <a:p>
              <a:r>
                <a:rPr lang="zh-TW" altLang="en-US" sz="3600" b="1" dirty="0" smtClean="0">
                  <a:solidFill>
                    <a:schemeClr val="bg1"/>
                  </a:solidFill>
                  <a:latin typeface="SimHei" pitchFamily="2" charset="-122"/>
                  <a:ea typeface="SimHei" pitchFamily="2" charset="-122"/>
                </a:rPr>
                <a:t>四 </a:t>
              </a:r>
              <a:r>
                <a:rPr lang="zh-TW" altLang="en-US" sz="2800" b="1" dirty="0" smtClean="0">
                  <a:solidFill>
                    <a:schemeClr val="bg1"/>
                  </a:solidFill>
                  <a:latin typeface="SimHei" pitchFamily="2" charset="-122"/>
                  <a:ea typeface="SimHei" pitchFamily="2" charset="-122"/>
                </a:rPr>
                <a:t>重點</a:t>
              </a:r>
              <a:r>
                <a:rPr lang="zh-TW" altLang="en-US" sz="2800" b="1" dirty="0">
                  <a:solidFill>
                    <a:schemeClr val="bg1"/>
                  </a:solidFill>
                  <a:latin typeface="SimHei" pitchFamily="2" charset="-122"/>
                  <a:ea typeface="SimHei" pitchFamily="2" charset="-122"/>
                </a:rPr>
                <a:t>科系介紹</a:t>
              </a:r>
              <a:endParaRPr lang="zh-TW" altLang="en-US" sz="2000" b="1" dirty="0">
                <a:solidFill>
                  <a:schemeClr val="bg1"/>
                </a:solidFill>
                <a:latin typeface="SimHei" pitchFamily="2" charset="-122"/>
                <a:ea typeface="SimHei" pitchFamily="2" charset="-122"/>
              </a:endParaRPr>
            </a:p>
          </p:txBody>
        </p:sp>
      </p:grpSp>
      <p:grpSp>
        <p:nvGrpSpPr>
          <p:cNvPr id="3" name="群組 2"/>
          <p:cNvGrpSpPr/>
          <p:nvPr/>
        </p:nvGrpSpPr>
        <p:grpSpPr>
          <a:xfrm>
            <a:off x="395537" y="1735878"/>
            <a:ext cx="8422842" cy="2851401"/>
            <a:chOff x="395537" y="1562943"/>
            <a:chExt cx="8422842" cy="1831639"/>
          </a:xfrm>
        </p:grpSpPr>
        <p:pic>
          <p:nvPicPr>
            <p:cNvPr id="30723" name="Picture 3"/>
            <p:cNvPicPr>
              <a:picLocks noChangeAspect="1" noChangeArrowheads="1"/>
            </p:cNvPicPr>
            <p:nvPr/>
          </p:nvPicPr>
          <p:blipFill rotWithShape="1">
            <a:blip r:embed="rId5" cstate="print">
              <a:extLst>
                <a:ext uri="{28A0092B-C50C-407E-A947-70E740481C1C}">
                  <a14:useLocalDpi xmlns="" xmlns:a14="http://schemas.microsoft.com/office/drawing/2010/main" val="0"/>
                </a:ext>
              </a:extLst>
            </a:blip>
            <a:srcRect b="88210"/>
            <a:stretch/>
          </p:blipFill>
          <p:spPr bwMode="auto">
            <a:xfrm>
              <a:off x="395537" y="1562943"/>
              <a:ext cx="8422842" cy="45504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0" name="Picture 3"/>
            <p:cNvPicPr>
              <a:picLocks noChangeAspect="1" noChangeArrowheads="1"/>
            </p:cNvPicPr>
            <p:nvPr/>
          </p:nvPicPr>
          <p:blipFill rotWithShape="1">
            <a:blip r:embed="rId5" cstate="print">
              <a:extLst>
                <a:ext uri="{28A0092B-C50C-407E-A947-70E740481C1C}">
                  <a14:useLocalDpi xmlns="" xmlns:a14="http://schemas.microsoft.com/office/drawing/2010/main" val="0"/>
                </a:ext>
              </a:extLst>
            </a:blip>
            <a:srcRect t="61143" b="2878"/>
            <a:stretch/>
          </p:blipFill>
          <p:spPr bwMode="auto">
            <a:xfrm>
              <a:off x="395537" y="2005987"/>
              <a:ext cx="8422842" cy="138859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grpSp>
      <p:grpSp>
        <p:nvGrpSpPr>
          <p:cNvPr id="12" name="群組 11"/>
          <p:cNvGrpSpPr/>
          <p:nvPr/>
        </p:nvGrpSpPr>
        <p:grpSpPr>
          <a:xfrm>
            <a:off x="8323928" y="4896503"/>
            <a:ext cx="891542" cy="891542"/>
            <a:chOff x="8323928" y="4896503"/>
            <a:chExt cx="891542" cy="891542"/>
          </a:xfrm>
        </p:grpSpPr>
        <p:pic>
          <p:nvPicPr>
            <p:cNvPr id="13" name="圖片 12" descr="齟齒圖片4.png"/>
            <p:cNvPicPr>
              <a:picLocks noChangeAspect="1"/>
            </p:cNvPicPr>
            <p:nvPr/>
          </p:nvPicPr>
          <p:blipFill>
            <a:blip r:embed="rId6"/>
            <a:stretch>
              <a:fillRect/>
            </a:stretch>
          </p:blipFill>
          <p:spPr>
            <a:xfrm>
              <a:off x="8323928" y="4896503"/>
              <a:ext cx="891542" cy="891542"/>
            </a:xfrm>
            <a:prstGeom prst="rect">
              <a:avLst/>
            </a:prstGeom>
          </p:spPr>
        </p:pic>
        <p:sp>
          <p:nvSpPr>
            <p:cNvPr id="14" name="文字方塊 13"/>
            <p:cNvSpPr txBox="1"/>
            <p:nvPr/>
          </p:nvSpPr>
          <p:spPr>
            <a:xfrm>
              <a:off x="8460000" y="5145103"/>
              <a:ext cx="642910" cy="369332"/>
            </a:xfrm>
            <a:prstGeom prst="rect">
              <a:avLst/>
            </a:prstGeom>
            <a:noFill/>
          </p:spPr>
          <p:txBody>
            <a:bodyPr wrap="square" rtlCol="0">
              <a:spAutoFit/>
            </a:bodyPr>
            <a:lstStyle/>
            <a:p>
              <a:r>
                <a:rPr lang="en-US" altLang="zh-TW" dirty="0" smtClean="0">
                  <a:latin typeface="Arial" pitchFamily="34" charset="0"/>
                  <a:cs typeface="Arial" pitchFamily="34" charset="0"/>
                </a:rPr>
                <a:t>069</a:t>
              </a:r>
              <a:endParaRPr lang="zh-TW" altLang="en-US" dirty="0">
                <a:latin typeface="Arial" pitchFamily="34" charset="0"/>
                <a:cs typeface="Arial" pitchFamily="34" charset="0"/>
              </a:endParaRPr>
            </a:p>
          </p:txBody>
        </p:sp>
      </p:grpSp>
    </p:spTree>
    <p:extLst>
      <p:ext uri="{BB962C8B-B14F-4D97-AF65-F5344CB8AC3E}">
        <p14:creationId xmlns="" xmlns:p14="http://schemas.microsoft.com/office/powerpoint/2010/main" val="2157642687"/>
      </p:ext>
    </p:extLst>
  </p:cSld>
  <p:clrMapOvr>
    <a:masterClrMapping/>
  </p:clrMapOvr>
  <p:transition spd="slow">
    <p:push dir="u"/>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2"/>
          <p:cNvPicPr>
            <a:picLocks noChangeAspect="1" noChangeArrowheads="1"/>
          </p:cNvPicPr>
          <p:nvPr/>
        </p:nvPicPr>
        <p:blipFill>
          <a:blip r:embed="rId3">
            <a:extLst>
              <a:ext uri="{BEBA8EAE-BF5A-486C-A8C5-ECC9F3942E4B}">
                <a14:imgProps xmlns="" xmlns:a14="http://schemas.microsoft.com/office/drawing/2010/main">
                  <a14:imgLayer r:embed="rId4">
                    <a14:imgEffect>
                      <a14:brightnessContrast contrast="40000"/>
                    </a14:imgEffect>
                  </a14:imgLayer>
                </a14:imgProps>
              </a:ext>
              <a:ext uri="{28A0092B-C50C-407E-A947-70E740481C1C}">
                <a14:useLocalDpi xmlns="" xmlns:a14="http://schemas.microsoft.com/office/drawing/2010/main" val="0"/>
              </a:ext>
            </a:extLst>
          </a:blip>
          <a:srcRect/>
          <a:stretch>
            <a:fillRect/>
          </a:stretch>
        </p:blipFill>
        <p:spPr bwMode="auto">
          <a:xfrm>
            <a:off x="0" y="1588"/>
            <a:ext cx="9144000" cy="57181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grpSp>
        <p:nvGrpSpPr>
          <p:cNvPr id="5" name="群組 4"/>
          <p:cNvGrpSpPr/>
          <p:nvPr/>
        </p:nvGrpSpPr>
        <p:grpSpPr>
          <a:xfrm>
            <a:off x="1089991" y="284175"/>
            <a:ext cx="7802489" cy="918728"/>
            <a:chOff x="1089991" y="284175"/>
            <a:chExt cx="7802489" cy="918728"/>
          </a:xfrm>
        </p:grpSpPr>
        <p:sp>
          <p:nvSpPr>
            <p:cNvPr id="14" name="圓角矩形 13"/>
            <p:cNvSpPr/>
            <p:nvPr/>
          </p:nvSpPr>
          <p:spPr>
            <a:xfrm>
              <a:off x="1089991" y="284175"/>
              <a:ext cx="7802489" cy="918728"/>
            </a:xfrm>
            <a:prstGeom prst="round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5" name="Text Box 2"/>
            <p:cNvSpPr txBox="1">
              <a:spLocks noChangeArrowheads="1"/>
            </p:cNvSpPr>
            <p:nvPr/>
          </p:nvSpPr>
          <p:spPr bwMode="auto">
            <a:xfrm>
              <a:off x="2051720" y="443557"/>
              <a:ext cx="3240360" cy="64633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r>
                <a:rPr lang="zh-TW" altLang="en-US" sz="3600" b="1" dirty="0" smtClean="0">
                  <a:latin typeface="SimHei" pitchFamily="2" charset="-122"/>
                  <a:ea typeface="SimHei" pitchFamily="2" charset="-122"/>
                </a:rPr>
                <a:t>科系小叮嚀</a:t>
              </a:r>
              <a:endParaRPr lang="zh-TW" altLang="en-US" sz="3600" b="1" dirty="0">
                <a:latin typeface="SimHei" panose="02010609060101010101" pitchFamily="49" charset="-122"/>
                <a:ea typeface="SimHei" panose="02010609060101010101" pitchFamily="49" charset="-122"/>
              </a:endParaRPr>
            </a:p>
          </p:txBody>
        </p:sp>
        <p:pic>
          <p:nvPicPr>
            <p:cNvPr id="12" name="Picture 2" descr="K:\10418學群簡報\圖\圖6.png"/>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1235088" y="411442"/>
              <a:ext cx="816632" cy="664194"/>
            </a:xfrm>
            <a:prstGeom prst="rect">
              <a:avLst/>
            </a:prstGeom>
            <a:noFill/>
            <a:extLst>
              <a:ext uri="{909E8E84-426E-40DD-AFC4-6F175D3DCCD1}">
                <a14:hiddenFill xmlns="" xmlns:a14="http://schemas.microsoft.com/office/drawing/2010/main">
                  <a:solidFill>
                    <a:srgbClr val="FFFFFF"/>
                  </a:solidFill>
                </a14:hiddenFill>
              </a:ext>
            </a:extLst>
          </p:spPr>
        </p:pic>
      </p:grpSp>
      <p:sp>
        <p:nvSpPr>
          <p:cNvPr id="20" name="Text Box 2"/>
          <p:cNvSpPr txBox="1">
            <a:spLocks noChangeArrowheads="1"/>
          </p:cNvSpPr>
          <p:nvPr/>
        </p:nvSpPr>
        <p:spPr bwMode="auto">
          <a:xfrm>
            <a:off x="1115616" y="1393855"/>
            <a:ext cx="7776864" cy="2246769"/>
          </a:xfrm>
          <a:prstGeom prst="rect">
            <a:avLst/>
          </a:prstGeom>
          <a:noFill/>
          <a:ln>
            <a:noFill/>
          </a:ln>
          <a:effectLst/>
          <a:extLst/>
        </p:spPr>
        <p:txBody>
          <a:bodyPr wrap="square">
            <a:spAutoFit/>
          </a:bodyPr>
          <a:lstStyle/>
          <a:p>
            <a:r>
              <a:rPr lang="en-US" altLang="zh-TW" sz="2800" b="1" dirty="0">
                <a:latin typeface="SimHei" pitchFamily="2" charset="-122"/>
                <a:ea typeface="SimHei" pitchFamily="2" charset="-122"/>
              </a:rPr>
              <a:t>1</a:t>
            </a:r>
            <a:r>
              <a:rPr lang="en-US" altLang="zh-TW" sz="2800" b="1" dirty="0" smtClean="0">
                <a:latin typeface="SimHei" pitchFamily="2" charset="-122"/>
                <a:ea typeface="SimHei" pitchFamily="2" charset="-122"/>
              </a:rPr>
              <a:t>.</a:t>
            </a:r>
            <a:r>
              <a:rPr lang="zh-TW" altLang="en-US" sz="2800" b="1" dirty="0">
                <a:latin typeface="SimHei" pitchFamily="2" charset="-122"/>
                <a:ea typeface="SimHei" pitchFamily="2" charset="-122"/>
              </a:rPr>
              <a:t>食品科學系</a:t>
            </a:r>
            <a:r>
              <a:rPr lang="zh-TW" altLang="en-US" sz="2800" b="1" dirty="0">
                <a:solidFill>
                  <a:srgbClr val="CC0066"/>
                </a:solidFill>
                <a:latin typeface="SimHei" pitchFamily="2" charset="-122"/>
                <a:ea typeface="SimHei" pitchFamily="2" charset="-122"/>
              </a:rPr>
              <a:t>（食科人才捍衛食安，行情看俏</a:t>
            </a:r>
            <a:r>
              <a:rPr lang="zh-TW" altLang="en-US" sz="2800" b="1" dirty="0" smtClean="0">
                <a:solidFill>
                  <a:srgbClr val="CC0066"/>
                </a:solidFill>
                <a:latin typeface="SimHei" pitchFamily="2" charset="-122"/>
                <a:ea typeface="SimHei" pitchFamily="2" charset="-122"/>
              </a:rPr>
              <a:t>）</a:t>
            </a:r>
            <a:endParaRPr lang="en-US" altLang="zh-TW" sz="2800" b="1" dirty="0" smtClean="0">
              <a:solidFill>
                <a:srgbClr val="CC0066"/>
              </a:solidFill>
              <a:latin typeface="SimHei" pitchFamily="2" charset="-122"/>
              <a:ea typeface="SimHei" pitchFamily="2" charset="-122"/>
            </a:endParaRPr>
          </a:p>
          <a:p>
            <a:pPr marL="971550" lvl="1" indent="-514350">
              <a:buFont typeface="+mj-lt"/>
              <a:buAutoNum type="arabicParenR"/>
            </a:pPr>
            <a:r>
              <a:rPr lang="zh-TW" altLang="en-US" sz="2800" b="1" dirty="0" smtClean="0">
                <a:solidFill>
                  <a:srgbClr val="0070C0"/>
                </a:solidFill>
                <a:latin typeface="SimHei" panose="02010609060101010101" pitchFamily="49" charset="-122"/>
                <a:ea typeface="SimHei" panose="02010609060101010101" pitchFamily="49" charset="-122"/>
              </a:rPr>
              <a:t>考取</a:t>
            </a:r>
            <a:r>
              <a:rPr lang="zh-TW" altLang="en-US" sz="2800" b="1" dirty="0">
                <a:solidFill>
                  <a:srgbClr val="0070C0"/>
                </a:solidFill>
                <a:latin typeface="SimHei" panose="02010609060101010101" pitchFamily="49" charset="-122"/>
                <a:ea typeface="SimHei" panose="02010609060101010101" pitchFamily="49" charset="-122"/>
              </a:rPr>
              <a:t>食品技師證照，幫自己身價鍍金</a:t>
            </a:r>
            <a:r>
              <a:rPr lang="zh-TW" altLang="en-US" sz="2800" b="1" dirty="0" smtClean="0">
                <a:solidFill>
                  <a:srgbClr val="0070C0"/>
                </a:solidFill>
                <a:latin typeface="SimHei" panose="02010609060101010101" pitchFamily="49" charset="-122"/>
                <a:ea typeface="SimHei" panose="02010609060101010101" pitchFamily="49" charset="-122"/>
              </a:rPr>
              <a:t>。</a:t>
            </a:r>
            <a:endParaRPr lang="en-US" altLang="zh-TW" sz="2800" b="1" dirty="0" smtClean="0">
              <a:solidFill>
                <a:srgbClr val="0070C0"/>
              </a:solidFill>
              <a:latin typeface="SimHei" panose="02010609060101010101" pitchFamily="49" charset="-122"/>
              <a:ea typeface="SimHei" panose="02010609060101010101" pitchFamily="49" charset="-122"/>
            </a:endParaRPr>
          </a:p>
          <a:p>
            <a:pPr marL="971550" lvl="1" indent="-514350">
              <a:buFont typeface="+mj-lt"/>
              <a:buAutoNum type="arabicParenR"/>
            </a:pPr>
            <a:r>
              <a:rPr lang="zh-TW" altLang="en-US" sz="2800" b="1" dirty="0" smtClean="0">
                <a:solidFill>
                  <a:srgbClr val="0070C0"/>
                </a:solidFill>
                <a:latin typeface="SimHei" panose="02010609060101010101" pitchFamily="49" charset="-122"/>
                <a:ea typeface="SimHei" panose="02010609060101010101" pitchFamily="49" charset="-122"/>
              </a:rPr>
              <a:t>無論</a:t>
            </a:r>
            <a:r>
              <a:rPr lang="zh-TW" altLang="en-US" sz="2800" b="1" dirty="0">
                <a:solidFill>
                  <a:srgbClr val="0070C0"/>
                </a:solidFill>
                <a:latin typeface="SimHei" panose="02010609060101010101" pitchFamily="49" charset="-122"/>
                <a:ea typeface="SimHei" panose="02010609060101010101" pitchFamily="49" charset="-122"/>
              </a:rPr>
              <a:t>是業務或研發人員，都</a:t>
            </a:r>
            <a:r>
              <a:rPr lang="zh-TW" altLang="en-US" sz="2800" b="1" dirty="0" smtClean="0">
                <a:solidFill>
                  <a:srgbClr val="0070C0"/>
                </a:solidFill>
                <a:latin typeface="SimHei" panose="02010609060101010101" pitchFamily="49" charset="-122"/>
                <a:ea typeface="SimHei" panose="02010609060101010101" pitchFamily="49" charset="-122"/>
              </a:rPr>
              <a:t>必須</a:t>
            </a:r>
            <a:r>
              <a:rPr lang="zh-TW" altLang="en-US" sz="2800" b="1" dirty="0">
                <a:solidFill>
                  <a:srgbClr val="0070C0"/>
                </a:solidFill>
                <a:latin typeface="SimHei" panose="02010609060101010101" pitchFamily="49" charset="-122"/>
                <a:ea typeface="SimHei" panose="02010609060101010101" pitchFamily="49" charset="-122"/>
              </a:rPr>
              <a:t>具備英文能力</a:t>
            </a:r>
            <a:r>
              <a:rPr lang="zh-TW" altLang="en-US" sz="2800" b="1" dirty="0" smtClean="0">
                <a:solidFill>
                  <a:srgbClr val="0070C0"/>
                </a:solidFill>
                <a:latin typeface="SimHei" panose="02010609060101010101" pitchFamily="49" charset="-122"/>
                <a:ea typeface="SimHei" panose="02010609060101010101" pitchFamily="49" charset="-122"/>
              </a:rPr>
              <a:t>。</a:t>
            </a:r>
            <a:endParaRPr lang="en-US" altLang="zh-TW" sz="2800" b="1" dirty="0">
              <a:solidFill>
                <a:srgbClr val="0070C0"/>
              </a:solidFill>
              <a:latin typeface="SimHei" panose="02010609060101010101" pitchFamily="49" charset="-122"/>
              <a:ea typeface="SimHei" panose="02010609060101010101" pitchFamily="49" charset="-122"/>
            </a:endParaRPr>
          </a:p>
          <a:p>
            <a:pPr marL="971550" lvl="1" indent="-514350">
              <a:buFont typeface="+mj-lt"/>
              <a:buAutoNum type="arabicParenR"/>
            </a:pPr>
            <a:r>
              <a:rPr lang="zh-TW" altLang="en-US" sz="2800" b="1" dirty="0" smtClean="0">
                <a:solidFill>
                  <a:srgbClr val="0070C0"/>
                </a:solidFill>
                <a:latin typeface="SimHei" panose="02010609060101010101" pitchFamily="49" charset="-122"/>
                <a:ea typeface="SimHei" panose="02010609060101010101" pitchFamily="49" charset="-122"/>
              </a:rPr>
              <a:t>往</a:t>
            </a:r>
            <a:r>
              <a:rPr lang="zh-TW" altLang="en-US" sz="2800" b="1" dirty="0">
                <a:solidFill>
                  <a:srgbClr val="0070C0"/>
                </a:solidFill>
                <a:latin typeface="SimHei" panose="02010609060101010101" pitchFamily="49" charset="-122"/>
                <a:ea typeface="SimHei" panose="02010609060101010101" pitchFamily="49" charset="-122"/>
              </a:rPr>
              <a:t>食品業上游發展，接觸學習的層面愈廣</a:t>
            </a:r>
            <a:r>
              <a:rPr lang="zh-TW" altLang="en-US" sz="2800" b="1" dirty="0" smtClean="0">
                <a:solidFill>
                  <a:srgbClr val="0070C0"/>
                </a:solidFill>
                <a:latin typeface="SimHei" panose="02010609060101010101" pitchFamily="49" charset="-122"/>
                <a:ea typeface="SimHei" panose="02010609060101010101" pitchFamily="49" charset="-122"/>
              </a:rPr>
              <a:t>。</a:t>
            </a:r>
            <a:endParaRPr lang="zh-TW" altLang="en-US" sz="2800" b="1" dirty="0">
              <a:solidFill>
                <a:srgbClr val="0070C0"/>
              </a:solidFill>
              <a:latin typeface="SimHei" panose="02010609060101010101" pitchFamily="49" charset="-122"/>
              <a:ea typeface="SimHei" panose="02010609060101010101" pitchFamily="49" charset="-122"/>
            </a:endParaRPr>
          </a:p>
        </p:txBody>
      </p:sp>
      <p:grpSp>
        <p:nvGrpSpPr>
          <p:cNvPr id="22" name="群組 21"/>
          <p:cNvGrpSpPr/>
          <p:nvPr/>
        </p:nvGrpSpPr>
        <p:grpSpPr>
          <a:xfrm>
            <a:off x="-7144" y="4"/>
            <a:ext cx="895814" cy="5718171"/>
            <a:chOff x="-7144" y="4"/>
            <a:chExt cx="895814" cy="5718171"/>
          </a:xfrm>
        </p:grpSpPr>
        <p:grpSp>
          <p:nvGrpSpPr>
            <p:cNvPr id="23" name="群組 22"/>
            <p:cNvGrpSpPr/>
            <p:nvPr/>
          </p:nvGrpSpPr>
          <p:grpSpPr>
            <a:xfrm>
              <a:off x="-7144" y="4"/>
              <a:ext cx="895814" cy="5718171"/>
              <a:chOff x="-7144" y="4"/>
              <a:chExt cx="895814" cy="5718171"/>
            </a:xfrm>
          </p:grpSpPr>
          <p:grpSp>
            <p:nvGrpSpPr>
              <p:cNvPr id="25" name="群組 24"/>
              <p:cNvGrpSpPr/>
              <p:nvPr/>
            </p:nvGrpSpPr>
            <p:grpSpPr>
              <a:xfrm>
                <a:off x="-7144" y="4"/>
                <a:ext cx="895814" cy="5718171"/>
                <a:chOff x="-91676" y="3291135"/>
                <a:chExt cx="11495850" cy="1944214"/>
              </a:xfrm>
              <a:solidFill>
                <a:srgbClr val="800000"/>
              </a:solidFill>
            </p:grpSpPr>
            <p:sp>
              <p:nvSpPr>
                <p:cNvPr id="27" name="矩形 26"/>
                <p:cNvSpPr/>
                <p:nvPr/>
              </p:nvSpPr>
              <p:spPr>
                <a:xfrm>
                  <a:off x="-91676" y="3291135"/>
                  <a:ext cx="9143999" cy="1074581"/>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1" name="矩形 30"/>
                <p:cNvSpPr/>
                <p:nvPr/>
              </p:nvSpPr>
              <p:spPr>
                <a:xfrm>
                  <a:off x="9118180" y="3291135"/>
                  <a:ext cx="2285994" cy="194421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sp>
            <p:nvSpPr>
              <p:cNvPr id="26" name="Text Box 2"/>
              <p:cNvSpPr txBox="1">
                <a:spLocks noChangeArrowheads="1"/>
              </p:cNvSpPr>
              <p:nvPr/>
            </p:nvSpPr>
            <p:spPr bwMode="auto">
              <a:xfrm>
                <a:off x="94270" y="482823"/>
                <a:ext cx="524005" cy="267765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r>
                  <a:rPr lang="zh-TW" altLang="en-US" sz="2800" b="1" dirty="0" smtClean="0">
                    <a:solidFill>
                      <a:schemeClr val="bg1"/>
                    </a:solidFill>
                    <a:effectLst>
                      <a:outerShdw blurRad="38100" dist="38100" dir="2700000" algn="tl">
                        <a:srgbClr val="000000">
                          <a:alpha val="43137"/>
                        </a:srgbClr>
                      </a:outerShdw>
                    </a:effectLst>
                    <a:latin typeface="SimHei" pitchFamily="2" charset="-122"/>
                    <a:ea typeface="SimHei" pitchFamily="2" charset="-122"/>
                  </a:rPr>
                  <a:t>生物資源學</a:t>
                </a:r>
                <a:r>
                  <a:rPr lang="zh-TW" altLang="en-US" sz="2800" b="1" dirty="0">
                    <a:solidFill>
                      <a:schemeClr val="bg1"/>
                    </a:solidFill>
                    <a:effectLst>
                      <a:outerShdw blurRad="38100" dist="38100" dir="2700000" algn="tl">
                        <a:srgbClr val="000000">
                          <a:alpha val="43137"/>
                        </a:srgbClr>
                      </a:outerShdw>
                    </a:effectLst>
                    <a:latin typeface="SimHei" pitchFamily="2" charset="-122"/>
                    <a:ea typeface="SimHei" pitchFamily="2" charset="-122"/>
                  </a:rPr>
                  <a:t>群</a:t>
                </a:r>
                <a:endParaRPr lang="zh-TW" altLang="en-US" sz="2800" b="1" dirty="0">
                  <a:solidFill>
                    <a:schemeClr val="bg1"/>
                  </a:solidFill>
                  <a:effectLst>
                    <a:outerShdw blurRad="38100" dist="38100" dir="2700000" algn="tl">
                      <a:srgbClr val="000000">
                        <a:alpha val="43137"/>
                      </a:srgbClr>
                    </a:outerShdw>
                  </a:effectLst>
                  <a:latin typeface="SimHei" panose="02010609060101010101" pitchFamily="49" charset="-122"/>
                  <a:ea typeface="SimHei" panose="02010609060101010101" pitchFamily="49" charset="-122"/>
                </a:endParaRPr>
              </a:p>
            </p:txBody>
          </p:sp>
        </p:grpSp>
        <p:pic>
          <p:nvPicPr>
            <p:cNvPr id="24" name="Picture 2" descr="K:\10418學群簡報\圖\字9.png"/>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a:off x="118262" y="84444"/>
              <a:ext cx="527537" cy="470387"/>
            </a:xfrm>
            <a:prstGeom prst="rect">
              <a:avLst/>
            </a:prstGeom>
            <a:noFill/>
            <a:effectLst>
              <a:outerShdw blurRad="63500" sx="102000" sy="102000" algn="ctr" rotWithShape="0">
                <a:prstClr val="black">
                  <a:alpha val="40000"/>
                </a:prstClr>
              </a:outerShdw>
            </a:effectLst>
            <a:extLst>
              <a:ext uri="{909E8E84-426E-40DD-AFC4-6F175D3DCCD1}">
                <a14:hiddenFill xmlns="" xmlns:a14="http://schemas.microsoft.com/office/drawing/2010/main">
                  <a:solidFill>
                    <a:srgbClr val="FFFFFF"/>
                  </a:solidFill>
                </a14:hiddenFill>
              </a:ext>
            </a:extLst>
          </p:spPr>
        </p:pic>
      </p:grpSp>
      <p:pic>
        <p:nvPicPr>
          <p:cNvPr id="3" name="圖片 2"/>
          <p:cNvPicPr>
            <a:picLocks noChangeAspect="1"/>
          </p:cNvPicPr>
          <p:nvPr/>
        </p:nvPicPr>
        <p:blipFill>
          <a:blip r:embed="rId7" cstate="print">
            <a:extLst>
              <a:ext uri="{28A0092B-C50C-407E-A947-70E740481C1C}">
                <a14:useLocalDpi xmlns="" xmlns:a14="http://schemas.microsoft.com/office/drawing/2010/main" val="0"/>
              </a:ext>
            </a:extLst>
          </a:blip>
          <a:stretch>
            <a:fillRect/>
          </a:stretch>
        </p:blipFill>
        <p:spPr>
          <a:xfrm>
            <a:off x="6203689" y="3795191"/>
            <a:ext cx="2668452" cy="1778968"/>
          </a:xfrm>
          <a:prstGeom prst="rect">
            <a:avLst/>
          </a:prstGeom>
        </p:spPr>
      </p:pic>
      <p:pic>
        <p:nvPicPr>
          <p:cNvPr id="4" name="圖片 3"/>
          <p:cNvPicPr>
            <a:picLocks noChangeAspect="1"/>
          </p:cNvPicPr>
          <p:nvPr/>
        </p:nvPicPr>
        <p:blipFill>
          <a:blip r:embed="rId8" cstate="print">
            <a:extLst>
              <a:ext uri="{BEBA8EAE-BF5A-486C-A8C5-ECC9F3942E4B}">
                <a14:imgProps xmlns="" xmlns:a14="http://schemas.microsoft.com/office/drawing/2010/main">
                  <a14:imgLayer r:embed="rId9">
                    <a14:imgEffect>
                      <a14:backgroundRemoval t="93" b="100000" l="0" r="100000"/>
                    </a14:imgEffect>
                  </a14:imgLayer>
                </a14:imgProps>
              </a:ext>
              <a:ext uri="{28A0092B-C50C-407E-A947-70E740481C1C}">
                <a14:useLocalDpi xmlns="" xmlns:a14="http://schemas.microsoft.com/office/drawing/2010/main" val="0"/>
              </a:ext>
            </a:extLst>
          </a:blip>
          <a:stretch>
            <a:fillRect/>
          </a:stretch>
        </p:blipFill>
        <p:spPr>
          <a:xfrm>
            <a:off x="2915816" y="3813828"/>
            <a:ext cx="3096344" cy="1741694"/>
          </a:xfrm>
          <a:prstGeom prst="rect">
            <a:avLst/>
          </a:prstGeom>
        </p:spPr>
      </p:pic>
      <p:grpSp>
        <p:nvGrpSpPr>
          <p:cNvPr id="17" name="群組 16"/>
          <p:cNvGrpSpPr/>
          <p:nvPr/>
        </p:nvGrpSpPr>
        <p:grpSpPr>
          <a:xfrm>
            <a:off x="8323928" y="4896503"/>
            <a:ext cx="891542" cy="891542"/>
            <a:chOff x="8323928" y="4896503"/>
            <a:chExt cx="891542" cy="891542"/>
          </a:xfrm>
        </p:grpSpPr>
        <p:pic>
          <p:nvPicPr>
            <p:cNvPr id="18" name="圖片 17" descr="齟齒圖片4.png"/>
            <p:cNvPicPr>
              <a:picLocks noChangeAspect="1"/>
            </p:cNvPicPr>
            <p:nvPr/>
          </p:nvPicPr>
          <p:blipFill>
            <a:blip r:embed="rId10"/>
            <a:stretch>
              <a:fillRect/>
            </a:stretch>
          </p:blipFill>
          <p:spPr>
            <a:xfrm>
              <a:off x="8323928" y="4896503"/>
              <a:ext cx="891542" cy="891542"/>
            </a:xfrm>
            <a:prstGeom prst="rect">
              <a:avLst/>
            </a:prstGeom>
          </p:spPr>
        </p:pic>
        <p:sp>
          <p:nvSpPr>
            <p:cNvPr id="21" name="文字方塊 20"/>
            <p:cNvSpPr txBox="1"/>
            <p:nvPr/>
          </p:nvSpPr>
          <p:spPr>
            <a:xfrm>
              <a:off x="8460000" y="5145103"/>
              <a:ext cx="642910" cy="369332"/>
            </a:xfrm>
            <a:prstGeom prst="rect">
              <a:avLst/>
            </a:prstGeom>
            <a:noFill/>
          </p:spPr>
          <p:txBody>
            <a:bodyPr wrap="square" rtlCol="0">
              <a:spAutoFit/>
            </a:bodyPr>
            <a:lstStyle/>
            <a:p>
              <a:r>
                <a:rPr lang="en-US" altLang="zh-TW" dirty="0" smtClean="0">
                  <a:latin typeface="Arial" pitchFamily="34" charset="0"/>
                  <a:cs typeface="Arial" pitchFamily="34" charset="0"/>
                </a:rPr>
                <a:t>069</a:t>
              </a:r>
              <a:endParaRPr lang="zh-TW" altLang="en-US" dirty="0">
                <a:latin typeface="Arial" pitchFamily="34" charset="0"/>
                <a:cs typeface="Arial" pitchFamily="34" charset="0"/>
              </a:endParaRPr>
            </a:p>
          </p:txBody>
        </p:sp>
      </p:grpSp>
    </p:spTree>
    <p:extLst>
      <p:ext uri="{BB962C8B-B14F-4D97-AF65-F5344CB8AC3E}">
        <p14:creationId xmlns="" xmlns:p14="http://schemas.microsoft.com/office/powerpoint/2010/main" val="2120003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0">
                                            <p:txEl>
                                              <p:pRg st="0" end="0"/>
                                            </p:txEl>
                                          </p:spTgt>
                                        </p:tgtEl>
                                        <p:attrNameLst>
                                          <p:attrName>style.visibility</p:attrName>
                                        </p:attrNameLst>
                                      </p:cBhvr>
                                      <p:to>
                                        <p:strVal val="visible"/>
                                      </p:to>
                                    </p:set>
                                    <p:animEffect transition="in" filter="wipe(left)">
                                      <p:cBhvr>
                                        <p:cTn id="7" dur="500"/>
                                        <p:tgtEl>
                                          <p:spTgt spid="20">
                                            <p:txEl>
                                              <p:pRg st="0" end="0"/>
                                            </p:txEl>
                                          </p:spTgt>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0">
                                            <p:txEl>
                                              <p:pRg st="1" end="1"/>
                                            </p:txEl>
                                          </p:spTgt>
                                        </p:tgtEl>
                                        <p:attrNameLst>
                                          <p:attrName>style.visibility</p:attrName>
                                        </p:attrNameLst>
                                      </p:cBhvr>
                                      <p:to>
                                        <p:strVal val="visible"/>
                                      </p:to>
                                    </p:set>
                                    <p:animEffect transition="in" filter="wipe(left)">
                                      <p:cBhvr>
                                        <p:cTn id="11" dur="500"/>
                                        <p:tgtEl>
                                          <p:spTgt spid="20">
                                            <p:txEl>
                                              <p:pRg st="1" end="1"/>
                                            </p:txEl>
                                          </p:spTgt>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20">
                                            <p:txEl>
                                              <p:pRg st="2" end="2"/>
                                            </p:txEl>
                                          </p:spTgt>
                                        </p:tgtEl>
                                        <p:attrNameLst>
                                          <p:attrName>style.visibility</p:attrName>
                                        </p:attrNameLst>
                                      </p:cBhvr>
                                      <p:to>
                                        <p:strVal val="visible"/>
                                      </p:to>
                                    </p:set>
                                    <p:animEffect transition="in" filter="wipe(left)">
                                      <p:cBhvr>
                                        <p:cTn id="15" dur="500"/>
                                        <p:tgtEl>
                                          <p:spTgt spid="20">
                                            <p:txEl>
                                              <p:pRg st="2" end="2"/>
                                            </p:txEl>
                                          </p:spTgt>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20">
                                            <p:txEl>
                                              <p:pRg st="3" end="3"/>
                                            </p:txEl>
                                          </p:spTgt>
                                        </p:tgtEl>
                                        <p:attrNameLst>
                                          <p:attrName>style.visibility</p:attrName>
                                        </p:attrNameLst>
                                      </p:cBhvr>
                                      <p:to>
                                        <p:strVal val="visible"/>
                                      </p:to>
                                    </p:set>
                                    <p:animEffect transition="in" filter="wipe(left)">
                                      <p:cBhvr>
                                        <p:cTn id="19" dur="500"/>
                                        <p:tgtEl>
                                          <p:spTgt spid="2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
          <p:cNvPicPr>
            <a:picLocks noChangeAspect="1" noChangeArrowheads="1"/>
          </p:cNvPicPr>
          <p:nvPr/>
        </p:nvPicPr>
        <p:blipFill>
          <a:blip r:embed="rId3">
            <a:extLst>
              <a:ext uri="{BEBA8EAE-BF5A-486C-A8C5-ECC9F3942E4B}">
                <a14:imgProps xmlns="" xmlns:a14="http://schemas.microsoft.com/office/drawing/2010/main">
                  <a14:imgLayer r:embed="rId4">
                    <a14:imgEffect>
                      <a14:brightnessContrast contrast="40000"/>
                    </a14:imgEffect>
                  </a14:imgLayer>
                </a14:imgProps>
              </a:ext>
              <a:ext uri="{28A0092B-C50C-407E-A947-70E740481C1C}">
                <a14:useLocalDpi xmlns="" xmlns:a14="http://schemas.microsoft.com/office/drawing/2010/main" val="0"/>
              </a:ext>
            </a:extLst>
          </a:blip>
          <a:srcRect/>
          <a:stretch>
            <a:fillRect/>
          </a:stretch>
        </p:blipFill>
        <p:spPr bwMode="auto">
          <a:xfrm>
            <a:off x="0" y="1588"/>
            <a:ext cx="9144000" cy="57181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grpSp>
        <p:nvGrpSpPr>
          <p:cNvPr id="5" name="群組 4"/>
          <p:cNvGrpSpPr/>
          <p:nvPr/>
        </p:nvGrpSpPr>
        <p:grpSpPr>
          <a:xfrm>
            <a:off x="1089991" y="284175"/>
            <a:ext cx="7802489" cy="918728"/>
            <a:chOff x="1089991" y="284175"/>
            <a:chExt cx="7802489" cy="918728"/>
          </a:xfrm>
        </p:grpSpPr>
        <p:sp>
          <p:nvSpPr>
            <p:cNvPr id="14" name="圓角矩形 13"/>
            <p:cNvSpPr/>
            <p:nvPr/>
          </p:nvSpPr>
          <p:spPr>
            <a:xfrm>
              <a:off x="1089991" y="284175"/>
              <a:ext cx="7802489" cy="918728"/>
            </a:xfrm>
            <a:prstGeom prst="round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5" name="Text Box 2"/>
            <p:cNvSpPr txBox="1">
              <a:spLocks noChangeArrowheads="1"/>
            </p:cNvSpPr>
            <p:nvPr/>
          </p:nvSpPr>
          <p:spPr bwMode="auto">
            <a:xfrm>
              <a:off x="2051720" y="443557"/>
              <a:ext cx="3240360" cy="64633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r>
                <a:rPr lang="zh-TW" altLang="en-US" sz="3600" b="1" dirty="0" smtClean="0">
                  <a:latin typeface="SimHei" pitchFamily="2" charset="-122"/>
                  <a:ea typeface="SimHei" pitchFamily="2" charset="-122"/>
                </a:rPr>
                <a:t>科系小叮嚀</a:t>
              </a:r>
              <a:endParaRPr lang="zh-TW" altLang="en-US" sz="3600" b="1" dirty="0">
                <a:latin typeface="SimHei" panose="02010609060101010101" pitchFamily="49" charset="-122"/>
                <a:ea typeface="SimHei" panose="02010609060101010101" pitchFamily="49" charset="-122"/>
              </a:endParaRPr>
            </a:p>
          </p:txBody>
        </p:sp>
        <p:pic>
          <p:nvPicPr>
            <p:cNvPr id="12" name="Picture 2" descr="K:\10418學群簡報\圖\圖6.png"/>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1235088" y="411442"/>
              <a:ext cx="816632" cy="664194"/>
            </a:xfrm>
            <a:prstGeom prst="rect">
              <a:avLst/>
            </a:prstGeom>
            <a:noFill/>
            <a:extLst>
              <a:ext uri="{909E8E84-426E-40DD-AFC4-6F175D3DCCD1}">
                <a14:hiddenFill xmlns="" xmlns:a14="http://schemas.microsoft.com/office/drawing/2010/main">
                  <a:solidFill>
                    <a:srgbClr val="FFFFFF"/>
                  </a:solidFill>
                </a14:hiddenFill>
              </a:ext>
            </a:extLst>
          </p:spPr>
        </p:pic>
      </p:grpSp>
      <p:sp>
        <p:nvSpPr>
          <p:cNvPr id="20" name="Text Box 2"/>
          <p:cNvSpPr txBox="1">
            <a:spLocks noChangeArrowheads="1"/>
          </p:cNvSpPr>
          <p:nvPr/>
        </p:nvSpPr>
        <p:spPr bwMode="auto">
          <a:xfrm>
            <a:off x="1115616" y="1393855"/>
            <a:ext cx="7848872" cy="2246769"/>
          </a:xfrm>
          <a:prstGeom prst="rect">
            <a:avLst/>
          </a:prstGeom>
          <a:noFill/>
          <a:ln>
            <a:noFill/>
          </a:ln>
          <a:effectLst/>
          <a:extLst/>
        </p:spPr>
        <p:txBody>
          <a:bodyPr wrap="square">
            <a:spAutoFit/>
          </a:bodyPr>
          <a:lstStyle/>
          <a:p>
            <a:r>
              <a:rPr lang="en-US" altLang="zh-TW" sz="2800" b="1" dirty="0">
                <a:latin typeface="SimHei" pitchFamily="2" charset="-122"/>
                <a:ea typeface="SimHei" pitchFamily="2" charset="-122"/>
              </a:rPr>
              <a:t>2</a:t>
            </a:r>
            <a:r>
              <a:rPr lang="en-US" altLang="zh-TW" sz="2800" b="1" dirty="0" smtClean="0">
                <a:latin typeface="SimHei" pitchFamily="2" charset="-122"/>
                <a:ea typeface="SimHei" pitchFamily="2" charset="-122"/>
              </a:rPr>
              <a:t>.</a:t>
            </a:r>
            <a:r>
              <a:rPr lang="zh-TW" altLang="en-US" sz="2800" b="1" dirty="0">
                <a:latin typeface="SimHei" pitchFamily="2" charset="-122"/>
                <a:ea typeface="SimHei" pitchFamily="2" charset="-122"/>
              </a:rPr>
              <a:t>園藝系</a:t>
            </a:r>
            <a:r>
              <a:rPr lang="zh-TW" altLang="en-US" sz="2800" b="1" dirty="0">
                <a:solidFill>
                  <a:srgbClr val="CC0066"/>
                </a:solidFill>
                <a:latin typeface="SimHei" pitchFamily="2" charset="-122"/>
                <a:ea typeface="SimHei" pitchFamily="2" charset="-122"/>
              </a:rPr>
              <a:t>（想靠拈花惹草吃飯，得先不怕苦和髒</a:t>
            </a:r>
            <a:r>
              <a:rPr lang="zh-TW" altLang="en-US" sz="2800" b="1" dirty="0" smtClean="0">
                <a:solidFill>
                  <a:srgbClr val="CC0066"/>
                </a:solidFill>
                <a:latin typeface="SimHei" pitchFamily="2" charset="-122"/>
                <a:ea typeface="SimHei" pitchFamily="2" charset="-122"/>
              </a:rPr>
              <a:t>）</a:t>
            </a:r>
            <a:endParaRPr lang="en-US" altLang="zh-TW" sz="2800" b="1" dirty="0">
              <a:solidFill>
                <a:srgbClr val="CC0066"/>
              </a:solidFill>
              <a:latin typeface="SimHei" pitchFamily="2" charset="-122"/>
              <a:ea typeface="SimHei" pitchFamily="2" charset="-122"/>
            </a:endParaRPr>
          </a:p>
          <a:p>
            <a:pPr marL="971550" lvl="1" indent="-514350">
              <a:buFont typeface="+mj-lt"/>
              <a:buAutoNum type="arabicParenR"/>
            </a:pPr>
            <a:r>
              <a:rPr lang="zh-TW" altLang="en-US" sz="2800" b="1" dirty="0" smtClean="0">
                <a:solidFill>
                  <a:srgbClr val="0070C0"/>
                </a:solidFill>
                <a:latin typeface="SimHei" panose="02010609060101010101" pitchFamily="49" charset="-122"/>
                <a:ea typeface="SimHei" panose="02010609060101010101" pitchFamily="49" charset="-122"/>
              </a:rPr>
              <a:t>園藝</a:t>
            </a:r>
            <a:r>
              <a:rPr lang="zh-TW" altLang="en-US" sz="2800" b="1" dirty="0">
                <a:solidFill>
                  <a:srgbClr val="0070C0"/>
                </a:solidFill>
                <a:latin typeface="SimHei" panose="02010609060101010101" pitchFamily="49" charset="-122"/>
                <a:ea typeface="SimHei" panose="02010609060101010101" pitchFamily="49" charset="-122"/>
              </a:rPr>
              <a:t>教學重理論，在學時最好自主動手栽種或到企業打工累積實作</a:t>
            </a:r>
            <a:r>
              <a:rPr lang="zh-TW" altLang="en-US" sz="2800" b="1" dirty="0" smtClean="0">
                <a:solidFill>
                  <a:srgbClr val="0070C0"/>
                </a:solidFill>
                <a:latin typeface="SimHei" panose="02010609060101010101" pitchFamily="49" charset="-122"/>
                <a:ea typeface="SimHei" panose="02010609060101010101" pitchFamily="49" charset="-122"/>
              </a:rPr>
              <a:t>經驗。</a:t>
            </a:r>
            <a:endParaRPr lang="en-US" altLang="zh-TW" sz="2800" b="1" dirty="0">
              <a:solidFill>
                <a:srgbClr val="0070C0"/>
              </a:solidFill>
              <a:latin typeface="SimHei" panose="02010609060101010101" pitchFamily="49" charset="-122"/>
              <a:ea typeface="SimHei" panose="02010609060101010101" pitchFamily="49" charset="-122"/>
            </a:endParaRPr>
          </a:p>
          <a:p>
            <a:pPr marL="971550" lvl="1" indent="-514350">
              <a:buFont typeface="+mj-lt"/>
              <a:buAutoNum type="arabicParenR"/>
            </a:pPr>
            <a:r>
              <a:rPr lang="zh-TW" altLang="en-US" sz="2800" b="1" dirty="0" smtClean="0">
                <a:solidFill>
                  <a:srgbClr val="0070C0"/>
                </a:solidFill>
                <a:latin typeface="SimHei" panose="02010609060101010101" pitchFamily="49" charset="-122"/>
                <a:ea typeface="SimHei" panose="02010609060101010101" pitchFamily="49" charset="-122"/>
              </a:rPr>
              <a:t>畢業</a:t>
            </a:r>
            <a:r>
              <a:rPr lang="zh-TW" altLang="en-US" sz="2800" b="1" dirty="0">
                <a:solidFill>
                  <a:srgbClr val="0070C0"/>
                </a:solidFill>
                <a:latin typeface="SimHei" panose="02010609060101010101" pitchFamily="49" charset="-122"/>
                <a:ea typeface="SimHei" panose="02010609060101010101" pitchFamily="49" charset="-122"/>
              </a:rPr>
              <a:t>前至少要考取</a:t>
            </a:r>
            <a:r>
              <a:rPr lang="en-US" altLang="zh-TW" sz="2800" b="1" dirty="0">
                <a:solidFill>
                  <a:srgbClr val="0070C0"/>
                </a:solidFill>
                <a:latin typeface="SimHei" panose="02010609060101010101" pitchFamily="49" charset="-122"/>
                <a:ea typeface="SimHei" panose="02010609060101010101" pitchFamily="49" charset="-122"/>
              </a:rPr>
              <a:t>1 </a:t>
            </a:r>
            <a:r>
              <a:rPr lang="zh-TW" altLang="en-US" sz="2800" b="1" dirty="0">
                <a:solidFill>
                  <a:srgbClr val="0070C0"/>
                </a:solidFill>
                <a:latin typeface="SimHei" panose="02010609060101010101" pitchFamily="49" charset="-122"/>
                <a:ea typeface="SimHei" panose="02010609060101010101" pitchFamily="49" charset="-122"/>
              </a:rPr>
              <a:t>～ </a:t>
            </a:r>
            <a:r>
              <a:rPr lang="en-US" altLang="zh-TW" sz="2800" b="1" dirty="0">
                <a:solidFill>
                  <a:srgbClr val="0070C0"/>
                </a:solidFill>
                <a:latin typeface="SimHei" panose="02010609060101010101" pitchFamily="49" charset="-122"/>
                <a:ea typeface="SimHei" panose="02010609060101010101" pitchFamily="49" charset="-122"/>
              </a:rPr>
              <a:t>2 </a:t>
            </a:r>
            <a:r>
              <a:rPr lang="zh-TW" altLang="en-US" sz="2800" b="1" dirty="0">
                <a:solidFill>
                  <a:srgbClr val="0070C0"/>
                </a:solidFill>
                <a:latin typeface="SimHei" panose="02010609060101010101" pitchFamily="49" charset="-122"/>
                <a:ea typeface="SimHei" panose="02010609060101010101" pitchFamily="49" charset="-122"/>
              </a:rPr>
              <a:t>張園藝相關證照，找工作才吃香</a:t>
            </a:r>
            <a:r>
              <a:rPr lang="zh-TW" altLang="en-US" sz="2800" b="1" dirty="0" smtClean="0">
                <a:solidFill>
                  <a:srgbClr val="0070C0"/>
                </a:solidFill>
                <a:latin typeface="SimHei" panose="02010609060101010101" pitchFamily="49" charset="-122"/>
                <a:ea typeface="SimHei" panose="02010609060101010101" pitchFamily="49" charset="-122"/>
              </a:rPr>
              <a:t>。</a:t>
            </a:r>
            <a:endParaRPr lang="zh-TW" altLang="en-US" sz="2800" b="1" dirty="0">
              <a:solidFill>
                <a:srgbClr val="0070C0"/>
              </a:solidFill>
              <a:latin typeface="SimHei" panose="02010609060101010101" pitchFamily="49" charset="-122"/>
              <a:ea typeface="SimHei" panose="02010609060101010101" pitchFamily="49" charset="-122"/>
            </a:endParaRPr>
          </a:p>
        </p:txBody>
      </p:sp>
      <p:grpSp>
        <p:nvGrpSpPr>
          <p:cNvPr id="23" name="群組 22"/>
          <p:cNvGrpSpPr/>
          <p:nvPr/>
        </p:nvGrpSpPr>
        <p:grpSpPr>
          <a:xfrm>
            <a:off x="-7144" y="4"/>
            <a:ext cx="895814" cy="5718171"/>
            <a:chOff x="-7144" y="4"/>
            <a:chExt cx="895814" cy="5718171"/>
          </a:xfrm>
        </p:grpSpPr>
        <p:grpSp>
          <p:nvGrpSpPr>
            <p:cNvPr id="24" name="群組 23"/>
            <p:cNvGrpSpPr/>
            <p:nvPr/>
          </p:nvGrpSpPr>
          <p:grpSpPr>
            <a:xfrm>
              <a:off x="-7144" y="4"/>
              <a:ext cx="895814" cy="5718171"/>
              <a:chOff x="-7144" y="4"/>
              <a:chExt cx="895814" cy="5718171"/>
            </a:xfrm>
          </p:grpSpPr>
          <p:grpSp>
            <p:nvGrpSpPr>
              <p:cNvPr id="26" name="群組 25"/>
              <p:cNvGrpSpPr/>
              <p:nvPr/>
            </p:nvGrpSpPr>
            <p:grpSpPr>
              <a:xfrm>
                <a:off x="-7144" y="4"/>
                <a:ext cx="895814" cy="5718171"/>
                <a:chOff x="-91676" y="3291135"/>
                <a:chExt cx="11495850" cy="1944214"/>
              </a:xfrm>
              <a:solidFill>
                <a:srgbClr val="800000"/>
              </a:solidFill>
            </p:grpSpPr>
            <p:sp>
              <p:nvSpPr>
                <p:cNvPr id="28" name="矩形 27"/>
                <p:cNvSpPr/>
                <p:nvPr/>
              </p:nvSpPr>
              <p:spPr>
                <a:xfrm>
                  <a:off x="-91676" y="3291135"/>
                  <a:ext cx="9143999" cy="1074581"/>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1" name="矩形 30"/>
                <p:cNvSpPr/>
                <p:nvPr/>
              </p:nvSpPr>
              <p:spPr>
                <a:xfrm>
                  <a:off x="9118180" y="3291135"/>
                  <a:ext cx="2285994" cy="194421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sp>
            <p:nvSpPr>
              <p:cNvPr id="27" name="Text Box 2"/>
              <p:cNvSpPr txBox="1">
                <a:spLocks noChangeArrowheads="1"/>
              </p:cNvSpPr>
              <p:nvPr/>
            </p:nvSpPr>
            <p:spPr bwMode="auto">
              <a:xfrm>
                <a:off x="94270" y="482823"/>
                <a:ext cx="524005" cy="267765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r>
                  <a:rPr lang="zh-TW" altLang="en-US" sz="2800" b="1" dirty="0" smtClean="0">
                    <a:solidFill>
                      <a:schemeClr val="bg1"/>
                    </a:solidFill>
                    <a:effectLst>
                      <a:outerShdw blurRad="38100" dist="38100" dir="2700000" algn="tl">
                        <a:srgbClr val="000000">
                          <a:alpha val="43137"/>
                        </a:srgbClr>
                      </a:outerShdw>
                    </a:effectLst>
                    <a:latin typeface="SimHei" pitchFamily="2" charset="-122"/>
                    <a:ea typeface="SimHei" pitchFamily="2" charset="-122"/>
                  </a:rPr>
                  <a:t>生物資源學</a:t>
                </a:r>
                <a:r>
                  <a:rPr lang="zh-TW" altLang="en-US" sz="2800" b="1" dirty="0">
                    <a:solidFill>
                      <a:schemeClr val="bg1"/>
                    </a:solidFill>
                    <a:effectLst>
                      <a:outerShdw blurRad="38100" dist="38100" dir="2700000" algn="tl">
                        <a:srgbClr val="000000">
                          <a:alpha val="43137"/>
                        </a:srgbClr>
                      </a:outerShdw>
                    </a:effectLst>
                    <a:latin typeface="SimHei" pitchFamily="2" charset="-122"/>
                    <a:ea typeface="SimHei" pitchFamily="2" charset="-122"/>
                  </a:rPr>
                  <a:t>群</a:t>
                </a:r>
                <a:endParaRPr lang="zh-TW" altLang="en-US" sz="2800" b="1" dirty="0">
                  <a:solidFill>
                    <a:schemeClr val="bg1"/>
                  </a:solidFill>
                  <a:effectLst>
                    <a:outerShdw blurRad="38100" dist="38100" dir="2700000" algn="tl">
                      <a:srgbClr val="000000">
                        <a:alpha val="43137"/>
                      </a:srgbClr>
                    </a:outerShdw>
                  </a:effectLst>
                  <a:latin typeface="SimHei" panose="02010609060101010101" pitchFamily="49" charset="-122"/>
                  <a:ea typeface="SimHei" panose="02010609060101010101" pitchFamily="49" charset="-122"/>
                </a:endParaRPr>
              </a:p>
            </p:txBody>
          </p:sp>
        </p:grpSp>
        <p:pic>
          <p:nvPicPr>
            <p:cNvPr id="25" name="Picture 2" descr="K:\10418學群簡報\圖\字9.png"/>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a:off x="118262" y="84444"/>
              <a:ext cx="527537" cy="470387"/>
            </a:xfrm>
            <a:prstGeom prst="rect">
              <a:avLst/>
            </a:prstGeom>
            <a:noFill/>
            <a:effectLst>
              <a:outerShdw blurRad="63500" sx="102000" sy="102000" algn="ctr" rotWithShape="0">
                <a:prstClr val="black">
                  <a:alpha val="40000"/>
                </a:prstClr>
              </a:outerShdw>
            </a:effectLst>
            <a:extLst>
              <a:ext uri="{909E8E84-426E-40DD-AFC4-6F175D3DCCD1}">
                <a14:hiddenFill xmlns="" xmlns:a14="http://schemas.microsoft.com/office/drawing/2010/main">
                  <a:solidFill>
                    <a:srgbClr val="FFFFFF"/>
                  </a:solidFill>
                </a14:hiddenFill>
              </a:ext>
            </a:extLst>
          </p:spPr>
        </p:pic>
      </p:grpSp>
      <p:pic>
        <p:nvPicPr>
          <p:cNvPr id="3" name="圖片 2"/>
          <p:cNvPicPr>
            <a:picLocks noChangeAspect="1"/>
          </p:cNvPicPr>
          <p:nvPr/>
        </p:nvPicPr>
        <p:blipFill>
          <a:blip r:embed="rId7" cstate="print">
            <a:extLst>
              <a:ext uri="{28A0092B-C50C-407E-A947-70E740481C1C}">
                <a14:useLocalDpi xmlns="" xmlns:a14="http://schemas.microsoft.com/office/drawing/2010/main" val="0"/>
              </a:ext>
            </a:extLst>
          </a:blip>
          <a:stretch>
            <a:fillRect/>
          </a:stretch>
        </p:blipFill>
        <p:spPr>
          <a:xfrm>
            <a:off x="5868144" y="3445815"/>
            <a:ext cx="3096344" cy="2056336"/>
          </a:xfrm>
          <a:prstGeom prst="rect">
            <a:avLst/>
          </a:prstGeom>
        </p:spPr>
      </p:pic>
      <p:pic>
        <p:nvPicPr>
          <p:cNvPr id="4" name="圖片 3"/>
          <p:cNvPicPr>
            <a:picLocks noChangeAspect="1"/>
          </p:cNvPicPr>
          <p:nvPr/>
        </p:nvPicPr>
        <p:blipFill>
          <a:blip r:embed="rId8" cstate="print">
            <a:extLst>
              <a:ext uri="{28A0092B-C50C-407E-A947-70E740481C1C}">
                <a14:useLocalDpi xmlns="" xmlns:a14="http://schemas.microsoft.com/office/drawing/2010/main" val="0"/>
              </a:ext>
            </a:extLst>
          </a:blip>
          <a:stretch>
            <a:fillRect/>
          </a:stretch>
        </p:blipFill>
        <p:spPr>
          <a:xfrm>
            <a:off x="3923928" y="3746553"/>
            <a:ext cx="1814525" cy="1789058"/>
          </a:xfrm>
          <a:prstGeom prst="rect">
            <a:avLst/>
          </a:prstGeom>
        </p:spPr>
      </p:pic>
      <p:pic>
        <p:nvPicPr>
          <p:cNvPr id="6" name="圖片 5"/>
          <p:cNvPicPr>
            <a:picLocks noChangeAspect="1"/>
          </p:cNvPicPr>
          <p:nvPr/>
        </p:nvPicPr>
        <p:blipFill>
          <a:blip r:embed="rId9" cstate="print">
            <a:extLst>
              <a:ext uri="{28A0092B-C50C-407E-A947-70E740481C1C}">
                <a14:useLocalDpi xmlns="" xmlns:a14="http://schemas.microsoft.com/office/drawing/2010/main" val="0"/>
              </a:ext>
            </a:extLst>
          </a:blip>
          <a:stretch>
            <a:fillRect/>
          </a:stretch>
        </p:blipFill>
        <p:spPr>
          <a:xfrm>
            <a:off x="1403648" y="4028261"/>
            <a:ext cx="2411760" cy="1507350"/>
          </a:xfrm>
          <a:prstGeom prst="rect">
            <a:avLst/>
          </a:prstGeom>
        </p:spPr>
      </p:pic>
      <p:grpSp>
        <p:nvGrpSpPr>
          <p:cNvPr id="18" name="群組 17"/>
          <p:cNvGrpSpPr/>
          <p:nvPr/>
        </p:nvGrpSpPr>
        <p:grpSpPr>
          <a:xfrm>
            <a:off x="8323928" y="4896503"/>
            <a:ext cx="891542" cy="891542"/>
            <a:chOff x="8323928" y="4896503"/>
            <a:chExt cx="891542" cy="891542"/>
          </a:xfrm>
        </p:grpSpPr>
        <p:pic>
          <p:nvPicPr>
            <p:cNvPr id="19" name="圖片 18" descr="齟齒圖片4.png"/>
            <p:cNvPicPr>
              <a:picLocks noChangeAspect="1"/>
            </p:cNvPicPr>
            <p:nvPr/>
          </p:nvPicPr>
          <p:blipFill>
            <a:blip r:embed="rId10"/>
            <a:stretch>
              <a:fillRect/>
            </a:stretch>
          </p:blipFill>
          <p:spPr>
            <a:xfrm>
              <a:off x="8323928" y="4896503"/>
              <a:ext cx="891542" cy="891542"/>
            </a:xfrm>
            <a:prstGeom prst="rect">
              <a:avLst/>
            </a:prstGeom>
          </p:spPr>
        </p:pic>
        <p:sp>
          <p:nvSpPr>
            <p:cNvPr id="21" name="文字方塊 20"/>
            <p:cNvSpPr txBox="1"/>
            <p:nvPr/>
          </p:nvSpPr>
          <p:spPr>
            <a:xfrm>
              <a:off x="8460000" y="5145103"/>
              <a:ext cx="642910" cy="369332"/>
            </a:xfrm>
            <a:prstGeom prst="rect">
              <a:avLst/>
            </a:prstGeom>
            <a:noFill/>
          </p:spPr>
          <p:txBody>
            <a:bodyPr wrap="square" rtlCol="0">
              <a:spAutoFit/>
            </a:bodyPr>
            <a:lstStyle/>
            <a:p>
              <a:r>
                <a:rPr lang="en-US" altLang="zh-TW" dirty="0" smtClean="0">
                  <a:latin typeface="Arial" pitchFamily="34" charset="0"/>
                  <a:cs typeface="Arial" pitchFamily="34" charset="0"/>
                </a:rPr>
                <a:t>069</a:t>
              </a:r>
              <a:endParaRPr lang="zh-TW" altLang="en-US" dirty="0">
                <a:latin typeface="Arial" pitchFamily="34" charset="0"/>
                <a:cs typeface="Arial" pitchFamily="34" charset="0"/>
              </a:endParaRPr>
            </a:p>
          </p:txBody>
        </p:sp>
      </p:grpSp>
    </p:spTree>
    <p:extLst>
      <p:ext uri="{BB962C8B-B14F-4D97-AF65-F5344CB8AC3E}">
        <p14:creationId xmlns="" xmlns:p14="http://schemas.microsoft.com/office/powerpoint/2010/main" val="2672212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0">
                                            <p:txEl>
                                              <p:pRg st="0" end="0"/>
                                            </p:txEl>
                                          </p:spTgt>
                                        </p:tgtEl>
                                        <p:attrNameLst>
                                          <p:attrName>style.visibility</p:attrName>
                                        </p:attrNameLst>
                                      </p:cBhvr>
                                      <p:to>
                                        <p:strVal val="visible"/>
                                      </p:to>
                                    </p:set>
                                    <p:animEffect transition="in" filter="wipe(left)">
                                      <p:cBhvr>
                                        <p:cTn id="7" dur="500"/>
                                        <p:tgtEl>
                                          <p:spTgt spid="20">
                                            <p:txEl>
                                              <p:pRg st="0" end="0"/>
                                            </p:txEl>
                                          </p:spTgt>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0">
                                            <p:txEl>
                                              <p:pRg st="1" end="1"/>
                                            </p:txEl>
                                          </p:spTgt>
                                        </p:tgtEl>
                                        <p:attrNameLst>
                                          <p:attrName>style.visibility</p:attrName>
                                        </p:attrNameLst>
                                      </p:cBhvr>
                                      <p:to>
                                        <p:strVal val="visible"/>
                                      </p:to>
                                    </p:set>
                                    <p:animEffect transition="in" filter="wipe(left)">
                                      <p:cBhvr>
                                        <p:cTn id="11" dur="500"/>
                                        <p:tgtEl>
                                          <p:spTgt spid="20">
                                            <p:txEl>
                                              <p:pRg st="1" end="1"/>
                                            </p:txEl>
                                          </p:spTgt>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20">
                                            <p:txEl>
                                              <p:pRg st="2" end="2"/>
                                            </p:txEl>
                                          </p:spTgt>
                                        </p:tgtEl>
                                        <p:attrNameLst>
                                          <p:attrName>style.visibility</p:attrName>
                                        </p:attrNameLst>
                                      </p:cBhvr>
                                      <p:to>
                                        <p:strVal val="visible"/>
                                      </p:to>
                                    </p:set>
                                    <p:animEffect transition="in" filter="wipe(left)">
                                      <p:cBhvr>
                                        <p:cTn id="15" dur="500"/>
                                        <p:tgtEl>
                                          <p:spTgt spid="2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群組 6"/>
          <p:cNvGrpSpPr/>
          <p:nvPr/>
        </p:nvGrpSpPr>
        <p:grpSpPr>
          <a:xfrm>
            <a:off x="0" y="0"/>
            <a:ext cx="9144000" cy="5718175"/>
            <a:chOff x="0" y="0"/>
            <a:chExt cx="9144000" cy="5718175"/>
          </a:xfrm>
        </p:grpSpPr>
        <p:sp>
          <p:nvSpPr>
            <p:cNvPr id="4" name="矩形 3"/>
            <p:cNvSpPr/>
            <p:nvPr/>
          </p:nvSpPr>
          <p:spPr>
            <a:xfrm>
              <a:off x="0" y="0"/>
              <a:ext cx="9144000" cy="5718175"/>
            </a:xfrm>
            <a:prstGeom prst="rect">
              <a:avLst/>
            </a:prstGeom>
            <a:solidFill>
              <a:srgbClr val="FFD9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圓角矩形 1"/>
            <p:cNvSpPr/>
            <p:nvPr/>
          </p:nvSpPr>
          <p:spPr>
            <a:xfrm>
              <a:off x="225671" y="319817"/>
              <a:ext cx="8738817" cy="5275574"/>
            </a:xfrm>
            <a:prstGeom prst="roundRect">
              <a:avLst>
                <a:gd name="adj" fmla="val 4493"/>
              </a:avLst>
            </a:prstGeom>
            <a:solidFill>
              <a:schemeClr val="bg1"/>
            </a:solidFill>
            <a:ln>
              <a:solidFill>
                <a:srgbClr val="800000"/>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sp>
        <p:nvSpPr>
          <p:cNvPr id="6" name="圓角矩形 5"/>
          <p:cNvSpPr/>
          <p:nvPr/>
        </p:nvSpPr>
        <p:spPr>
          <a:xfrm>
            <a:off x="466787" y="2067000"/>
            <a:ext cx="8353685" cy="3312368"/>
          </a:xfrm>
          <a:prstGeom prst="roundRect">
            <a:avLst>
              <a:gd name="adj" fmla="val 4318"/>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8" name="群組 7"/>
          <p:cNvGrpSpPr/>
          <p:nvPr/>
        </p:nvGrpSpPr>
        <p:grpSpPr>
          <a:xfrm>
            <a:off x="395537" y="385713"/>
            <a:ext cx="3420136" cy="646331"/>
            <a:chOff x="395780" y="1565827"/>
            <a:chExt cx="3420136" cy="646331"/>
          </a:xfrm>
        </p:grpSpPr>
        <p:sp>
          <p:nvSpPr>
            <p:cNvPr id="5" name="圓角矩形 4"/>
            <p:cNvSpPr/>
            <p:nvPr/>
          </p:nvSpPr>
          <p:spPr>
            <a:xfrm>
              <a:off x="395780" y="1683800"/>
              <a:ext cx="3420136" cy="508723"/>
            </a:xfrm>
            <a:prstGeom prst="roundRect">
              <a:avLst/>
            </a:pr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8" name="矩形 17">
              <a:hlinkClick r:id="rId3" action="ppaction://hlinksldjump"/>
            </p:cNvPr>
            <p:cNvSpPr/>
            <p:nvPr/>
          </p:nvSpPr>
          <p:spPr>
            <a:xfrm>
              <a:off x="467030" y="1565827"/>
              <a:ext cx="3348886" cy="646331"/>
            </a:xfrm>
            <a:prstGeom prst="rect">
              <a:avLst/>
            </a:prstGeom>
          </p:spPr>
          <p:txBody>
            <a:bodyPr wrap="square">
              <a:spAutoFit/>
            </a:bodyPr>
            <a:lstStyle/>
            <a:p>
              <a:r>
                <a:rPr lang="zh-TW" altLang="en-US" sz="3600" b="1" dirty="0" smtClean="0">
                  <a:solidFill>
                    <a:schemeClr val="bg1"/>
                  </a:solidFill>
                  <a:latin typeface="SimHei" pitchFamily="2" charset="-122"/>
                  <a:ea typeface="SimHei" pitchFamily="2" charset="-122"/>
                </a:rPr>
                <a:t>五 </a:t>
              </a:r>
              <a:r>
                <a:rPr lang="zh-TW" altLang="en-US" sz="2800" b="1" dirty="0" smtClean="0">
                  <a:solidFill>
                    <a:schemeClr val="bg1"/>
                  </a:solidFill>
                  <a:latin typeface="SimHei" pitchFamily="2" charset="-122"/>
                  <a:ea typeface="SimHei" pitchFamily="2" charset="-122"/>
                </a:rPr>
                <a:t>學長</a:t>
              </a:r>
              <a:r>
                <a:rPr lang="zh-TW" altLang="en-US" sz="2800" b="1" dirty="0">
                  <a:solidFill>
                    <a:schemeClr val="bg1"/>
                  </a:solidFill>
                  <a:latin typeface="SimHei" pitchFamily="2" charset="-122"/>
                  <a:ea typeface="SimHei" pitchFamily="2" charset="-122"/>
                </a:rPr>
                <a:t>姐來帶路</a:t>
              </a:r>
            </a:p>
          </p:txBody>
        </p:sp>
      </p:grpSp>
      <p:sp>
        <p:nvSpPr>
          <p:cNvPr id="9" name="矩形 8"/>
          <p:cNvSpPr/>
          <p:nvPr/>
        </p:nvSpPr>
        <p:spPr>
          <a:xfrm>
            <a:off x="3923929" y="385713"/>
            <a:ext cx="4896544" cy="1508105"/>
          </a:xfrm>
          <a:prstGeom prst="rect">
            <a:avLst/>
          </a:prstGeom>
        </p:spPr>
        <p:txBody>
          <a:bodyPr wrap="square">
            <a:spAutoFit/>
          </a:bodyPr>
          <a:lstStyle/>
          <a:p>
            <a:r>
              <a:rPr lang="zh-TW" altLang="en-US" sz="3600" b="1" dirty="0" smtClean="0">
                <a:solidFill>
                  <a:srgbClr val="FF9900"/>
                </a:solidFill>
                <a:latin typeface="SimHei" pitchFamily="2" charset="-122"/>
                <a:ea typeface="SimHei" pitchFamily="2" charset="-122"/>
              </a:rPr>
              <a:t>施柔安</a:t>
            </a:r>
            <a:r>
              <a:rPr lang="en-US" altLang="zh-TW" sz="3600" b="1" dirty="0" smtClean="0">
                <a:solidFill>
                  <a:srgbClr val="FF9900"/>
                </a:solidFill>
                <a:latin typeface="SimHei" pitchFamily="2" charset="-122"/>
                <a:ea typeface="SimHei" pitchFamily="2" charset="-122"/>
              </a:rPr>
              <a:t/>
            </a:r>
            <a:br>
              <a:rPr lang="en-US" altLang="zh-TW" sz="3600" b="1" dirty="0" smtClean="0">
                <a:solidFill>
                  <a:srgbClr val="FF9900"/>
                </a:solidFill>
                <a:latin typeface="SimHei" pitchFamily="2" charset="-122"/>
                <a:ea typeface="SimHei" pitchFamily="2" charset="-122"/>
              </a:rPr>
            </a:br>
            <a:r>
              <a:rPr lang="zh-TW" altLang="en-US" sz="2800" b="1" dirty="0">
                <a:solidFill>
                  <a:srgbClr val="FF9900"/>
                </a:solidFill>
                <a:latin typeface="SimHei" pitchFamily="2" charset="-122"/>
                <a:ea typeface="SimHei" pitchFamily="2" charset="-122"/>
              </a:rPr>
              <a:t>臺北第一女子高級中學</a:t>
            </a:r>
          </a:p>
          <a:p>
            <a:r>
              <a:rPr lang="zh-TW" altLang="en-US" sz="2800" b="1" dirty="0">
                <a:solidFill>
                  <a:srgbClr val="FF9900"/>
                </a:solidFill>
                <a:latin typeface="SimHei" pitchFamily="2" charset="-122"/>
                <a:ea typeface="SimHei" pitchFamily="2" charset="-122"/>
              </a:rPr>
              <a:t>臺灣大學獸醫學系</a:t>
            </a:r>
            <a:endParaRPr lang="zh-TW" altLang="en-US" sz="2800" b="1" dirty="0" smtClean="0">
              <a:solidFill>
                <a:srgbClr val="FF9900"/>
              </a:solidFill>
              <a:latin typeface="SimHei" pitchFamily="2" charset="-122"/>
              <a:ea typeface="SimHei" pitchFamily="2" charset="-122"/>
            </a:endParaRPr>
          </a:p>
        </p:txBody>
      </p:sp>
      <p:sp>
        <p:nvSpPr>
          <p:cNvPr id="12" name="矩形 11"/>
          <p:cNvSpPr/>
          <p:nvPr/>
        </p:nvSpPr>
        <p:spPr>
          <a:xfrm>
            <a:off x="2001144" y="1543780"/>
            <a:ext cx="1627369" cy="523220"/>
          </a:xfrm>
          <a:prstGeom prst="rect">
            <a:avLst/>
          </a:prstGeom>
        </p:spPr>
        <p:txBody>
          <a:bodyPr wrap="none">
            <a:spAutoFit/>
          </a:bodyPr>
          <a:lstStyle/>
          <a:p>
            <a:r>
              <a:rPr lang="zh-TW" altLang="en-US" sz="2800" b="1" dirty="0">
                <a:latin typeface="SimHei" pitchFamily="2" charset="-122"/>
                <a:ea typeface="SimHei" pitchFamily="2" charset="-122"/>
              </a:rPr>
              <a:t>經驗分享</a:t>
            </a:r>
          </a:p>
        </p:txBody>
      </p:sp>
      <p:sp>
        <p:nvSpPr>
          <p:cNvPr id="3" name="橢圓 2"/>
          <p:cNvSpPr/>
          <p:nvPr/>
        </p:nvSpPr>
        <p:spPr>
          <a:xfrm>
            <a:off x="395537" y="1105314"/>
            <a:ext cx="1577007" cy="1577007"/>
          </a:xfrm>
          <a:prstGeom prst="ellipse">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31746" name="Picture 2" descr="H:\105高中生涯規劃\圖73.png"/>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36277" y="1208509"/>
            <a:ext cx="2295526" cy="2005012"/>
          </a:xfrm>
          <a:prstGeom prst="rect">
            <a:avLst/>
          </a:prstGeom>
          <a:noFill/>
          <a:extLst>
            <a:ext uri="{909E8E84-426E-40DD-AFC4-6F175D3DCCD1}">
              <a14:hiddenFill xmlns="" xmlns:a14="http://schemas.microsoft.com/office/drawing/2010/main">
                <a:solidFill>
                  <a:srgbClr val="FFFFFF"/>
                </a:solidFill>
              </a14:hiddenFill>
            </a:ext>
          </a:extLst>
        </p:spPr>
      </p:pic>
      <p:sp>
        <p:nvSpPr>
          <p:cNvPr id="13" name="矩形 12"/>
          <p:cNvSpPr/>
          <p:nvPr/>
        </p:nvSpPr>
        <p:spPr>
          <a:xfrm>
            <a:off x="539552" y="2211015"/>
            <a:ext cx="8208912" cy="2677656"/>
          </a:xfrm>
          <a:prstGeom prst="rect">
            <a:avLst/>
          </a:prstGeom>
        </p:spPr>
        <p:txBody>
          <a:bodyPr wrap="square">
            <a:spAutoFit/>
          </a:bodyPr>
          <a:lstStyle/>
          <a:p>
            <a:r>
              <a:rPr lang="zh-TW" altLang="en-US" sz="2400" b="1" dirty="0" smtClean="0">
                <a:solidFill>
                  <a:schemeClr val="bg1"/>
                </a:solidFill>
                <a:latin typeface="SimHei" pitchFamily="2" charset="-122"/>
                <a:ea typeface="SimHei" pitchFamily="2" charset="-122"/>
              </a:rPr>
              <a:t>        初衷</a:t>
            </a:r>
            <a:r>
              <a:rPr lang="zh-TW" altLang="en-US" sz="2400" b="1" dirty="0">
                <a:solidFill>
                  <a:schemeClr val="bg1"/>
                </a:solidFill>
                <a:latin typeface="SimHei" pitchFamily="2" charset="-122"/>
                <a:ea typeface="SimHei" pitchFamily="2" charset="-122"/>
              </a:rPr>
              <a:t>是一顆善良的心，想為動物的生命盡一份心，而踏入獸醫</a:t>
            </a:r>
            <a:r>
              <a:rPr lang="zh-TW" altLang="en-US" sz="2400" b="1" dirty="0" smtClean="0">
                <a:solidFill>
                  <a:schemeClr val="bg1"/>
                </a:solidFill>
                <a:latin typeface="SimHei" pitchFamily="2" charset="-122"/>
                <a:ea typeface="SimHei" pitchFamily="2" charset="-122"/>
              </a:rPr>
              <a:t>專業領域。國立</a:t>
            </a:r>
            <a:r>
              <a:rPr lang="zh-TW" altLang="en-US" sz="2400" b="1" dirty="0">
                <a:solidFill>
                  <a:schemeClr val="bg1"/>
                </a:solidFill>
                <a:latin typeface="SimHei" pitchFamily="2" charset="-122"/>
                <a:ea typeface="SimHei" pitchFamily="2" charset="-122"/>
              </a:rPr>
              <a:t>臺灣大學獸醫專業學院，擁有東南亞最具規模的動物醫院，提供</a:t>
            </a:r>
            <a:r>
              <a:rPr lang="zh-TW" altLang="en-US" sz="2400" b="1" dirty="0" smtClean="0">
                <a:solidFill>
                  <a:schemeClr val="bg1"/>
                </a:solidFill>
                <a:latin typeface="SimHei" pitchFamily="2" charset="-122"/>
                <a:ea typeface="SimHei" pitchFamily="2" charset="-122"/>
              </a:rPr>
              <a:t>札實</a:t>
            </a:r>
            <a:r>
              <a:rPr lang="zh-TW" altLang="en-US" sz="2400" b="1" dirty="0">
                <a:solidFill>
                  <a:schemeClr val="bg1"/>
                </a:solidFill>
                <a:latin typeface="SimHei" pitchFamily="2" charset="-122"/>
                <a:ea typeface="SimHei" pitchFamily="2" charset="-122"/>
              </a:rPr>
              <a:t>的獸醫訓練，柔安在此累積專業領域的知識及技能；系所之外，</a:t>
            </a:r>
            <a:r>
              <a:rPr lang="zh-TW" altLang="en-US" sz="2400" b="1" dirty="0" smtClean="0">
                <a:solidFill>
                  <a:schemeClr val="bg1"/>
                </a:solidFill>
                <a:latin typeface="SimHei" pitchFamily="2" charset="-122"/>
                <a:ea typeface="SimHei" pitchFamily="2" charset="-122"/>
              </a:rPr>
              <a:t>校園中</a:t>
            </a:r>
            <a:r>
              <a:rPr lang="zh-TW" altLang="en-US" sz="2400" b="1" dirty="0">
                <a:solidFill>
                  <a:schemeClr val="bg1"/>
                </a:solidFill>
                <a:latin typeface="SimHei" pitchFamily="2" charset="-122"/>
                <a:ea typeface="SimHei" pitchFamily="2" charset="-122"/>
              </a:rPr>
              <a:t>更有豐富資源，喜歡探索新鮮事物的柔安，廣泛接觸多元領域，選修</a:t>
            </a:r>
            <a:r>
              <a:rPr lang="zh-TW" altLang="en-US" sz="2400" b="1" dirty="0" smtClean="0">
                <a:solidFill>
                  <a:schemeClr val="bg1"/>
                </a:solidFill>
                <a:latin typeface="SimHei" pitchFamily="2" charset="-122"/>
                <a:ea typeface="SimHei" pitchFamily="2" charset="-122"/>
              </a:rPr>
              <a:t>不同領域</a:t>
            </a:r>
            <a:r>
              <a:rPr lang="zh-TW" altLang="en-US" sz="2400" b="1" dirty="0">
                <a:solidFill>
                  <a:schemeClr val="bg1"/>
                </a:solidFill>
                <a:latin typeface="SimHei" pitchFamily="2" charset="-122"/>
                <a:ea typeface="SimHei" pitchFamily="2" charset="-122"/>
              </a:rPr>
              <a:t>的課程，參加創意創業學程、臺大禮賓學生計畫，勇於接受各種</a:t>
            </a:r>
            <a:r>
              <a:rPr lang="zh-TW" altLang="en-US" sz="2400" b="1" dirty="0" smtClean="0">
                <a:solidFill>
                  <a:schemeClr val="bg1"/>
                </a:solidFill>
                <a:latin typeface="SimHei" pitchFamily="2" charset="-122"/>
                <a:ea typeface="SimHei" pitchFamily="2" charset="-122"/>
              </a:rPr>
              <a:t>挑戰，並</a:t>
            </a:r>
            <a:r>
              <a:rPr lang="zh-TW" altLang="en-US" sz="2400" b="1" dirty="0">
                <a:solidFill>
                  <a:schemeClr val="bg1"/>
                </a:solidFill>
                <a:latin typeface="SimHei" pitchFamily="2" charset="-122"/>
                <a:ea typeface="SimHei" pitchFamily="2" charset="-122"/>
              </a:rPr>
              <a:t>試圖將所學與跨領域經驗結合。</a:t>
            </a:r>
            <a:endParaRPr lang="zh-TW" altLang="en-US" sz="2400" b="1" dirty="0" smtClean="0">
              <a:solidFill>
                <a:schemeClr val="bg1"/>
              </a:solidFill>
              <a:latin typeface="SimHei" pitchFamily="2" charset="-122"/>
              <a:ea typeface="SimHei" pitchFamily="2" charset="-122"/>
            </a:endParaRPr>
          </a:p>
        </p:txBody>
      </p:sp>
      <p:grpSp>
        <p:nvGrpSpPr>
          <p:cNvPr id="14" name="群組 13"/>
          <p:cNvGrpSpPr/>
          <p:nvPr/>
        </p:nvGrpSpPr>
        <p:grpSpPr>
          <a:xfrm>
            <a:off x="7786710" y="1216013"/>
            <a:ext cx="1019901" cy="619105"/>
            <a:chOff x="5436096" y="399325"/>
            <a:chExt cx="1019901" cy="619105"/>
          </a:xfrm>
        </p:grpSpPr>
        <p:pic>
          <p:nvPicPr>
            <p:cNvPr id="15" name="Picture 4" descr="http://ioh.tw/assets/ioh_logo.png">
              <a:hlinkClick r:id="rId5"/>
            </p:cNvPr>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a:off x="5436096" y="399325"/>
              <a:ext cx="825473" cy="619105"/>
            </a:xfrm>
            <a:prstGeom prst="rect">
              <a:avLst/>
            </a:prstGeom>
            <a:noFill/>
            <a:extLst>
              <a:ext uri="{909E8E84-426E-40DD-AFC4-6F175D3DCCD1}">
                <a14:hiddenFill xmlns="" xmlns:a14="http://schemas.microsoft.com/office/drawing/2010/main">
                  <a:solidFill>
                    <a:srgbClr val="FFFFFF"/>
                  </a:solidFill>
                </a14:hiddenFill>
              </a:ext>
            </a:extLst>
          </p:spPr>
        </p:pic>
        <p:pic>
          <p:nvPicPr>
            <p:cNvPr id="16" name="Picture 16" descr="H:\105高中生涯規劃\圖14.png"/>
            <p:cNvPicPr>
              <a:picLocks noChangeAspect="1" noChangeArrowheads="1"/>
            </p:cNvPicPr>
            <p:nvPr/>
          </p:nvPicPr>
          <p:blipFill>
            <a:blip r:embed="rId7" cstate="print">
              <a:extLst>
                <a:ext uri="{28A0092B-C50C-407E-A947-70E740481C1C}">
                  <a14:useLocalDpi xmlns="" xmlns:a14="http://schemas.microsoft.com/office/drawing/2010/main" val="0"/>
                </a:ext>
              </a:extLst>
            </a:blip>
            <a:srcRect/>
            <a:stretch>
              <a:fillRect/>
            </a:stretch>
          </p:blipFill>
          <p:spPr bwMode="auto">
            <a:xfrm>
              <a:off x="6033095" y="547671"/>
              <a:ext cx="422902" cy="464738"/>
            </a:xfrm>
            <a:prstGeom prst="rect">
              <a:avLst/>
            </a:prstGeom>
            <a:noFill/>
            <a:extLst>
              <a:ext uri="{909E8E84-426E-40DD-AFC4-6F175D3DCCD1}">
                <a14:hiddenFill xmlns="" xmlns:a14="http://schemas.microsoft.com/office/drawing/2010/main">
                  <a:solidFill>
                    <a:srgbClr val="FFFFFF"/>
                  </a:solidFill>
                </a14:hiddenFill>
              </a:ext>
            </a:extLst>
          </p:spPr>
        </p:pic>
      </p:grpSp>
      <p:grpSp>
        <p:nvGrpSpPr>
          <p:cNvPr id="17" name="群組 16"/>
          <p:cNvGrpSpPr/>
          <p:nvPr/>
        </p:nvGrpSpPr>
        <p:grpSpPr>
          <a:xfrm>
            <a:off x="8323928" y="4896503"/>
            <a:ext cx="891542" cy="891542"/>
            <a:chOff x="8323928" y="4896503"/>
            <a:chExt cx="891542" cy="891542"/>
          </a:xfrm>
        </p:grpSpPr>
        <p:pic>
          <p:nvPicPr>
            <p:cNvPr id="19" name="圖片 18" descr="齟齒圖片4.png"/>
            <p:cNvPicPr>
              <a:picLocks noChangeAspect="1"/>
            </p:cNvPicPr>
            <p:nvPr/>
          </p:nvPicPr>
          <p:blipFill>
            <a:blip r:embed="rId8"/>
            <a:stretch>
              <a:fillRect/>
            </a:stretch>
          </p:blipFill>
          <p:spPr>
            <a:xfrm>
              <a:off x="8323928" y="4896503"/>
              <a:ext cx="891542" cy="891542"/>
            </a:xfrm>
            <a:prstGeom prst="rect">
              <a:avLst/>
            </a:prstGeom>
          </p:spPr>
        </p:pic>
        <p:sp>
          <p:nvSpPr>
            <p:cNvPr id="20" name="文字方塊 19"/>
            <p:cNvSpPr txBox="1"/>
            <p:nvPr/>
          </p:nvSpPr>
          <p:spPr>
            <a:xfrm>
              <a:off x="8460000" y="5145103"/>
              <a:ext cx="642910" cy="369332"/>
            </a:xfrm>
            <a:prstGeom prst="rect">
              <a:avLst/>
            </a:prstGeom>
            <a:noFill/>
          </p:spPr>
          <p:txBody>
            <a:bodyPr wrap="square" rtlCol="0">
              <a:spAutoFit/>
            </a:bodyPr>
            <a:lstStyle/>
            <a:p>
              <a:r>
                <a:rPr lang="en-US" altLang="zh-TW" dirty="0" smtClean="0">
                  <a:latin typeface="Arial" pitchFamily="34" charset="0"/>
                  <a:cs typeface="Arial" pitchFamily="34" charset="0"/>
                </a:rPr>
                <a:t>069</a:t>
              </a:r>
              <a:endParaRPr lang="zh-TW" altLang="en-US" dirty="0">
                <a:latin typeface="Arial" pitchFamily="34" charset="0"/>
                <a:cs typeface="Arial" pitchFamily="34" charset="0"/>
              </a:endParaRPr>
            </a:p>
          </p:txBody>
        </p:sp>
      </p:grpSp>
    </p:spTree>
    <p:extLst>
      <p:ext uri="{BB962C8B-B14F-4D97-AF65-F5344CB8AC3E}">
        <p14:creationId xmlns="" xmlns:p14="http://schemas.microsoft.com/office/powerpoint/2010/main" val="234357644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9"/>
                                        </p:tgtEl>
                                        <p:attrNameLst>
                                          <p:attrName>style.visibility</p:attrName>
                                        </p:attrNameLst>
                                      </p:cBhvr>
                                      <p:to>
                                        <p:strVal val="visible"/>
                                      </p:to>
                                    </p:set>
                                    <p:anim calcmode="discrete" valueType="clr">
                                      <p:cBhvr override="childStyle">
                                        <p:cTn id="7" dur="80"/>
                                        <p:tgtEl>
                                          <p:spTgt spid="9"/>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9"/>
                                        </p:tgtEl>
                                        <p:attrNameLst>
                                          <p:attrName>fillcolor</p:attrName>
                                        </p:attrNameLst>
                                      </p:cBhvr>
                                      <p:tavLst>
                                        <p:tav tm="0">
                                          <p:val>
                                            <p:clrVal>
                                              <a:schemeClr val="accent2"/>
                                            </p:clrVal>
                                          </p:val>
                                        </p:tav>
                                        <p:tav tm="50000">
                                          <p:val>
                                            <p:clrVal>
                                              <a:schemeClr val="hlink"/>
                                            </p:clrVal>
                                          </p:val>
                                        </p:tav>
                                      </p:tavLst>
                                    </p:anim>
                                    <p:set>
                                      <p:cBhvr>
                                        <p:cTn id="9" dur="80"/>
                                        <p:tgtEl>
                                          <p:spTgt spid="9"/>
                                        </p:tgtEl>
                                        <p:attrNameLst>
                                          <p:attrName>fill.type</p:attrName>
                                        </p:attrNameLst>
                                      </p:cBhvr>
                                      <p:to>
                                        <p:strVal val="solid"/>
                                      </p:to>
                                    </p:set>
                                  </p:childTnLst>
                                </p:cTn>
                              </p:par>
                            </p:childTnLst>
                          </p:cTn>
                        </p:par>
                        <p:par>
                          <p:cTn id="10" fill="hold">
                            <p:stCondLst>
                              <p:cond delay="880"/>
                            </p:stCondLst>
                            <p:childTnLst>
                              <p:par>
                                <p:cTn id="11" presetID="22" presetClass="entr" presetSubtype="1" fill="hold" grpId="0" nodeType="after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wipe(up)">
                                      <p:cBhvr>
                                        <p:cTn id="13" dur="500"/>
                                        <p:tgtEl>
                                          <p:spTgt spid="13"/>
                                        </p:tgtEl>
                                      </p:cBhvr>
                                    </p:animEffect>
                                  </p:childTnLst>
                                </p:cTn>
                              </p:par>
                            </p:childTnLst>
                          </p:cTn>
                        </p:par>
                        <p:par>
                          <p:cTn id="14" fill="hold">
                            <p:stCondLst>
                              <p:cond delay="1380"/>
                            </p:stCondLst>
                            <p:childTnLst>
                              <p:par>
                                <p:cTn id="15" presetID="10" presetClass="entr" presetSubtype="0" fill="hold" nodeType="after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群組 6"/>
          <p:cNvGrpSpPr/>
          <p:nvPr/>
        </p:nvGrpSpPr>
        <p:grpSpPr>
          <a:xfrm>
            <a:off x="0" y="0"/>
            <a:ext cx="9144000" cy="5718175"/>
            <a:chOff x="0" y="0"/>
            <a:chExt cx="9144000" cy="5718175"/>
          </a:xfrm>
        </p:grpSpPr>
        <p:sp>
          <p:nvSpPr>
            <p:cNvPr id="4" name="矩形 3"/>
            <p:cNvSpPr/>
            <p:nvPr/>
          </p:nvSpPr>
          <p:spPr>
            <a:xfrm>
              <a:off x="0" y="0"/>
              <a:ext cx="9144000" cy="5718175"/>
            </a:xfrm>
            <a:prstGeom prst="rect">
              <a:avLst/>
            </a:prstGeom>
            <a:solidFill>
              <a:srgbClr val="FFD9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圓角矩形 1"/>
            <p:cNvSpPr/>
            <p:nvPr/>
          </p:nvSpPr>
          <p:spPr>
            <a:xfrm>
              <a:off x="225671" y="319817"/>
              <a:ext cx="8738817" cy="5275574"/>
            </a:xfrm>
            <a:prstGeom prst="roundRect">
              <a:avLst>
                <a:gd name="adj" fmla="val 4493"/>
              </a:avLst>
            </a:prstGeom>
            <a:solidFill>
              <a:schemeClr val="bg1"/>
            </a:solidFill>
            <a:ln>
              <a:solidFill>
                <a:srgbClr val="800000"/>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sp>
        <p:nvSpPr>
          <p:cNvPr id="6" name="圓角矩形 5"/>
          <p:cNvSpPr/>
          <p:nvPr/>
        </p:nvSpPr>
        <p:spPr>
          <a:xfrm>
            <a:off x="466787" y="2067000"/>
            <a:ext cx="8353685" cy="3312368"/>
          </a:xfrm>
          <a:prstGeom prst="roundRect">
            <a:avLst>
              <a:gd name="adj" fmla="val 4318"/>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8" name="群組 7"/>
          <p:cNvGrpSpPr/>
          <p:nvPr/>
        </p:nvGrpSpPr>
        <p:grpSpPr>
          <a:xfrm>
            <a:off x="395537" y="385713"/>
            <a:ext cx="3420136" cy="646331"/>
            <a:chOff x="395780" y="1565827"/>
            <a:chExt cx="3420136" cy="646331"/>
          </a:xfrm>
        </p:grpSpPr>
        <p:sp>
          <p:nvSpPr>
            <p:cNvPr id="5" name="圓角矩形 4"/>
            <p:cNvSpPr/>
            <p:nvPr/>
          </p:nvSpPr>
          <p:spPr>
            <a:xfrm>
              <a:off x="395780" y="1683800"/>
              <a:ext cx="3420136" cy="508723"/>
            </a:xfrm>
            <a:prstGeom prst="roundRect">
              <a:avLst/>
            </a:pr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8" name="矩形 17">
              <a:hlinkClick r:id="rId3" action="ppaction://hlinksldjump"/>
            </p:cNvPr>
            <p:cNvSpPr/>
            <p:nvPr/>
          </p:nvSpPr>
          <p:spPr>
            <a:xfrm>
              <a:off x="467030" y="1565827"/>
              <a:ext cx="3348886" cy="646331"/>
            </a:xfrm>
            <a:prstGeom prst="rect">
              <a:avLst/>
            </a:prstGeom>
          </p:spPr>
          <p:txBody>
            <a:bodyPr wrap="square">
              <a:spAutoFit/>
            </a:bodyPr>
            <a:lstStyle/>
            <a:p>
              <a:r>
                <a:rPr lang="zh-TW" altLang="en-US" sz="3600" b="1" dirty="0" smtClean="0">
                  <a:solidFill>
                    <a:schemeClr val="bg1"/>
                  </a:solidFill>
                  <a:latin typeface="SimHei" pitchFamily="2" charset="-122"/>
                  <a:ea typeface="SimHei" pitchFamily="2" charset="-122"/>
                </a:rPr>
                <a:t>五 </a:t>
              </a:r>
              <a:r>
                <a:rPr lang="zh-TW" altLang="en-US" sz="2800" b="1" dirty="0" smtClean="0">
                  <a:solidFill>
                    <a:schemeClr val="bg1"/>
                  </a:solidFill>
                  <a:latin typeface="SimHei" pitchFamily="2" charset="-122"/>
                  <a:ea typeface="SimHei" pitchFamily="2" charset="-122"/>
                </a:rPr>
                <a:t>學長</a:t>
              </a:r>
              <a:r>
                <a:rPr lang="zh-TW" altLang="en-US" sz="2800" b="1" dirty="0">
                  <a:solidFill>
                    <a:schemeClr val="bg1"/>
                  </a:solidFill>
                  <a:latin typeface="SimHei" pitchFamily="2" charset="-122"/>
                  <a:ea typeface="SimHei" pitchFamily="2" charset="-122"/>
                </a:rPr>
                <a:t>姐來帶路</a:t>
              </a:r>
            </a:p>
          </p:txBody>
        </p:sp>
      </p:grpSp>
      <p:sp>
        <p:nvSpPr>
          <p:cNvPr id="9" name="矩形 8"/>
          <p:cNvSpPr/>
          <p:nvPr/>
        </p:nvSpPr>
        <p:spPr>
          <a:xfrm>
            <a:off x="3923929" y="385713"/>
            <a:ext cx="4896544" cy="1384995"/>
          </a:xfrm>
          <a:prstGeom prst="rect">
            <a:avLst/>
          </a:prstGeom>
        </p:spPr>
        <p:txBody>
          <a:bodyPr wrap="square">
            <a:spAutoFit/>
          </a:bodyPr>
          <a:lstStyle/>
          <a:p>
            <a:r>
              <a:rPr lang="zh-TW" altLang="en-US" sz="3600" b="1" dirty="0" smtClean="0">
                <a:solidFill>
                  <a:srgbClr val="FFA953"/>
                </a:solidFill>
                <a:latin typeface="SimHei" pitchFamily="49" charset="-122"/>
                <a:ea typeface="SimHei" pitchFamily="49" charset="-122"/>
              </a:rPr>
              <a:t>陳繼芸</a:t>
            </a:r>
            <a:r>
              <a:rPr lang="en-US" altLang="zh-TW" sz="3600" b="1" dirty="0" smtClean="0">
                <a:solidFill>
                  <a:srgbClr val="FFA953"/>
                </a:solidFill>
                <a:latin typeface="SimHei" pitchFamily="49" charset="-122"/>
                <a:ea typeface="SimHei" pitchFamily="49" charset="-122"/>
              </a:rPr>
              <a:t/>
            </a:r>
            <a:br>
              <a:rPr lang="en-US" altLang="zh-TW" sz="3600" b="1" dirty="0" smtClean="0">
                <a:solidFill>
                  <a:srgbClr val="FFA953"/>
                </a:solidFill>
                <a:latin typeface="SimHei" pitchFamily="49" charset="-122"/>
                <a:ea typeface="SimHei" pitchFamily="49" charset="-122"/>
              </a:rPr>
            </a:br>
            <a:r>
              <a:rPr lang="zh-TW" altLang="en-US" sz="2400" b="1" dirty="0" smtClean="0">
                <a:solidFill>
                  <a:srgbClr val="FFA953"/>
                </a:solidFill>
                <a:latin typeface="SimHei" pitchFamily="49" charset="-122"/>
                <a:ea typeface="SimHei" pitchFamily="49" charset="-122"/>
              </a:rPr>
              <a:t>松山高級中學</a:t>
            </a:r>
          </a:p>
          <a:p>
            <a:r>
              <a:rPr lang="zh-TW" altLang="en-US" sz="2400" b="1" dirty="0" smtClean="0">
                <a:solidFill>
                  <a:srgbClr val="FFA953"/>
                </a:solidFill>
                <a:latin typeface="SimHei" pitchFamily="49" charset="-122"/>
                <a:ea typeface="SimHei" pitchFamily="49" charset="-122"/>
              </a:rPr>
              <a:t>中興大學食品暨應用生物科技學系</a:t>
            </a:r>
          </a:p>
        </p:txBody>
      </p:sp>
      <p:sp>
        <p:nvSpPr>
          <p:cNvPr id="12" name="矩形 11"/>
          <p:cNvSpPr/>
          <p:nvPr/>
        </p:nvSpPr>
        <p:spPr>
          <a:xfrm>
            <a:off x="2001144" y="1543780"/>
            <a:ext cx="1627369" cy="523220"/>
          </a:xfrm>
          <a:prstGeom prst="rect">
            <a:avLst/>
          </a:prstGeom>
        </p:spPr>
        <p:txBody>
          <a:bodyPr wrap="none">
            <a:spAutoFit/>
          </a:bodyPr>
          <a:lstStyle/>
          <a:p>
            <a:r>
              <a:rPr lang="zh-TW" altLang="en-US" sz="2800" b="1" dirty="0">
                <a:latin typeface="SimHei" pitchFamily="2" charset="-122"/>
                <a:ea typeface="SimHei" pitchFamily="2" charset="-122"/>
              </a:rPr>
              <a:t>經驗分享</a:t>
            </a:r>
          </a:p>
        </p:txBody>
      </p:sp>
      <p:sp>
        <p:nvSpPr>
          <p:cNvPr id="3" name="橢圓 2"/>
          <p:cNvSpPr/>
          <p:nvPr/>
        </p:nvSpPr>
        <p:spPr>
          <a:xfrm>
            <a:off x="395537" y="1105314"/>
            <a:ext cx="1577007" cy="1577007"/>
          </a:xfrm>
          <a:prstGeom prst="ellipse">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32770" name="Picture 2" descr="H:\105高中生涯規劃\圖74.png"/>
          <p:cNvPicPr>
            <a:picLocks noChangeAspect="1" noChangeArrowheads="1"/>
          </p:cNvPicPr>
          <p:nvPr/>
        </p:nvPicPr>
        <p:blipFill>
          <a:blip r:embed="rId4"/>
          <a:stretch>
            <a:fillRect/>
          </a:stretch>
        </p:blipFill>
        <p:spPr bwMode="auto">
          <a:xfrm>
            <a:off x="-71470" y="1216013"/>
            <a:ext cx="2249238" cy="1462919"/>
          </a:xfrm>
          <a:prstGeom prst="rect">
            <a:avLst/>
          </a:prstGeom>
          <a:noFill/>
          <a:ln>
            <a:noFill/>
          </a:ln>
          <a:extLst>
            <a:ext uri="{909E8E84-426E-40DD-AFC4-6F175D3DCCD1}">
              <a14:hiddenFill xmlns="" xmlns:a14="http://schemas.microsoft.com/office/drawing/2010/main">
                <a:solidFill>
                  <a:srgbClr val="FFFFFF"/>
                </a:solidFill>
              </a14:hiddenFill>
            </a:ext>
          </a:extLst>
        </p:spPr>
      </p:pic>
      <p:sp>
        <p:nvSpPr>
          <p:cNvPr id="13" name="矩形 12"/>
          <p:cNvSpPr/>
          <p:nvPr/>
        </p:nvSpPr>
        <p:spPr>
          <a:xfrm>
            <a:off x="539552" y="2211015"/>
            <a:ext cx="8208912" cy="2677656"/>
          </a:xfrm>
          <a:prstGeom prst="rect">
            <a:avLst/>
          </a:prstGeom>
        </p:spPr>
        <p:txBody>
          <a:bodyPr wrap="square">
            <a:spAutoFit/>
          </a:bodyPr>
          <a:lstStyle/>
          <a:p>
            <a:r>
              <a:rPr lang="zh-TW" altLang="en-US" sz="2400" b="1" dirty="0" smtClean="0">
                <a:solidFill>
                  <a:schemeClr val="bg1"/>
                </a:solidFill>
                <a:latin typeface="SimHei" pitchFamily="49" charset="-122"/>
                <a:ea typeface="SimHei" pitchFamily="49" charset="-122"/>
              </a:rPr>
              <a:t>          因為對生物的熱愛，高中時期選擇了三類組，大學卻進入了以化學為主的科系─中興大學食品暨應用生物科技學系。雖然外界普遍對中興大學食品暨應用生物科技學系的誤解是生物比例應該占課程內容多數，但其實是化學比重較高，必修不僅有普通化學、有機化學，還有分析化學、生物化學、物理化學、食品分析、食品化學等，相較於化學系，算是學習得較廣泛。</a:t>
            </a:r>
          </a:p>
        </p:txBody>
      </p:sp>
      <p:grpSp>
        <p:nvGrpSpPr>
          <p:cNvPr id="14" name="群組 13"/>
          <p:cNvGrpSpPr/>
          <p:nvPr/>
        </p:nvGrpSpPr>
        <p:grpSpPr>
          <a:xfrm>
            <a:off x="7500958" y="644509"/>
            <a:ext cx="1019901" cy="619105"/>
            <a:chOff x="5436096" y="399325"/>
            <a:chExt cx="1019901" cy="619105"/>
          </a:xfrm>
        </p:grpSpPr>
        <p:pic>
          <p:nvPicPr>
            <p:cNvPr id="15" name="Picture 4" descr="http://ioh.tw/assets/ioh_logo.png">
              <a:hlinkClick r:id="rId5"/>
            </p:cNvPr>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a:off x="5436096" y="399325"/>
              <a:ext cx="825473" cy="619105"/>
            </a:xfrm>
            <a:prstGeom prst="rect">
              <a:avLst/>
            </a:prstGeom>
            <a:noFill/>
            <a:extLst>
              <a:ext uri="{909E8E84-426E-40DD-AFC4-6F175D3DCCD1}">
                <a14:hiddenFill xmlns="" xmlns:a14="http://schemas.microsoft.com/office/drawing/2010/main">
                  <a:solidFill>
                    <a:srgbClr val="FFFFFF"/>
                  </a:solidFill>
                </a14:hiddenFill>
              </a:ext>
            </a:extLst>
          </p:spPr>
        </p:pic>
        <p:pic>
          <p:nvPicPr>
            <p:cNvPr id="16" name="Picture 16" descr="H:\105高中生涯規劃\圖14.png"/>
            <p:cNvPicPr>
              <a:picLocks noChangeAspect="1" noChangeArrowheads="1"/>
            </p:cNvPicPr>
            <p:nvPr/>
          </p:nvPicPr>
          <p:blipFill>
            <a:blip r:embed="rId7" cstate="print">
              <a:extLst>
                <a:ext uri="{28A0092B-C50C-407E-A947-70E740481C1C}">
                  <a14:useLocalDpi xmlns="" xmlns:a14="http://schemas.microsoft.com/office/drawing/2010/main" val="0"/>
                </a:ext>
              </a:extLst>
            </a:blip>
            <a:srcRect/>
            <a:stretch>
              <a:fillRect/>
            </a:stretch>
          </p:blipFill>
          <p:spPr bwMode="auto">
            <a:xfrm>
              <a:off x="6033095" y="547671"/>
              <a:ext cx="422902" cy="464738"/>
            </a:xfrm>
            <a:prstGeom prst="rect">
              <a:avLst/>
            </a:prstGeom>
            <a:noFill/>
            <a:extLst>
              <a:ext uri="{909E8E84-426E-40DD-AFC4-6F175D3DCCD1}">
                <a14:hiddenFill xmlns="" xmlns:a14="http://schemas.microsoft.com/office/drawing/2010/main">
                  <a:solidFill>
                    <a:srgbClr val="FFFFFF"/>
                  </a:solidFill>
                </a14:hiddenFill>
              </a:ext>
            </a:extLst>
          </p:spPr>
        </p:pic>
      </p:grpSp>
      <p:grpSp>
        <p:nvGrpSpPr>
          <p:cNvPr id="17" name="群組 16"/>
          <p:cNvGrpSpPr/>
          <p:nvPr/>
        </p:nvGrpSpPr>
        <p:grpSpPr>
          <a:xfrm>
            <a:off x="8323928" y="4896503"/>
            <a:ext cx="891542" cy="891542"/>
            <a:chOff x="8323928" y="4896503"/>
            <a:chExt cx="891542" cy="891542"/>
          </a:xfrm>
        </p:grpSpPr>
        <p:pic>
          <p:nvPicPr>
            <p:cNvPr id="19" name="圖片 18" descr="齟齒圖片4.png"/>
            <p:cNvPicPr>
              <a:picLocks noChangeAspect="1"/>
            </p:cNvPicPr>
            <p:nvPr/>
          </p:nvPicPr>
          <p:blipFill>
            <a:blip r:embed="rId8"/>
            <a:stretch>
              <a:fillRect/>
            </a:stretch>
          </p:blipFill>
          <p:spPr>
            <a:xfrm>
              <a:off x="8323928" y="4896503"/>
              <a:ext cx="891542" cy="891542"/>
            </a:xfrm>
            <a:prstGeom prst="rect">
              <a:avLst/>
            </a:prstGeom>
          </p:spPr>
        </p:pic>
        <p:sp>
          <p:nvSpPr>
            <p:cNvPr id="20" name="文字方塊 19"/>
            <p:cNvSpPr txBox="1"/>
            <p:nvPr/>
          </p:nvSpPr>
          <p:spPr>
            <a:xfrm>
              <a:off x="8460000" y="5145103"/>
              <a:ext cx="642910" cy="369332"/>
            </a:xfrm>
            <a:prstGeom prst="rect">
              <a:avLst/>
            </a:prstGeom>
            <a:noFill/>
          </p:spPr>
          <p:txBody>
            <a:bodyPr wrap="square" rtlCol="0">
              <a:spAutoFit/>
            </a:bodyPr>
            <a:lstStyle/>
            <a:p>
              <a:r>
                <a:rPr lang="en-US" altLang="zh-TW" dirty="0" smtClean="0">
                  <a:latin typeface="Arial" pitchFamily="34" charset="0"/>
                  <a:cs typeface="Arial" pitchFamily="34" charset="0"/>
                </a:rPr>
                <a:t>069</a:t>
              </a:r>
              <a:endParaRPr lang="zh-TW" altLang="en-US" dirty="0">
                <a:latin typeface="Arial" pitchFamily="34" charset="0"/>
                <a:cs typeface="Arial" pitchFamily="34" charset="0"/>
              </a:endParaRPr>
            </a:p>
          </p:txBody>
        </p:sp>
      </p:grpSp>
    </p:spTree>
    <p:extLst>
      <p:ext uri="{BB962C8B-B14F-4D97-AF65-F5344CB8AC3E}">
        <p14:creationId xmlns="" xmlns:p14="http://schemas.microsoft.com/office/powerpoint/2010/main" val="154397881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9"/>
                                        </p:tgtEl>
                                        <p:attrNameLst>
                                          <p:attrName>style.visibility</p:attrName>
                                        </p:attrNameLst>
                                      </p:cBhvr>
                                      <p:to>
                                        <p:strVal val="visible"/>
                                      </p:to>
                                    </p:set>
                                    <p:anim calcmode="discrete" valueType="clr">
                                      <p:cBhvr override="childStyle">
                                        <p:cTn id="7" dur="80"/>
                                        <p:tgtEl>
                                          <p:spTgt spid="9"/>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9"/>
                                        </p:tgtEl>
                                        <p:attrNameLst>
                                          <p:attrName>fillcolor</p:attrName>
                                        </p:attrNameLst>
                                      </p:cBhvr>
                                      <p:tavLst>
                                        <p:tav tm="0">
                                          <p:val>
                                            <p:clrVal>
                                              <a:schemeClr val="accent2"/>
                                            </p:clrVal>
                                          </p:val>
                                        </p:tav>
                                        <p:tav tm="50000">
                                          <p:val>
                                            <p:clrVal>
                                              <a:schemeClr val="hlink"/>
                                            </p:clrVal>
                                          </p:val>
                                        </p:tav>
                                      </p:tavLst>
                                    </p:anim>
                                    <p:set>
                                      <p:cBhvr>
                                        <p:cTn id="9" dur="80"/>
                                        <p:tgtEl>
                                          <p:spTgt spid="9"/>
                                        </p:tgtEl>
                                        <p:attrNameLst>
                                          <p:attrName>fill.type</p:attrName>
                                        </p:attrNameLst>
                                      </p:cBhvr>
                                      <p:to>
                                        <p:strVal val="solid"/>
                                      </p:to>
                                    </p:set>
                                  </p:childTnLst>
                                </p:cTn>
                              </p:par>
                            </p:childTnLst>
                          </p:cTn>
                        </p:par>
                        <p:par>
                          <p:cTn id="10" fill="hold">
                            <p:stCondLst>
                              <p:cond delay="1000"/>
                            </p:stCondLst>
                            <p:childTnLst>
                              <p:par>
                                <p:cTn id="11" presetID="22" presetClass="entr" presetSubtype="1" fill="hold" grpId="0" nodeType="after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wipe(up)">
                                      <p:cBhvr>
                                        <p:cTn id="13" dur="500"/>
                                        <p:tgtEl>
                                          <p:spTgt spid="13"/>
                                        </p:tgtEl>
                                      </p:cBhvr>
                                    </p:animEffect>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群組 12"/>
          <p:cNvGrpSpPr/>
          <p:nvPr/>
        </p:nvGrpSpPr>
        <p:grpSpPr>
          <a:xfrm>
            <a:off x="0" y="1418927"/>
            <a:ext cx="9144000" cy="1944216"/>
            <a:chOff x="0" y="3291135"/>
            <a:chExt cx="9144000" cy="1944216"/>
          </a:xfrm>
        </p:grpSpPr>
        <p:sp>
          <p:nvSpPr>
            <p:cNvPr id="14" name="矩形 13"/>
            <p:cNvSpPr/>
            <p:nvPr/>
          </p:nvSpPr>
          <p:spPr>
            <a:xfrm>
              <a:off x="0" y="3291135"/>
              <a:ext cx="9144000" cy="1944216"/>
            </a:xfrm>
            <a:prstGeom prst="rect">
              <a:avLst/>
            </a:prstGeom>
            <a:solidFill>
              <a:srgbClr val="FF66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5" name="矩形 14"/>
            <p:cNvSpPr/>
            <p:nvPr/>
          </p:nvSpPr>
          <p:spPr>
            <a:xfrm>
              <a:off x="0" y="4464276"/>
              <a:ext cx="9144000" cy="771075"/>
            </a:xfrm>
            <a:prstGeom prst="rect">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pic>
        <p:nvPicPr>
          <p:cNvPr id="16" name="Picture 2" descr="K:\10418學群簡報\圖\字9.png"/>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395537" y="-21233"/>
            <a:ext cx="2198156" cy="1960022"/>
          </a:xfrm>
          <a:prstGeom prst="rect">
            <a:avLst/>
          </a:prstGeom>
          <a:noFill/>
          <a:effectLst>
            <a:outerShdw blurRad="63500" sx="102000" sy="102000" algn="ctr" rotWithShape="0">
              <a:prstClr val="black">
                <a:alpha val="40000"/>
              </a:prstClr>
            </a:outerShdw>
          </a:effectLst>
          <a:extLst>
            <a:ext uri="{909E8E84-426E-40DD-AFC4-6F175D3DCCD1}">
              <a14:hiddenFill xmlns="" xmlns:a14="http://schemas.microsoft.com/office/drawing/2010/main">
                <a:solidFill>
                  <a:srgbClr val="FFFFFF"/>
                </a:solidFill>
              </a14:hiddenFill>
            </a:ext>
          </a:extLst>
        </p:spPr>
      </p:pic>
      <p:sp>
        <p:nvSpPr>
          <p:cNvPr id="3074" name="Text Box 2"/>
          <p:cNvSpPr txBox="1">
            <a:spLocks noChangeArrowheads="1"/>
          </p:cNvSpPr>
          <p:nvPr/>
        </p:nvSpPr>
        <p:spPr bwMode="auto">
          <a:xfrm>
            <a:off x="323528" y="1490935"/>
            <a:ext cx="5544616" cy="110799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r>
              <a:rPr lang="zh-TW" altLang="en-US" sz="6600" b="1" dirty="0">
                <a:solidFill>
                  <a:schemeClr val="bg1"/>
                </a:solidFill>
                <a:effectLst>
                  <a:outerShdw blurRad="38100" dist="38100" dir="2700000" algn="tl">
                    <a:srgbClr val="000000">
                      <a:alpha val="43137"/>
                    </a:srgbClr>
                  </a:outerShdw>
                </a:effectLst>
                <a:latin typeface="SimHei" pitchFamily="2" charset="-122"/>
                <a:ea typeface="SimHei" pitchFamily="2" charset="-122"/>
              </a:rPr>
              <a:t>生物資源學群</a:t>
            </a:r>
            <a:endParaRPr lang="zh-TW" altLang="en-US" sz="6600" b="1" dirty="0">
              <a:solidFill>
                <a:schemeClr val="bg1"/>
              </a:solidFill>
              <a:effectLst>
                <a:outerShdw blurRad="38100" dist="38100" dir="2700000" algn="tl">
                  <a:srgbClr val="000000">
                    <a:alpha val="43137"/>
                  </a:srgbClr>
                </a:outerShdw>
              </a:effectLst>
              <a:latin typeface="SimHei" panose="02010609060101010101" pitchFamily="49" charset="-122"/>
              <a:ea typeface="SimHei" panose="02010609060101010101" pitchFamily="49" charset="-122"/>
            </a:endParaRPr>
          </a:p>
        </p:txBody>
      </p:sp>
      <p:grpSp>
        <p:nvGrpSpPr>
          <p:cNvPr id="9" name="群組 8"/>
          <p:cNvGrpSpPr/>
          <p:nvPr/>
        </p:nvGrpSpPr>
        <p:grpSpPr>
          <a:xfrm>
            <a:off x="2593693" y="3363143"/>
            <a:ext cx="3656123" cy="761058"/>
            <a:chOff x="493511" y="4803303"/>
            <a:chExt cx="3656123" cy="761058"/>
          </a:xfrm>
        </p:grpSpPr>
        <p:sp>
          <p:nvSpPr>
            <p:cNvPr id="10" name="矩形 9"/>
            <p:cNvSpPr/>
            <p:nvPr/>
          </p:nvSpPr>
          <p:spPr>
            <a:xfrm>
              <a:off x="1137757" y="4859796"/>
              <a:ext cx="3011877" cy="64807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TW" dirty="0">
                  <a:latin typeface="SimHei" pitchFamily="49" charset="-122"/>
                  <a:ea typeface="SimHei" pitchFamily="49" charset="-122"/>
                </a:rPr>
                <a:t> 06.</a:t>
              </a:r>
              <a:r>
                <a:rPr lang="zh-TW" altLang="en-US" dirty="0">
                  <a:latin typeface="SimHei" pitchFamily="49" charset="-122"/>
                  <a:ea typeface="SimHei" pitchFamily="49" charset="-122"/>
                </a:rPr>
                <a:t>生物資源學群</a:t>
              </a:r>
              <a:r>
                <a:rPr lang="en-US" altLang="zh-TW" dirty="0">
                  <a:latin typeface="SimHei" pitchFamily="49" charset="-122"/>
                  <a:ea typeface="SimHei" pitchFamily="49" charset="-122"/>
                </a:rPr>
                <a:t>-</a:t>
              </a:r>
              <a:r>
                <a:rPr lang="zh-TW" altLang="en-US" dirty="0">
                  <a:latin typeface="SimHei" pitchFamily="49" charset="-122"/>
                  <a:ea typeface="SimHei" pitchFamily="49" charset="-122"/>
                </a:rPr>
                <a:t>園藝</a:t>
              </a:r>
              <a:r>
                <a:rPr lang="zh-TW" altLang="en-US" dirty="0" smtClean="0">
                  <a:latin typeface="SimHei" pitchFamily="49" charset="-122"/>
                  <a:ea typeface="SimHei" pitchFamily="49" charset="-122"/>
                </a:rPr>
                <a:t>系</a:t>
              </a:r>
              <a:endParaRPr kumimoji="0" lang="en-US" altLang="zh-TW" dirty="0">
                <a:latin typeface="SimHei" pitchFamily="49" charset="-122"/>
                <a:ea typeface="SimHei" pitchFamily="49" charset="-122"/>
              </a:endParaRPr>
            </a:p>
          </p:txBody>
        </p:sp>
        <p:pic>
          <p:nvPicPr>
            <p:cNvPr id="11" name="Picture 2" descr="http://img.app-island.com/article/63/65/icon.png">
              <a:hlinkClick r:id="rId3" action="ppaction://hlinksldjump"/>
            </p:cNvPr>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493511" y="4803303"/>
              <a:ext cx="728810" cy="761058"/>
            </a:xfrm>
            <a:prstGeom prst="rect">
              <a:avLst/>
            </a:prstGeom>
            <a:noFill/>
            <a:extLst>
              <a:ext uri="{909E8E84-426E-40DD-AFC4-6F175D3DCCD1}">
                <a14:hiddenFill xmlns="" xmlns:a14="http://schemas.microsoft.com/office/drawing/2010/main">
                  <a:solidFill>
                    <a:srgbClr val="FFFFFF"/>
                  </a:solidFill>
                </a14:hiddenFill>
              </a:ext>
            </a:extLst>
          </p:spPr>
        </p:pic>
      </p:grpSp>
      <p:grpSp>
        <p:nvGrpSpPr>
          <p:cNvPr id="12" name="群組 11"/>
          <p:cNvGrpSpPr/>
          <p:nvPr/>
        </p:nvGrpSpPr>
        <p:grpSpPr>
          <a:xfrm>
            <a:off x="2593693" y="4227239"/>
            <a:ext cx="3656123" cy="761058"/>
            <a:chOff x="493511" y="4803303"/>
            <a:chExt cx="3656123" cy="761058"/>
          </a:xfrm>
        </p:grpSpPr>
        <p:sp>
          <p:nvSpPr>
            <p:cNvPr id="17" name="矩形 16"/>
            <p:cNvSpPr/>
            <p:nvPr/>
          </p:nvSpPr>
          <p:spPr>
            <a:xfrm>
              <a:off x="1137757" y="4859796"/>
              <a:ext cx="3011877" cy="64807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TW" dirty="0" smtClean="0">
                  <a:latin typeface="SimHei" pitchFamily="49" charset="-122"/>
                  <a:ea typeface="SimHei" pitchFamily="49" charset="-122"/>
                </a:rPr>
                <a:t> 06</a:t>
              </a:r>
              <a:r>
                <a:rPr lang="en-US" altLang="zh-TW" dirty="0">
                  <a:latin typeface="SimHei" pitchFamily="49" charset="-122"/>
                  <a:ea typeface="SimHei" pitchFamily="49" charset="-122"/>
                </a:rPr>
                <a:t>.</a:t>
              </a:r>
              <a:r>
                <a:rPr lang="zh-TW" altLang="en-US" dirty="0">
                  <a:latin typeface="SimHei" pitchFamily="49" charset="-122"/>
                  <a:ea typeface="SimHei" pitchFamily="49" charset="-122"/>
                </a:rPr>
                <a:t>生物資源學群</a:t>
              </a:r>
              <a:r>
                <a:rPr lang="en-US" altLang="zh-TW" dirty="0">
                  <a:latin typeface="SimHei" pitchFamily="49" charset="-122"/>
                  <a:ea typeface="SimHei" pitchFamily="49" charset="-122"/>
                </a:rPr>
                <a:t>-</a:t>
              </a:r>
              <a:r>
                <a:rPr lang="zh-TW" altLang="en-US" dirty="0">
                  <a:latin typeface="SimHei" pitchFamily="49" charset="-122"/>
                  <a:ea typeface="SimHei" pitchFamily="49" charset="-122"/>
                </a:rPr>
                <a:t>獸醫</a:t>
              </a:r>
              <a:r>
                <a:rPr lang="zh-TW" altLang="en-US" dirty="0" smtClean="0">
                  <a:latin typeface="SimHei" pitchFamily="49" charset="-122"/>
                  <a:ea typeface="SimHei" pitchFamily="49" charset="-122"/>
                </a:rPr>
                <a:t>系</a:t>
              </a:r>
              <a:endParaRPr kumimoji="0" lang="en-US" altLang="zh-TW" dirty="0">
                <a:latin typeface="SimHei" pitchFamily="49" charset="-122"/>
                <a:ea typeface="SimHei" pitchFamily="49" charset="-122"/>
              </a:endParaRPr>
            </a:p>
          </p:txBody>
        </p:sp>
        <p:pic>
          <p:nvPicPr>
            <p:cNvPr id="18" name="Picture 2" descr="http://img.app-island.com/article/63/65/icon.png">
              <a:hlinkClick r:id="rId5" action="ppaction://hlinksldjump"/>
            </p:cNvPr>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493511" y="4803303"/>
              <a:ext cx="728810" cy="761058"/>
            </a:xfrm>
            <a:prstGeom prst="rect">
              <a:avLst/>
            </a:prstGeom>
            <a:noFill/>
            <a:extLst>
              <a:ext uri="{909E8E84-426E-40DD-AFC4-6F175D3DCCD1}">
                <a14:hiddenFill xmlns="" xmlns:a14="http://schemas.microsoft.com/office/drawing/2010/main">
                  <a:solidFill>
                    <a:srgbClr val="FFFFFF"/>
                  </a:solidFill>
                </a14:hiddenFill>
              </a:ext>
            </a:extLst>
          </p:spPr>
        </p:pic>
      </p:grpSp>
    </p:spTree>
    <p:extLst>
      <p:ext uri="{BB962C8B-B14F-4D97-AF65-F5344CB8AC3E}">
        <p14:creationId xmlns="" xmlns:p14="http://schemas.microsoft.com/office/powerpoint/2010/main" val="1846629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wipe(left)">
                                      <p:cBhvr>
                                        <p:cTn id="13" dur="500"/>
                                        <p:tgtEl>
                                          <p:spTgt spid="13"/>
                                        </p:tgtEl>
                                      </p:cBhvr>
                                    </p:animEffect>
                                  </p:childTnLst>
                                </p:cTn>
                              </p:par>
                            </p:childTnLst>
                          </p:cTn>
                        </p:par>
                        <p:par>
                          <p:cTn id="14" fill="hold">
                            <p:stCondLst>
                              <p:cond delay="1500"/>
                            </p:stCondLst>
                            <p:childTnLst>
                              <p:par>
                                <p:cTn id="15" presetID="42" presetClass="entr" presetSubtype="0" fill="hold" grpId="0" nodeType="afterEffect">
                                  <p:stCondLst>
                                    <p:cond delay="0"/>
                                  </p:stCondLst>
                                  <p:childTnLst>
                                    <p:set>
                                      <p:cBhvr>
                                        <p:cTn id="16" dur="1" fill="hold">
                                          <p:stCondLst>
                                            <p:cond delay="0"/>
                                          </p:stCondLst>
                                        </p:cTn>
                                        <p:tgtEl>
                                          <p:spTgt spid="3074"/>
                                        </p:tgtEl>
                                        <p:attrNameLst>
                                          <p:attrName>style.visibility</p:attrName>
                                        </p:attrNameLst>
                                      </p:cBhvr>
                                      <p:to>
                                        <p:strVal val="visible"/>
                                      </p:to>
                                    </p:set>
                                    <p:animEffect transition="in" filter="fade">
                                      <p:cBhvr>
                                        <p:cTn id="17" dur="1000"/>
                                        <p:tgtEl>
                                          <p:spTgt spid="3074"/>
                                        </p:tgtEl>
                                      </p:cBhvr>
                                    </p:animEffect>
                                    <p:anim calcmode="lin" valueType="num">
                                      <p:cBhvr>
                                        <p:cTn id="18" dur="1000" fill="hold"/>
                                        <p:tgtEl>
                                          <p:spTgt spid="3074"/>
                                        </p:tgtEl>
                                        <p:attrNameLst>
                                          <p:attrName>ppt_x</p:attrName>
                                        </p:attrNameLst>
                                      </p:cBhvr>
                                      <p:tavLst>
                                        <p:tav tm="0">
                                          <p:val>
                                            <p:strVal val="#ppt_x"/>
                                          </p:val>
                                        </p:tav>
                                        <p:tav tm="100000">
                                          <p:val>
                                            <p:strVal val="#ppt_x"/>
                                          </p:val>
                                        </p:tav>
                                      </p:tavLst>
                                    </p:anim>
                                    <p:anim calcmode="lin" valueType="num">
                                      <p:cBhvr>
                                        <p:cTn id="19" dur="1000" fill="hold"/>
                                        <p:tgtEl>
                                          <p:spTgt spid="307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4" grpId="0"/>
    </p:bldLst>
  </p:timing>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6" name="圖片 15" descr="圖片1.jpg"/>
          <p:cNvPicPr>
            <a:picLocks noChangeAspect="1"/>
          </p:cNvPicPr>
          <p:nvPr/>
        </p:nvPicPr>
        <p:blipFill>
          <a:blip r:embed="rId5"/>
          <a:stretch>
            <a:fillRect/>
          </a:stretch>
        </p:blipFill>
        <p:spPr>
          <a:xfrm>
            <a:off x="0" y="1587"/>
            <a:ext cx="9144000" cy="5715000"/>
          </a:xfrm>
          <a:prstGeom prst="rect">
            <a:avLst/>
          </a:prstGeom>
        </p:spPr>
      </p:pic>
      <p:sp>
        <p:nvSpPr>
          <p:cNvPr id="17" name="文字方塊 6"/>
          <p:cNvSpPr txBox="1">
            <a:spLocks noChangeArrowheads="1"/>
          </p:cNvSpPr>
          <p:nvPr/>
        </p:nvSpPr>
        <p:spPr bwMode="auto">
          <a:xfrm>
            <a:off x="1857356" y="4859351"/>
            <a:ext cx="5535612" cy="5794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Calibri" pitchFamily="34" charset="0"/>
                <a:ea typeface="新細明體" charset="-120"/>
              </a:defRPr>
            </a:lvl1pPr>
            <a:lvl2pPr marL="742950" indent="-285750" eaLnBrk="0" hangingPunct="0">
              <a:defRPr kumimoji="1">
                <a:solidFill>
                  <a:schemeClr val="tx1"/>
                </a:solidFill>
                <a:latin typeface="Calibri" pitchFamily="34" charset="0"/>
                <a:ea typeface="新細明體" charset="-120"/>
              </a:defRPr>
            </a:lvl2pPr>
            <a:lvl3pPr marL="1143000" indent="-228600" eaLnBrk="0" hangingPunct="0">
              <a:defRPr kumimoji="1">
                <a:solidFill>
                  <a:schemeClr val="tx1"/>
                </a:solidFill>
                <a:latin typeface="Calibri" pitchFamily="34" charset="0"/>
                <a:ea typeface="新細明體" charset="-120"/>
              </a:defRPr>
            </a:lvl3pPr>
            <a:lvl4pPr marL="1600200" indent="-228600" eaLnBrk="0" hangingPunct="0">
              <a:defRPr kumimoji="1">
                <a:solidFill>
                  <a:schemeClr val="tx1"/>
                </a:solidFill>
                <a:latin typeface="Calibri" pitchFamily="34" charset="0"/>
                <a:ea typeface="新細明體" charset="-120"/>
              </a:defRPr>
            </a:lvl4pPr>
            <a:lvl5pPr marL="2057400" indent="-228600" eaLnBrk="0" hangingPunct="0">
              <a:defRPr kumimoji="1">
                <a:solidFill>
                  <a:schemeClr val="tx1"/>
                </a:solidFill>
                <a:latin typeface="Calibri" pitchFamily="34" charset="0"/>
                <a:ea typeface="新細明體" charset="-120"/>
              </a:defRPr>
            </a:lvl5pPr>
            <a:lvl6pPr marL="2514600" indent="-228600" eaLnBrk="0" fontAlgn="base" hangingPunct="0">
              <a:spcBef>
                <a:spcPct val="0"/>
              </a:spcBef>
              <a:spcAft>
                <a:spcPct val="0"/>
              </a:spcAft>
              <a:defRPr kumimoji="1">
                <a:solidFill>
                  <a:schemeClr val="tx1"/>
                </a:solidFill>
                <a:latin typeface="Calibri" pitchFamily="34" charset="0"/>
                <a:ea typeface="新細明體" charset="-120"/>
              </a:defRPr>
            </a:lvl6pPr>
            <a:lvl7pPr marL="2971800" indent="-228600" eaLnBrk="0" fontAlgn="base" hangingPunct="0">
              <a:spcBef>
                <a:spcPct val="0"/>
              </a:spcBef>
              <a:spcAft>
                <a:spcPct val="0"/>
              </a:spcAft>
              <a:defRPr kumimoji="1">
                <a:solidFill>
                  <a:schemeClr val="tx1"/>
                </a:solidFill>
                <a:latin typeface="Calibri" pitchFamily="34" charset="0"/>
                <a:ea typeface="新細明體" charset="-120"/>
              </a:defRPr>
            </a:lvl7pPr>
            <a:lvl8pPr marL="3429000" indent="-228600" eaLnBrk="0" fontAlgn="base" hangingPunct="0">
              <a:spcBef>
                <a:spcPct val="0"/>
              </a:spcBef>
              <a:spcAft>
                <a:spcPct val="0"/>
              </a:spcAft>
              <a:defRPr kumimoji="1">
                <a:solidFill>
                  <a:schemeClr val="tx1"/>
                </a:solidFill>
                <a:latin typeface="Calibri" pitchFamily="34" charset="0"/>
                <a:ea typeface="新細明體" charset="-120"/>
              </a:defRPr>
            </a:lvl8pPr>
            <a:lvl9pPr marL="3886200" indent="-228600" eaLnBrk="0" fontAlgn="base" hangingPunct="0">
              <a:spcBef>
                <a:spcPct val="0"/>
              </a:spcBef>
              <a:spcAft>
                <a:spcPct val="0"/>
              </a:spcAft>
              <a:defRPr kumimoji="1">
                <a:solidFill>
                  <a:schemeClr val="tx1"/>
                </a:solidFill>
                <a:latin typeface="Calibri" pitchFamily="34" charset="0"/>
                <a:ea typeface="新細明體" charset="-120"/>
              </a:defRPr>
            </a:lvl9pPr>
          </a:lstStyle>
          <a:p>
            <a:pPr algn="ctr" eaLnBrk="1" hangingPunct="1"/>
            <a:r>
              <a:rPr kumimoji="0" lang="zh-TW" altLang="en-US" sz="3200" b="1" dirty="0">
                <a:solidFill>
                  <a:schemeClr val="bg1"/>
                </a:solidFill>
                <a:latin typeface="標楷體" pitchFamily="65" charset="-120"/>
                <a:ea typeface="標楷體" pitchFamily="65" charset="-120"/>
              </a:rPr>
              <a:t>生物資源學群</a:t>
            </a:r>
            <a:r>
              <a:rPr kumimoji="0" lang="en-US" altLang="zh-TW" sz="3200" b="1" dirty="0">
                <a:solidFill>
                  <a:schemeClr val="bg1"/>
                </a:solidFill>
                <a:latin typeface="標楷體" pitchFamily="65" charset="-120"/>
                <a:ea typeface="標楷體" pitchFamily="65" charset="-120"/>
              </a:rPr>
              <a:t>-</a:t>
            </a:r>
            <a:r>
              <a:rPr kumimoji="0" lang="zh-TW" altLang="en-US" sz="3200" b="1" dirty="0">
                <a:solidFill>
                  <a:schemeClr val="bg1"/>
                </a:solidFill>
                <a:latin typeface="標楷體" pitchFamily="65" charset="-120"/>
                <a:ea typeface="標楷體" pitchFamily="65" charset="-120"/>
              </a:rPr>
              <a:t>園藝系</a:t>
            </a:r>
            <a:endParaRPr kumimoji="0" lang="en-US" altLang="zh-TW" sz="3200" b="1" dirty="0">
              <a:solidFill>
                <a:schemeClr val="bg1"/>
              </a:solidFill>
              <a:latin typeface="標楷體" pitchFamily="65" charset="-120"/>
              <a:ea typeface="標楷體" pitchFamily="65" charset="-120"/>
            </a:endParaRPr>
          </a:p>
        </p:txBody>
      </p:sp>
      <p:sp>
        <p:nvSpPr>
          <p:cNvPr id="18" name="文字方塊 9"/>
          <p:cNvSpPr txBox="1">
            <a:spLocks noChangeArrowheads="1"/>
          </p:cNvSpPr>
          <p:nvPr/>
        </p:nvSpPr>
        <p:spPr bwMode="auto">
          <a:xfrm>
            <a:off x="71406" y="4897752"/>
            <a:ext cx="1106488" cy="461665"/>
          </a:xfrm>
          <a:prstGeom prst="rect">
            <a:avLst/>
          </a:prstGeom>
          <a:noFill/>
          <a:ln w="9525">
            <a:noFill/>
            <a:miter lim="800000"/>
            <a:headEnd/>
            <a:tailEnd/>
          </a:ln>
        </p:spPr>
        <p:txBody>
          <a:bodyPr>
            <a:spAutoFit/>
          </a:bodyPr>
          <a:lstStyle/>
          <a:p>
            <a:r>
              <a:rPr kumimoji="0" lang="zh-TW" altLang="en-US" sz="1200" b="1" dirty="0">
                <a:solidFill>
                  <a:schemeClr val="tx1">
                    <a:lumMod val="85000"/>
                    <a:lumOff val="15000"/>
                  </a:schemeClr>
                </a:solidFill>
                <a:latin typeface="SimHei" pitchFamily="49" charset="-122"/>
                <a:ea typeface="SimHei" pitchFamily="49" charset="-122"/>
              </a:rPr>
              <a:t>影片來源：</a:t>
            </a:r>
            <a:r>
              <a:rPr kumimoji="0" lang="en-US" altLang="zh-TW" sz="1200" b="1" dirty="0">
                <a:solidFill>
                  <a:schemeClr val="tx1">
                    <a:lumMod val="85000"/>
                    <a:lumOff val="15000"/>
                  </a:schemeClr>
                </a:solidFill>
                <a:latin typeface="SimHei" pitchFamily="49" charset="-122"/>
                <a:ea typeface="SimHei" pitchFamily="49" charset="-122"/>
              </a:rPr>
              <a:t/>
            </a:r>
            <a:br>
              <a:rPr kumimoji="0" lang="en-US" altLang="zh-TW" sz="1200" b="1" dirty="0">
                <a:solidFill>
                  <a:schemeClr val="tx1">
                    <a:lumMod val="85000"/>
                    <a:lumOff val="15000"/>
                  </a:schemeClr>
                </a:solidFill>
                <a:latin typeface="SimHei" pitchFamily="49" charset="-122"/>
                <a:ea typeface="SimHei" pitchFamily="49" charset="-122"/>
              </a:rPr>
            </a:br>
            <a:r>
              <a:rPr kumimoji="0" lang="en-US" altLang="zh-TW" sz="1200" b="1" dirty="0" smtClean="0">
                <a:solidFill>
                  <a:schemeClr val="tx1">
                    <a:lumMod val="85000"/>
                    <a:lumOff val="15000"/>
                  </a:schemeClr>
                </a:solidFill>
                <a:latin typeface="SimHei" pitchFamily="49" charset="-122"/>
                <a:ea typeface="SimHei" pitchFamily="49" charset="-122"/>
              </a:rPr>
              <a:t>YOUTUBE</a:t>
            </a:r>
            <a:endParaRPr kumimoji="0" lang="en-US" altLang="zh-TW" sz="1200" b="1" dirty="0">
              <a:solidFill>
                <a:schemeClr val="tx1">
                  <a:lumMod val="85000"/>
                  <a:lumOff val="15000"/>
                </a:schemeClr>
              </a:solidFill>
              <a:latin typeface="SimHei" pitchFamily="49" charset="-122"/>
              <a:ea typeface="SimHei" pitchFamily="49" charset="-122"/>
            </a:endParaRPr>
          </a:p>
        </p:txBody>
      </p:sp>
      <p:sp>
        <p:nvSpPr>
          <p:cNvPr id="19" name="文字方塊 9"/>
          <p:cNvSpPr txBox="1">
            <a:spLocks noChangeArrowheads="1"/>
          </p:cNvSpPr>
          <p:nvPr/>
        </p:nvSpPr>
        <p:spPr bwMode="auto">
          <a:xfrm>
            <a:off x="7966106" y="4897752"/>
            <a:ext cx="1106488" cy="461665"/>
          </a:xfrm>
          <a:prstGeom prst="rect">
            <a:avLst/>
          </a:prstGeom>
          <a:noFill/>
          <a:ln w="9525">
            <a:noFill/>
            <a:miter lim="800000"/>
            <a:headEnd/>
            <a:tailEnd/>
          </a:ln>
        </p:spPr>
        <p:txBody>
          <a:bodyPr>
            <a:spAutoFit/>
          </a:bodyPr>
          <a:lstStyle/>
          <a:p>
            <a:r>
              <a:rPr kumimoji="0" lang="en-US" altLang="zh-TW" sz="2400" b="1" dirty="0" smtClean="0">
                <a:solidFill>
                  <a:schemeClr val="tx1">
                    <a:lumMod val="85000"/>
                    <a:lumOff val="15000"/>
                  </a:schemeClr>
                </a:solidFill>
                <a:latin typeface="Arial" pitchFamily="34" charset="0"/>
                <a:ea typeface="SimHei" pitchFamily="49" charset="-122"/>
                <a:cs typeface="Arial" pitchFamily="34" charset="0"/>
              </a:rPr>
              <a:t>02’20</a:t>
            </a:r>
            <a:endParaRPr kumimoji="0" lang="en-US" altLang="zh-TW" sz="2400" b="1" dirty="0">
              <a:solidFill>
                <a:schemeClr val="tx1">
                  <a:lumMod val="85000"/>
                  <a:lumOff val="15000"/>
                </a:schemeClr>
              </a:solidFill>
              <a:latin typeface="Arial" pitchFamily="34" charset="0"/>
              <a:ea typeface="SimHei" pitchFamily="49" charset="-122"/>
              <a:cs typeface="Arial" pitchFamily="34" charset="0"/>
            </a:endParaRPr>
          </a:p>
        </p:txBody>
      </p:sp>
      <p:pic>
        <p:nvPicPr>
          <p:cNvPr id="20" name="圖片 12" descr="圖片6-4.png">
            <a:hlinkClick r:id="rId6" action="ppaction://hlinkfile"/>
          </p:cNvPr>
          <p:cNvPicPr>
            <a:picLocks noChangeAspect="1"/>
          </p:cNvPicPr>
          <p:nvPr/>
        </p:nvPicPr>
        <p:blipFill>
          <a:blip r:embed="rId7"/>
          <a:srcRect/>
          <a:stretch>
            <a:fillRect/>
          </a:stretch>
        </p:blipFill>
        <p:spPr bwMode="auto">
          <a:xfrm>
            <a:off x="8215338" y="3930657"/>
            <a:ext cx="708025" cy="792603"/>
          </a:xfrm>
          <a:prstGeom prst="rect">
            <a:avLst/>
          </a:prstGeom>
          <a:noFill/>
          <a:ln w="9525">
            <a:noFill/>
            <a:miter lim="800000"/>
            <a:headEnd/>
            <a:tailEnd/>
          </a:ln>
        </p:spPr>
      </p:pic>
      <p:pic>
        <p:nvPicPr>
          <p:cNvPr id="21" name="圖片 20" descr="090.png">
            <a:hlinkClick r:id="rId8" action="ppaction://hlinksldjump"/>
          </p:cNvPr>
          <p:cNvPicPr>
            <a:picLocks noChangeAspect="1"/>
          </p:cNvPicPr>
          <p:nvPr/>
        </p:nvPicPr>
        <p:blipFill>
          <a:blip r:embed="rId9"/>
          <a:stretch>
            <a:fillRect/>
          </a:stretch>
        </p:blipFill>
        <p:spPr>
          <a:xfrm>
            <a:off x="8281718" y="3282095"/>
            <a:ext cx="648000" cy="648000"/>
          </a:xfrm>
          <a:prstGeom prst="rect">
            <a:avLst/>
          </a:prstGeom>
        </p:spPr>
      </p:pic>
    </p:spTree>
    <p:controls>
      <p:control spid="1027" name="WindowsMediaPlayer1" r:id="rId2" imgW="7342857" imgH="3962953"/>
    </p:controls>
    <p:extLst>
      <p:ext uri="{BB962C8B-B14F-4D97-AF65-F5344CB8AC3E}">
        <p14:creationId xmlns="" xmlns:p14="http://schemas.microsoft.com/office/powerpoint/2010/main" val="3925597950"/>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6" name="圖片 15" descr="圖片1.jpg"/>
          <p:cNvPicPr>
            <a:picLocks noChangeAspect="1"/>
          </p:cNvPicPr>
          <p:nvPr/>
        </p:nvPicPr>
        <p:blipFill>
          <a:blip r:embed="rId5"/>
          <a:stretch>
            <a:fillRect/>
          </a:stretch>
        </p:blipFill>
        <p:spPr>
          <a:xfrm>
            <a:off x="0" y="1587"/>
            <a:ext cx="9144000" cy="5715000"/>
          </a:xfrm>
          <a:prstGeom prst="rect">
            <a:avLst/>
          </a:prstGeom>
        </p:spPr>
      </p:pic>
      <p:sp>
        <p:nvSpPr>
          <p:cNvPr id="17" name="文字方塊 6"/>
          <p:cNvSpPr txBox="1">
            <a:spLocks noChangeArrowheads="1"/>
          </p:cNvSpPr>
          <p:nvPr/>
        </p:nvSpPr>
        <p:spPr bwMode="auto">
          <a:xfrm>
            <a:off x="1857356" y="4859351"/>
            <a:ext cx="5535612" cy="5794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Calibri" pitchFamily="34" charset="0"/>
                <a:ea typeface="新細明體" charset="-120"/>
              </a:defRPr>
            </a:lvl1pPr>
            <a:lvl2pPr marL="742950" indent="-285750" eaLnBrk="0" hangingPunct="0">
              <a:defRPr kumimoji="1">
                <a:solidFill>
                  <a:schemeClr val="tx1"/>
                </a:solidFill>
                <a:latin typeface="Calibri" pitchFamily="34" charset="0"/>
                <a:ea typeface="新細明體" charset="-120"/>
              </a:defRPr>
            </a:lvl2pPr>
            <a:lvl3pPr marL="1143000" indent="-228600" eaLnBrk="0" hangingPunct="0">
              <a:defRPr kumimoji="1">
                <a:solidFill>
                  <a:schemeClr val="tx1"/>
                </a:solidFill>
                <a:latin typeface="Calibri" pitchFamily="34" charset="0"/>
                <a:ea typeface="新細明體" charset="-120"/>
              </a:defRPr>
            </a:lvl3pPr>
            <a:lvl4pPr marL="1600200" indent="-228600" eaLnBrk="0" hangingPunct="0">
              <a:defRPr kumimoji="1">
                <a:solidFill>
                  <a:schemeClr val="tx1"/>
                </a:solidFill>
                <a:latin typeface="Calibri" pitchFamily="34" charset="0"/>
                <a:ea typeface="新細明體" charset="-120"/>
              </a:defRPr>
            </a:lvl4pPr>
            <a:lvl5pPr marL="2057400" indent="-228600" eaLnBrk="0" hangingPunct="0">
              <a:defRPr kumimoji="1">
                <a:solidFill>
                  <a:schemeClr val="tx1"/>
                </a:solidFill>
                <a:latin typeface="Calibri" pitchFamily="34" charset="0"/>
                <a:ea typeface="新細明體" charset="-120"/>
              </a:defRPr>
            </a:lvl5pPr>
            <a:lvl6pPr marL="2514600" indent="-228600" eaLnBrk="0" fontAlgn="base" hangingPunct="0">
              <a:spcBef>
                <a:spcPct val="0"/>
              </a:spcBef>
              <a:spcAft>
                <a:spcPct val="0"/>
              </a:spcAft>
              <a:defRPr kumimoji="1">
                <a:solidFill>
                  <a:schemeClr val="tx1"/>
                </a:solidFill>
                <a:latin typeface="Calibri" pitchFamily="34" charset="0"/>
                <a:ea typeface="新細明體" charset="-120"/>
              </a:defRPr>
            </a:lvl6pPr>
            <a:lvl7pPr marL="2971800" indent="-228600" eaLnBrk="0" fontAlgn="base" hangingPunct="0">
              <a:spcBef>
                <a:spcPct val="0"/>
              </a:spcBef>
              <a:spcAft>
                <a:spcPct val="0"/>
              </a:spcAft>
              <a:defRPr kumimoji="1">
                <a:solidFill>
                  <a:schemeClr val="tx1"/>
                </a:solidFill>
                <a:latin typeface="Calibri" pitchFamily="34" charset="0"/>
                <a:ea typeface="新細明體" charset="-120"/>
              </a:defRPr>
            </a:lvl7pPr>
            <a:lvl8pPr marL="3429000" indent="-228600" eaLnBrk="0" fontAlgn="base" hangingPunct="0">
              <a:spcBef>
                <a:spcPct val="0"/>
              </a:spcBef>
              <a:spcAft>
                <a:spcPct val="0"/>
              </a:spcAft>
              <a:defRPr kumimoji="1">
                <a:solidFill>
                  <a:schemeClr val="tx1"/>
                </a:solidFill>
                <a:latin typeface="Calibri" pitchFamily="34" charset="0"/>
                <a:ea typeface="新細明體" charset="-120"/>
              </a:defRPr>
            </a:lvl8pPr>
            <a:lvl9pPr marL="3886200" indent="-228600" eaLnBrk="0" fontAlgn="base" hangingPunct="0">
              <a:spcBef>
                <a:spcPct val="0"/>
              </a:spcBef>
              <a:spcAft>
                <a:spcPct val="0"/>
              </a:spcAft>
              <a:defRPr kumimoji="1">
                <a:solidFill>
                  <a:schemeClr val="tx1"/>
                </a:solidFill>
                <a:latin typeface="Calibri" pitchFamily="34" charset="0"/>
                <a:ea typeface="新細明體" charset="-120"/>
              </a:defRPr>
            </a:lvl9pPr>
          </a:lstStyle>
          <a:p>
            <a:pPr algn="ctr" eaLnBrk="1" hangingPunct="1"/>
            <a:r>
              <a:rPr kumimoji="0" lang="zh-TW" altLang="en-US" sz="3200" b="1" dirty="0">
                <a:solidFill>
                  <a:schemeClr val="bg1"/>
                </a:solidFill>
                <a:latin typeface="標楷體" pitchFamily="65" charset="-120"/>
                <a:ea typeface="標楷體" pitchFamily="65" charset="-120"/>
              </a:rPr>
              <a:t>生物資源學群</a:t>
            </a:r>
            <a:r>
              <a:rPr kumimoji="0" lang="en-US" altLang="zh-TW" sz="3200" b="1" dirty="0">
                <a:solidFill>
                  <a:schemeClr val="bg1"/>
                </a:solidFill>
                <a:latin typeface="標楷體" pitchFamily="65" charset="-120"/>
                <a:ea typeface="標楷體" pitchFamily="65" charset="-120"/>
              </a:rPr>
              <a:t>-</a:t>
            </a:r>
            <a:r>
              <a:rPr kumimoji="0" lang="zh-TW" altLang="en-US" sz="3200" b="1" dirty="0">
                <a:solidFill>
                  <a:schemeClr val="bg1"/>
                </a:solidFill>
                <a:latin typeface="標楷體" pitchFamily="65" charset="-120"/>
                <a:ea typeface="標楷體" pitchFamily="65" charset="-120"/>
              </a:rPr>
              <a:t>獸醫系</a:t>
            </a:r>
            <a:endParaRPr kumimoji="0" lang="en-US" altLang="zh-TW" sz="3200" b="1" dirty="0">
              <a:solidFill>
                <a:schemeClr val="bg1"/>
              </a:solidFill>
              <a:latin typeface="標楷體" pitchFamily="65" charset="-120"/>
              <a:ea typeface="標楷體" pitchFamily="65" charset="-120"/>
            </a:endParaRPr>
          </a:p>
        </p:txBody>
      </p:sp>
      <p:sp>
        <p:nvSpPr>
          <p:cNvPr id="18" name="文字方塊 9"/>
          <p:cNvSpPr txBox="1">
            <a:spLocks noChangeArrowheads="1"/>
          </p:cNvSpPr>
          <p:nvPr/>
        </p:nvSpPr>
        <p:spPr bwMode="auto">
          <a:xfrm>
            <a:off x="71406" y="4897752"/>
            <a:ext cx="1106488" cy="461665"/>
          </a:xfrm>
          <a:prstGeom prst="rect">
            <a:avLst/>
          </a:prstGeom>
          <a:noFill/>
          <a:ln w="9525">
            <a:noFill/>
            <a:miter lim="800000"/>
            <a:headEnd/>
            <a:tailEnd/>
          </a:ln>
        </p:spPr>
        <p:txBody>
          <a:bodyPr>
            <a:spAutoFit/>
          </a:bodyPr>
          <a:lstStyle/>
          <a:p>
            <a:r>
              <a:rPr kumimoji="0" lang="zh-TW" altLang="en-US" sz="1200" b="1" dirty="0">
                <a:solidFill>
                  <a:schemeClr val="tx1">
                    <a:lumMod val="85000"/>
                    <a:lumOff val="15000"/>
                  </a:schemeClr>
                </a:solidFill>
                <a:latin typeface="SimHei" pitchFamily="49" charset="-122"/>
                <a:ea typeface="SimHei" pitchFamily="49" charset="-122"/>
              </a:rPr>
              <a:t>影片來源：</a:t>
            </a:r>
            <a:r>
              <a:rPr kumimoji="0" lang="en-US" altLang="zh-TW" sz="1200" b="1" dirty="0">
                <a:solidFill>
                  <a:schemeClr val="tx1">
                    <a:lumMod val="85000"/>
                    <a:lumOff val="15000"/>
                  </a:schemeClr>
                </a:solidFill>
                <a:latin typeface="SimHei" pitchFamily="49" charset="-122"/>
                <a:ea typeface="SimHei" pitchFamily="49" charset="-122"/>
              </a:rPr>
              <a:t/>
            </a:r>
            <a:br>
              <a:rPr kumimoji="0" lang="en-US" altLang="zh-TW" sz="1200" b="1" dirty="0">
                <a:solidFill>
                  <a:schemeClr val="tx1">
                    <a:lumMod val="85000"/>
                    <a:lumOff val="15000"/>
                  </a:schemeClr>
                </a:solidFill>
                <a:latin typeface="SimHei" pitchFamily="49" charset="-122"/>
                <a:ea typeface="SimHei" pitchFamily="49" charset="-122"/>
              </a:rPr>
            </a:br>
            <a:r>
              <a:rPr kumimoji="0" lang="en-US" altLang="zh-TW" sz="1200" b="1" dirty="0" smtClean="0">
                <a:solidFill>
                  <a:schemeClr val="tx1">
                    <a:lumMod val="85000"/>
                    <a:lumOff val="15000"/>
                  </a:schemeClr>
                </a:solidFill>
                <a:latin typeface="SimHei" pitchFamily="49" charset="-122"/>
                <a:ea typeface="SimHei" pitchFamily="49" charset="-122"/>
              </a:rPr>
              <a:t>YOUTUBE</a:t>
            </a:r>
            <a:endParaRPr kumimoji="0" lang="en-US" altLang="zh-TW" sz="1200" b="1" dirty="0">
              <a:solidFill>
                <a:schemeClr val="tx1">
                  <a:lumMod val="85000"/>
                  <a:lumOff val="15000"/>
                </a:schemeClr>
              </a:solidFill>
              <a:latin typeface="SimHei" pitchFamily="49" charset="-122"/>
              <a:ea typeface="SimHei" pitchFamily="49" charset="-122"/>
            </a:endParaRPr>
          </a:p>
        </p:txBody>
      </p:sp>
      <p:sp>
        <p:nvSpPr>
          <p:cNvPr id="19" name="文字方塊 9"/>
          <p:cNvSpPr txBox="1">
            <a:spLocks noChangeArrowheads="1"/>
          </p:cNvSpPr>
          <p:nvPr/>
        </p:nvSpPr>
        <p:spPr bwMode="auto">
          <a:xfrm>
            <a:off x="7966106" y="4897752"/>
            <a:ext cx="1106488" cy="461665"/>
          </a:xfrm>
          <a:prstGeom prst="rect">
            <a:avLst/>
          </a:prstGeom>
          <a:noFill/>
          <a:ln w="9525">
            <a:noFill/>
            <a:miter lim="800000"/>
            <a:headEnd/>
            <a:tailEnd/>
          </a:ln>
        </p:spPr>
        <p:txBody>
          <a:bodyPr>
            <a:spAutoFit/>
          </a:bodyPr>
          <a:lstStyle/>
          <a:p>
            <a:r>
              <a:rPr kumimoji="0" lang="en-US" altLang="zh-TW" sz="2400" b="1" dirty="0" smtClean="0">
                <a:solidFill>
                  <a:schemeClr val="tx1">
                    <a:lumMod val="85000"/>
                    <a:lumOff val="15000"/>
                  </a:schemeClr>
                </a:solidFill>
                <a:latin typeface="Arial" pitchFamily="34" charset="0"/>
                <a:ea typeface="SimHei" pitchFamily="49" charset="-122"/>
                <a:cs typeface="Arial" pitchFamily="34" charset="0"/>
              </a:rPr>
              <a:t>02’28</a:t>
            </a:r>
            <a:endParaRPr kumimoji="0" lang="en-US" altLang="zh-TW" sz="2400" b="1" dirty="0">
              <a:solidFill>
                <a:schemeClr val="tx1">
                  <a:lumMod val="85000"/>
                  <a:lumOff val="15000"/>
                </a:schemeClr>
              </a:solidFill>
              <a:latin typeface="Arial" pitchFamily="34" charset="0"/>
              <a:ea typeface="SimHei" pitchFamily="49" charset="-122"/>
              <a:cs typeface="Arial" pitchFamily="34" charset="0"/>
            </a:endParaRPr>
          </a:p>
        </p:txBody>
      </p:sp>
      <p:pic>
        <p:nvPicPr>
          <p:cNvPr id="20" name="圖片 12" descr="圖片6-4.png">
            <a:hlinkClick r:id="rId6" action="ppaction://hlinkfile"/>
          </p:cNvPr>
          <p:cNvPicPr>
            <a:picLocks noChangeAspect="1"/>
          </p:cNvPicPr>
          <p:nvPr/>
        </p:nvPicPr>
        <p:blipFill>
          <a:blip r:embed="rId7"/>
          <a:srcRect/>
          <a:stretch>
            <a:fillRect/>
          </a:stretch>
        </p:blipFill>
        <p:spPr bwMode="auto">
          <a:xfrm>
            <a:off x="8215338" y="3930657"/>
            <a:ext cx="708025" cy="792603"/>
          </a:xfrm>
          <a:prstGeom prst="rect">
            <a:avLst/>
          </a:prstGeom>
          <a:noFill/>
          <a:ln w="9525">
            <a:noFill/>
            <a:miter lim="800000"/>
            <a:headEnd/>
            <a:tailEnd/>
          </a:ln>
        </p:spPr>
      </p:pic>
      <p:pic>
        <p:nvPicPr>
          <p:cNvPr id="21" name="圖片 20" descr="090.png">
            <a:hlinkClick r:id="rId8" action="ppaction://hlinksldjump"/>
          </p:cNvPr>
          <p:cNvPicPr>
            <a:picLocks noChangeAspect="1"/>
          </p:cNvPicPr>
          <p:nvPr/>
        </p:nvPicPr>
        <p:blipFill>
          <a:blip r:embed="rId9"/>
          <a:stretch>
            <a:fillRect/>
          </a:stretch>
        </p:blipFill>
        <p:spPr>
          <a:xfrm>
            <a:off x="8281718" y="3282095"/>
            <a:ext cx="648000" cy="648000"/>
          </a:xfrm>
          <a:prstGeom prst="rect">
            <a:avLst/>
          </a:prstGeom>
        </p:spPr>
      </p:pic>
    </p:spTree>
    <p:controls>
      <p:control spid="2051" name="WindowsMediaPlayer1" r:id="rId2" imgW="6916115" imgH="4029637"/>
    </p:controls>
    <p:extLst>
      <p:ext uri="{BB962C8B-B14F-4D97-AF65-F5344CB8AC3E}">
        <p14:creationId xmlns="" xmlns:p14="http://schemas.microsoft.com/office/powerpoint/2010/main" val="3754852298"/>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預設簡報設計">
  <a:themeElements>
    <a:clrScheme name="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預設簡報設計">
      <a:majorFont>
        <a:latin typeface="Arial"/>
        <a:ea typeface="新細明體"/>
        <a:cs typeface=""/>
      </a:majorFont>
      <a:minorFont>
        <a:latin typeface="Arial"/>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預設簡報設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預設簡報設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預設簡報設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預設簡報設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預設簡報設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預設簡報設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預設簡報設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預設簡報設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預設簡報設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預設簡報設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預設簡報設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13855</TotalTime>
  <Words>1130</Words>
  <Application>Microsoft Office PowerPoint</Application>
  <PresentationFormat>自訂</PresentationFormat>
  <Paragraphs>94</Paragraphs>
  <Slides>19</Slides>
  <Notes>15</Notes>
  <HiddenSlides>2</HiddenSlides>
  <MMClips>0</MMClips>
  <ScaleCrop>false</ScaleCrop>
  <HeadingPairs>
    <vt:vector size="4" baseType="variant">
      <vt:variant>
        <vt:lpstr>佈景主題</vt:lpstr>
      </vt:variant>
      <vt:variant>
        <vt:i4>1</vt:i4>
      </vt:variant>
      <vt:variant>
        <vt:lpstr>投影片標題</vt:lpstr>
      </vt:variant>
      <vt:variant>
        <vt:i4>19</vt:i4>
      </vt:variant>
    </vt:vector>
  </HeadingPairs>
  <TitlesOfParts>
    <vt:vector size="20" baseType="lpstr">
      <vt:lpstr>預設簡報設計</vt:lpstr>
      <vt:lpstr>投影片 1</vt:lpstr>
      <vt:lpstr>投影片 2</vt:lpstr>
      <vt:lpstr>投影片 3</vt:lpstr>
      <vt:lpstr>投影片 4</vt:lpstr>
      <vt:lpstr>投影片 5</vt:lpstr>
      <vt:lpstr>投影片 6</vt:lpstr>
      <vt:lpstr>投影片 7</vt:lpstr>
      <vt:lpstr>投影片 8</vt:lpstr>
      <vt:lpstr>投影片 9</vt:lpstr>
      <vt:lpstr>投影片 10</vt:lpstr>
      <vt:lpstr>投影片 11</vt:lpstr>
      <vt:lpstr>投影片 12</vt:lpstr>
      <vt:lpstr>投影片 13</vt:lpstr>
      <vt:lpstr>投影片 14</vt:lpstr>
      <vt:lpstr>投影片 15</vt:lpstr>
      <vt:lpstr>投影片 16</vt:lpstr>
      <vt:lpstr>投影片 17</vt:lpstr>
      <vt:lpstr>投影片 18</vt:lpstr>
      <vt:lpstr>投影片 19</vt:lpstr>
    </vt:vector>
  </TitlesOfParts>
  <Company>HOMGER</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投影片 1</dc:title>
  <dc:creator>yuda</dc:creator>
  <cp:lastModifiedBy>Lulu</cp:lastModifiedBy>
  <cp:revision>579</cp:revision>
  <dcterms:created xsi:type="dcterms:W3CDTF">2015-01-22T02:35:23Z</dcterms:created>
  <dcterms:modified xsi:type="dcterms:W3CDTF">2016-07-14T09:19:57Z</dcterms:modified>
</cp:coreProperties>
</file>