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30" r:id="rId2"/>
    <p:sldId id="431" r:id="rId3"/>
    <p:sldId id="433" r:id="rId4"/>
    <p:sldId id="443" r:id="rId5"/>
    <p:sldId id="444" r:id="rId6"/>
    <p:sldId id="445" r:id="rId7"/>
    <p:sldId id="446" r:id="rId8"/>
    <p:sldId id="434" r:id="rId9"/>
    <p:sldId id="435" r:id="rId10"/>
    <p:sldId id="436" r:id="rId11"/>
    <p:sldId id="437" r:id="rId12"/>
    <p:sldId id="440" r:id="rId13"/>
    <p:sldId id="447" r:id="rId14"/>
    <p:sldId id="448" r:id="rId15"/>
    <p:sldId id="438" r:id="rId16"/>
    <p:sldId id="439" r:id="rId17"/>
    <p:sldId id="449" r:id="rId18"/>
    <p:sldId id="441" r:id="rId19"/>
    <p:sldId id="442" r:id="rId20"/>
  </p:sldIdLst>
  <p:sldSz cx="9144000" cy="5718175"/>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A953"/>
    <a:srgbClr val="800000"/>
    <a:srgbClr val="FFD9B3"/>
    <a:srgbClr val="FF6600"/>
    <a:srgbClr val="3399FF"/>
    <a:srgbClr val="66CCFF"/>
    <a:srgbClr val="CCFFFF"/>
    <a:srgbClr val="99CCFF"/>
    <a:srgbClr val="FF8E1D"/>
    <a:srgbClr val="CC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41" autoAdjust="0"/>
    <p:restoredTop sz="80000" autoAdjust="0"/>
  </p:normalViewPr>
  <p:slideViewPr>
    <p:cSldViewPr>
      <p:cViewPr>
        <p:scale>
          <a:sx n="80" d="100"/>
          <a:sy n="80" d="100"/>
        </p:scale>
        <p:origin x="-2592" y="-612"/>
      </p:cViewPr>
      <p:guideLst>
        <p:guide orient="horz" pos="1801"/>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06.生物資源學群-園藝系(02'20).wm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0395"/>
  <ax:ocxPr ax:name="_cy" ax:value="11007"/>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06.生物資源學群-獸醫系(02'28).wm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9213"/>
  <ax:ocxPr ax:name="_cy" ax:value="11192"/>
</ax:ocx>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2AFB2-6FF2-4986-A72B-F66FA409170B}" type="datetimeFigureOut">
              <a:rPr lang="zh-TW" altLang="en-US" smtClean="0"/>
              <a:pPr/>
              <a:t>2016/7/14</a:t>
            </a:fld>
            <a:endParaRPr lang="zh-TW" altLang="en-US"/>
          </a:p>
        </p:txBody>
      </p:sp>
      <p:sp>
        <p:nvSpPr>
          <p:cNvPr id="4" name="投影片圖像版面配置區 3"/>
          <p:cNvSpPr>
            <a:spLocks noGrp="1" noRot="1" noChangeAspect="1"/>
          </p:cNvSpPr>
          <p:nvPr>
            <p:ph type="sldImg" idx="2"/>
          </p:nvPr>
        </p:nvSpPr>
        <p:spPr>
          <a:xfrm>
            <a:off x="687388" y="685800"/>
            <a:ext cx="54832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BBF38-48D1-4A74-9CB7-8EAC71079126}" type="slidenum">
              <a:rPr lang="zh-TW" altLang="en-US" smtClean="0"/>
              <a:pPr/>
              <a:t>‹#›</a:t>
            </a:fld>
            <a:endParaRPr lang="zh-TW" altLang="en-US"/>
          </a:p>
        </p:txBody>
      </p:sp>
    </p:spTree>
    <p:extLst>
      <p:ext uri="{BB962C8B-B14F-4D97-AF65-F5344CB8AC3E}">
        <p14:creationId xmlns="" xmlns:p14="http://schemas.microsoft.com/office/powerpoint/2010/main" val="395551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r>
              <a:rPr lang="zh-TW" altLang="en-US" sz="1200" b="1" dirty="0" smtClean="0">
                <a:latin typeface="SimHei" pitchFamily="2" charset="-122"/>
                <a:ea typeface="SimHei" pitchFamily="2" charset="-122"/>
              </a:rPr>
              <a:t>學群包含了農藝、畜牧、園藝、獸醫、森林、漁業、食品科學等學類</a:t>
            </a:r>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3</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13</a:t>
            </a:fld>
            <a:endParaRPr lang="zh-TW" altLang="en-US"/>
          </a:p>
        </p:txBody>
      </p:sp>
    </p:spTree>
    <p:extLst>
      <p:ext uri="{BB962C8B-B14F-4D97-AF65-F5344CB8AC3E}">
        <p14:creationId xmlns="" xmlns:p14="http://schemas.microsoft.com/office/powerpoint/2010/main" val="6387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14</a:t>
            </a:fld>
            <a:endParaRPr lang="zh-TW" altLang="en-US"/>
          </a:p>
        </p:txBody>
      </p:sp>
    </p:spTree>
    <p:extLst>
      <p:ext uri="{BB962C8B-B14F-4D97-AF65-F5344CB8AC3E}">
        <p14:creationId xmlns="" xmlns:p14="http://schemas.microsoft.com/office/powerpoint/2010/main" val="1709003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15</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16</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生物資源學群原名農林漁牧學群，主要研究農林漁牧產業相關知識與技術，後因應生物科技與環境資源應用之領域崛起，便結合成為現在的生物資源學群。隨著環境與糧食危機議題的熱潮，「永續生產」成為目前科學研究的一大主題，而生物資源學群所學便是透過整合原有農林漁牧業生產技術及生物技術，讓人們盡可能在不破壞自然生態下，維持良好的生產品質，例如：研究抗旱的作物、基因工程等。 </a:t>
            </a:r>
          </a:p>
          <a:p>
            <a:r>
              <a:rPr lang="zh-TW" altLang="en-US" sz="1200" b="0" i="0" u="none" strike="noStrike" kern="1200" baseline="0" dirty="0" smtClean="0">
                <a:solidFill>
                  <a:schemeClr val="tx1"/>
                </a:solidFill>
                <a:latin typeface="+mn-lt"/>
                <a:ea typeface="+mn-ea"/>
                <a:cs typeface="+mn-cs"/>
              </a:rPr>
              <a:t>隨著人們愈來愈講究健康、養生，生物資源相關產業也開始朝這方向前進，除了人盡皆知的有機耕作栽培外，還有無毒耕作、食安檢測、營養作物育種、各種健康食品研發生產等，都需要生物資源方面的人才投入。現在的生物資源學群已不像以往人們認為的老往田裡、山裡跑的科系，而是更常待在實驗室，透過科學化研究讓人們可以吃得更好、更健康。</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4</a:t>
            </a:fld>
            <a:endParaRPr lang="zh-TW" altLang="en-US"/>
          </a:p>
        </p:txBody>
      </p:sp>
    </p:spTree>
    <p:extLst>
      <p:ext uri="{BB962C8B-B14F-4D97-AF65-F5344CB8AC3E}">
        <p14:creationId xmlns="" xmlns:p14="http://schemas.microsoft.com/office/powerpoint/2010/main" val="201270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這個學群非常重視實作，包括基本試驗設計、實際了解畜養或栽培流程。很多大學農學院都有自己的園藝場、農場、牧場或林場，課程安排少不了實作，但比例還是要看各校開課以及個人規劃。</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6</a:t>
            </a:fld>
            <a:endParaRPr lang="zh-TW" altLang="en-US"/>
          </a:p>
        </p:txBody>
      </p:sp>
    </p:spTree>
    <p:extLst>
      <p:ext uri="{BB962C8B-B14F-4D97-AF65-F5344CB8AC3E}">
        <p14:creationId xmlns="" xmlns:p14="http://schemas.microsoft.com/office/powerpoint/2010/main" val="398401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生命科學比較偏重生命醫學，學習場域多在實驗室，透過顯微鏡去做觀察學習。生物資源學群比較有機會到戶外，適合喜歡植物或大自然的人。</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7</a:t>
            </a:fld>
            <a:endParaRPr lang="zh-TW" altLang="en-US"/>
          </a:p>
        </p:txBody>
      </p:sp>
    </p:spTree>
    <p:extLst>
      <p:ext uri="{BB962C8B-B14F-4D97-AF65-F5344CB8AC3E}">
        <p14:creationId xmlns="" xmlns:p14="http://schemas.microsoft.com/office/powerpoint/2010/main" val="289638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9</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10</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11</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6413"/>
            <a:ext cx="7772400" cy="12255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40088"/>
            <a:ext cx="6400800" cy="1462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AA2471C-473B-47CE-880E-379C90C8DF9B}" type="slidenum">
              <a:rPr lang="en-US" altLang="zh-TW"/>
              <a:pPr/>
              <a:t>‹#›</a:t>
            </a:fld>
            <a:endParaRPr lang="en-US" altLang="zh-TW"/>
          </a:p>
        </p:txBody>
      </p:sp>
    </p:spTree>
    <p:extLst>
      <p:ext uri="{BB962C8B-B14F-4D97-AF65-F5344CB8AC3E}">
        <p14:creationId xmlns="" xmlns:p14="http://schemas.microsoft.com/office/powerpoint/2010/main" val="109602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5834E48F-44EC-45DB-A820-3043B58B8562}" type="slidenum">
              <a:rPr lang="en-US" altLang="zh-TW"/>
              <a:pPr/>
              <a:t>‹#›</a:t>
            </a:fld>
            <a:endParaRPr lang="en-US" altLang="zh-TW"/>
          </a:p>
        </p:txBody>
      </p:sp>
    </p:spTree>
    <p:extLst>
      <p:ext uri="{BB962C8B-B14F-4D97-AF65-F5344CB8AC3E}">
        <p14:creationId xmlns="" xmlns:p14="http://schemas.microsoft.com/office/powerpoint/2010/main" val="115120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600"/>
            <a:ext cx="2057400" cy="48799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600"/>
            <a:ext cx="6019800" cy="48799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AED059E9-DEB1-44C4-B923-3D2B5B0C6DEA}" type="slidenum">
              <a:rPr lang="en-US" altLang="zh-TW"/>
              <a:pPr/>
              <a:t>‹#›</a:t>
            </a:fld>
            <a:endParaRPr lang="en-US" altLang="zh-TW"/>
          </a:p>
        </p:txBody>
      </p:sp>
    </p:spTree>
    <p:extLst>
      <p:ext uri="{BB962C8B-B14F-4D97-AF65-F5344CB8AC3E}">
        <p14:creationId xmlns="" xmlns:p14="http://schemas.microsoft.com/office/powerpoint/2010/main" val="194187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474829E7-6DB2-44A6-9ABA-DE93D1205FC6}" type="slidenum">
              <a:rPr lang="en-US" altLang="zh-TW"/>
              <a:pPr/>
              <a:t>‹#›</a:t>
            </a:fld>
            <a:endParaRPr lang="en-US" altLang="zh-TW"/>
          </a:p>
        </p:txBody>
      </p:sp>
    </p:spTree>
    <p:extLst>
      <p:ext uri="{BB962C8B-B14F-4D97-AF65-F5344CB8AC3E}">
        <p14:creationId xmlns="" xmlns:p14="http://schemas.microsoft.com/office/powerpoint/2010/main" val="200646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5063"/>
            <a:ext cx="7772400" cy="1135062"/>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4113"/>
            <a:ext cx="7772400" cy="1250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C89AF7A5-E74C-4A28-91DC-EF7708E1AF25}" type="slidenum">
              <a:rPr lang="en-US" altLang="zh-TW"/>
              <a:pPr/>
              <a:t>‹#›</a:t>
            </a:fld>
            <a:endParaRPr lang="en-US" altLang="zh-TW"/>
          </a:p>
        </p:txBody>
      </p:sp>
    </p:spTree>
    <p:extLst>
      <p:ext uri="{BB962C8B-B14F-4D97-AF65-F5344CB8AC3E}">
        <p14:creationId xmlns="" xmlns:p14="http://schemas.microsoft.com/office/powerpoint/2010/main" val="359651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333500"/>
            <a:ext cx="4038600" cy="377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33500"/>
            <a:ext cx="4038600" cy="377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318F1AF9-6BB9-4C4B-9813-BB1BF32D7317}" type="slidenum">
              <a:rPr lang="en-US" altLang="zh-TW"/>
              <a:pPr/>
              <a:t>‹#›</a:t>
            </a:fld>
            <a:endParaRPr lang="en-US" altLang="zh-TW"/>
          </a:p>
        </p:txBody>
      </p:sp>
    </p:spTree>
    <p:extLst>
      <p:ext uri="{BB962C8B-B14F-4D97-AF65-F5344CB8AC3E}">
        <p14:creationId xmlns="" xmlns:p14="http://schemas.microsoft.com/office/powerpoint/2010/main" val="203291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2925"/>
            <a:ext cx="4040188" cy="3295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812925"/>
            <a:ext cx="4041775" cy="3295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7A469875-1EBC-4CCA-87CC-052816D3B358}" type="slidenum">
              <a:rPr lang="en-US" altLang="zh-TW"/>
              <a:pPr/>
              <a:t>‹#›</a:t>
            </a:fld>
            <a:endParaRPr lang="en-US" altLang="zh-TW"/>
          </a:p>
        </p:txBody>
      </p:sp>
    </p:spTree>
    <p:extLst>
      <p:ext uri="{BB962C8B-B14F-4D97-AF65-F5344CB8AC3E}">
        <p14:creationId xmlns="" xmlns:p14="http://schemas.microsoft.com/office/powerpoint/2010/main" val="113909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DFDE0AA5-2BE9-4473-8859-954B07712150}" type="slidenum">
              <a:rPr lang="en-US" altLang="zh-TW"/>
              <a:pPr/>
              <a:t>‹#›</a:t>
            </a:fld>
            <a:endParaRPr lang="en-US" altLang="zh-TW"/>
          </a:p>
        </p:txBody>
      </p:sp>
    </p:spTree>
    <p:extLst>
      <p:ext uri="{BB962C8B-B14F-4D97-AF65-F5344CB8AC3E}">
        <p14:creationId xmlns="" xmlns:p14="http://schemas.microsoft.com/office/powerpoint/2010/main" val="67487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A30B3BCE-A161-4B57-A4FA-55107B90B724}" type="slidenum">
              <a:rPr lang="en-US" altLang="zh-TW"/>
              <a:pPr/>
              <a:t>‹#›</a:t>
            </a:fld>
            <a:endParaRPr lang="en-US" altLang="zh-TW"/>
          </a:p>
        </p:txBody>
      </p:sp>
    </p:spTree>
    <p:extLst>
      <p:ext uri="{BB962C8B-B14F-4D97-AF65-F5344CB8AC3E}">
        <p14:creationId xmlns="" xmlns:p14="http://schemas.microsoft.com/office/powerpoint/2010/main" val="155044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7013"/>
            <a:ext cx="3008313" cy="969962"/>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013"/>
            <a:ext cx="5111750" cy="4881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196975"/>
            <a:ext cx="3008313" cy="3911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AF32DCDD-499B-4B03-8A74-2802B7D84D72}" type="slidenum">
              <a:rPr lang="en-US" altLang="zh-TW"/>
              <a:pPr/>
              <a:t>‹#›</a:t>
            </a:fld>
            <a:endParaRPr lang="en-US" altLang="zh-TW"/>
          </a:p>
        </p:txBody>
      </p:sp>
    </p:spTree>
    <p:extLst>
      <p:ext uri="{BB962C8B-B14F-4D97-AF65-F5344CB8AC3E}">
        <p14:creationId xmlns="" xmlns:p14="http://schemas.microsoft.com/office/powerpoint/2010/main" val="113490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2088"/>
            <a:ext cx="5486400" cy="473075"/>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1175"/>
            <a:ext cx="5486400" cy="3430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5163"/>
            <a:ext cx="5486400" cy="671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15BF57F2-BE3A-4F5F-9AC5-33E168330D98}" type="slidenum">
              <a:rPr lang="en-US" altLang="zh-TW"/>
              <a:pPr/>
              <a:t>‹#›</a:t>
            </a:fld>
            <a:endParaRPr lang="en-US" altLang="zh-TW"/>
          </a:p>
        </p:txBody>
      </p:sp>
    </p:spTree>
    <p:extLst>
      <p:ext uri="{BB962C8B-B14F-4D97-AF65-F5344CB8AC3E}">
        <p14:creationId xmlns="" xmlns:p14="http://schemas.microsoft.com/office/powerpoint/2010/main" val="1401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4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333500"/>
            <a:ext cx="8229600" cy="3775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5207000"/>
            <a:ext cx="2133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29" name="Rectangle 5"/>
          <p:cNvSpPr>
            <a:spLocks noGrp="1" noChangeArrowheads="1"/>
          </p:cNvSpPr>
          <p:nvPr>
            <p:ph type="ftr" sz="quarter" idx="3"/>
          </p:nvPr>
        </p:nvSpPr>
        <p:spPr bwMode="auto">
          <a:xfrm>
            <a:off x="3124200" y="5207000"/>
            <a:ext cx="2895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TW"/>
          </a:p>
        </p:txBody>
      </p:sp>
      <p:sp>
        <p:nvSpPr>
          <p:cNvPr id="1030" name="Rectangle 6"/>
          <p:cNvSpPr>
            <a:spLocks noGrp="1" noChangeArrowheads="1"/>
          </p:cNvSpPr>
          <p:nvPr>
            <p:ph type="sldNum" sz="quarter" idx="4"/>
          </p:nvPr>
        </p:nvSpPr>
        <p:spPr bwMode="auto">
          <a:xfrm>
            <a:off x="6553200" y="5207000"/>
            <a:ext cx="2133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8A2BDC-C628-49EE-898D-9942DA46CDDB}"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pitchFamily="18" charset="-120"/>
        </a:defRPr>
      </a:lvl2pPr>
      <a:lvl3pPr algn="ctr" rtl="0" fontAlgn="base">
        <a:spcBef>
          <a:spcPct val="0"/>
        </a:spcBef>
        <a:spcAft>
          <a:spcPct val="0"/>
        </a:spcAft>
        <a:defRPr kumimoji="1" sz="4400">
          <a:solidFill>
            <a:schemeClr val="tx2"/>
          </a:solidFill>
          <a:latin typeface="Arial" charset="0"/>
          <a:ea typeface="新細明體" pitchFamily="18" charset="-120"/>
        </a:defRPr>
      </a:lvl3pPr>
      <a:lvl4pPr algn="ctr" rtl="0" fontAlgn="base">
        <a:spcBef>
          <a:spcPct val="0"/>
        </a:spcBef>
        <a:spcAft>
          <a:spcPct val="0"/>
        </a:spcAft>
        <a:defRPr kumimoji="1" sz="4400">
          <a:solidFill>
            <a:schemeClr val="tx2"/>
          </a:solidFill>
          <a:latin typeface="Arial" charset="0"/>
          <a:ea typeface="新細明體" pitchFamily="18" charset="-120"/>
        </a:defRPr>
      </a:lvl4pPr>
      <a:lvl5pPr algn="ctr" rtl="0" fontAlgn="base">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9.png"/><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png"/><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9.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4.xml"/><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ioh.tw/talks/joanne-j-a-shih-%E6%96%BD%E6%9F%94%E5%AE%89/" TargetMode="Externa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4.xml"/><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ioh.tw/talks/%e4%b8%ad%e8%88%88%e9%a3%9f%e7%94%9f%e7%b3%bb%e7%b3%bb-%e9%99%b3%e7%b9%bc%e8%8a%b8-chi-yun-chen-tw-study-nchu-bde/" TargetMode="Externa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Layout" Target="../slideLayouts/slideLayout7.xml"/><Relationship Id="rId7" Type="http://schemas.openxmlformats.org/officeDocument/2006/relationships/image" Target="../media/image4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06.&#29983;&#29289;&#36039;&#28304;&#23416;&#32676;-&#22290;&#34269;&#31995;(02'20).wmv" TargetMode="External"/><Relationship Id="rId5" Type="http://schemas.openxmlformats.org/officeDocument/2006/relationships/image" Target="../media/image41.jpeg"/><Relationship Id="rId4" Type="http://schemas.openxmlformats.org/officeDocument/2006/relationships/notesSlide" Target="../notesSlides/notesSlide14.xml"/><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Layout" Target="../slideLayouts/slideLayout7.xml"/><Relationship Id="rId7" Type="http://schemas.openxmlformats.org/officeDocument/2006/relationships/image" Target="../media/image42.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06.&#29983;&#29289;&#36039;&#28304;&#23416;&#32676;-&#29560;&#37291;&#31995;(02'28).wmv" TargetMode="External"/><Relationship Id="rId5" Type="http://schemas.openxmlformats.org/officeDocument/2006/relationships/image" Target="../media/image41.jpeg"/><Relationship Id="rId4" Type="http://schemas.openxmlformats.org/officeDocument/2006/relationships/notesSlide" Target="../notesSlides/notesSlide15.xml"/><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9.png"/><Relationship Id="rId5" Type="http://schemas.openxmlformats.org/officeDocument/2006/relationships/image" Target="../media/image10.png"/><Relationship Id="rId10" Type="http://schemas.openxmlformats.org/officeDocument/2006/relationships/image" Target="../media/image15.jpeg"/><Relationship Id="rId4" Type="http://schemas.microsoft.com/office/2007/relationships/hdphoto" Target="../media/hdphoto1.wdp"/><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yy2.edu.hk/biodiversity1/Russet%20Sparrow_1.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6198"/>
          <a:stretch/>
        </p:blipFill>
        <p:spPr bwMode="auto">
          <a:xfrm>
            <a:off x="0" y="0"/>
            <a:ext cx="9144000" cy="571817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3" name="群組 12"/>
          <p:cNvGrpSpPr/>
          <p:nvPr/>
        </p:nvGrpSpPr>
        <p:grpSpPr>
          <a:xfrm>
            <a:off x="0" y="3291135"/>
            <a:ext cx="9144000" cy="1944216"/>
            <a:chOff x="0" y="3291135"/>
            <a:chExt cx="9144000" cy="1944216"/>
          </a:xfrm>
        </p:grpSpPr>
        <p:sp>
          <p:nvSpPr>
            <p:cNvPr id="14" name="矩形 13"/>
            <p:cNvSpPr/>
            <p:nvPr/>
          </p:nvSpPr>
          <p:spPr>
            <a:xfrm>
              <a:off x="0" y="3291135"/>
              <a:ext cx="9144000" cy="1944216"/>
            </a:xfrm>
            <a:prstGeom prst="rect">
              <a:avLst/>
            </a:prstGeom>
            <a:solidFill>
              <a:srgbClr val="FF66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0" y="4464276"/>
              <a:ext cx="9144000" cy="77107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6" name="Picture 2" descr="K:\10418學群簡報\圖\字9.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537" y="1850975"/>
            <a:ext cx="2198156" cy="1960022"/>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3074" name="Text Box 2"/>
          <p:cNvSpPr txBox="1">
            <a:spLocks noChangeArrowheads="1"/>
          </p:cNvSpPr>
          <p:nvPr/>
        </p:nvSpPr>
        <p:spPr bwMode="auto">
          <a:xfrm>
            <a:off x="323528" y="3363143"/>
            <a:ext cx="5544616"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6600" b="1" dirty="0">
                <a:solidFill>
                  <a:schemeClr val="bg1"/>
                </a:solidFill>
                <a:effectLst>
                  <a:outerShdw blurRad="38100" dist="38100" dir="2700000" algn="tl">
                    <a:srgbClr val="000000">
                      <a:alpha val="43137"/>
                    </a:srgbClr>
                  </a:outerShdw>
                </a:effectLst>
                <a:latin typeface="SimHei" pitchFamily="2" charset="-122"/>
                <a:ea typeface="SimHei" pitchFamily="2" charset="-122"/>
              </a:rPr>
              <a:t>生物資源學群</a:t>
            </a:r>
            <a:endParaRPr lang="zh-TW" altLang="en-US" sz="66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sp>
        <p:nvSpPr>
          <p:cNvPr id="7" name="Text Box 2"/>
          <p:cNvSpPr txBox="1">
            <a:spLocks noChangeArrowheads="1"/>
          </p:cNvSpPr>
          <p:nvPr/>
        </p:nvSpPr>
        <p:spPr bwMode="auto">
          <a:xfrm>
            <a:off x="395536" y="4629670"/>
            <a:ext cx="874846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400" b="1" dirty="0">
                <a:solidFill>
                  <a:schemeClr val="bg1"/>
                </a:solidFill>
                <a:latin typeface="SimHei" pitchFamily="2" charset="-122"/>
                <a:ea typeface="SimHei" pitchFamily="2" charset="-122"/>
              </a:rPr>
              <a:t>下田實習實際體驗，豐富各方面專業知識（偏三類組）</a:t>
            </a:r>
            <a:endParaRPr lang="zh-TW" altLang="en-US" sz="2400" b="1" dirty="0">
              <a:solidFill>
                <a:schemeClr val="bg1"/>
              </a:solidFill>
              <a:latin typeface="SimHei" panose="02010609060101010101" pitchFamily="49" charset="-122"/>
              <a:ea typeface="SimHei" panose="02010609060101010101" pitchFamily="49" charset="-122"/>
            </a:endParaRPr>
          </a:p>
        </p:txBody>
      </p:sp>
    </p:spTree>
    <p:extLst>
      <p:ext uri="{BB962C8B-B14F-4D97-AF65-F5344CB8AC3E}">
        <p14:creationId xmlns="" xmlns:p14="http://schemas.microsoft.com/office/powerpoint/2010/main" val="112353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三 </a:t>
              </a:r>
              <a:r>
                <a:rPr lang="zh-TW" altLang="en-US" sz="2800" b="1" dirty="0" smtClean="0">
                  <a:solidFill>
                    <a:schemeClr val="bg1"/>
                  </a:solidFill>
                  <a:latin typeface="SimHei" pitchFamily="2" charset="-122"/>
                  <a:ea typeface="SimHei" pitchFamily="2" charset="-122"/>
                </a:rPr>
                <a:t>學</a:t>
              </a:r>
              <a:r>
                <a:rPr lang="zh-TW" altLang="en-US" sz="2800" b="1" dirty="0">
                  <a:solidFill>
                    <a:schemeClr val="bg1"/>
                  </a:solidFill>
                  <a:latin typeface="SimHei" pitchFamily="2" charset="-122"/>
                  <a:ea typeface="SimHei" pitchFamily="2" charset="-122"/>
                </a:rPr>
                <a:t>群新生</a:t>
              </a:r>
              <a:r>
                <a:rPr lang="zh-TW" altLang="en-US" sz="2800" b="1" dirty="0" smtClean="0">
                  <a:solidFill>
                    <a:schemeClr val="bg1"/>
                  </a:solidFill>
                  <a:latin typeface="SimHei" pitchFamily="2" charset="-122"/>
                  <a:ea typeface="SimHei" pitchFamily="2" charset="-122"/>
                </a:rPr>
                <a:t>人數</a:t>
              </a:r>
              <a:endParaRPr lang="zh-TW" altLang="en-US" sz="2000" b="1" dirty="0">
                <a:solidFill>
                  <a:schemeClr val="bg1"/>
                </a:solidFill>
                <a:latin typeface="SimHei" pitchFamily="2" charset="-122"/>
                <a:ea typeface="SimHei" pitchFamily="2" charset="-122"/>
              </a:endParaRPr>
            </a:p>
          </p:txBody>
        </p:sp>
      </p:grpSp>
      <p:sp>
        <p:nvSpPr>
          <p:cNvPr id="3" name="矩形 2"/>
          <p:cNvSpPr/>
          <p:nvPr/>
        </p:nvSpPr>
        <p:spPr>
          <a:xfrm>
            <a:off x="395538" y="1090919"/>
            <a:ext cx="3744414" cy="830997"/>
          </a:xfrm>
          <a:prstGeom prst="rect">
            <a:avLst/>
          </a:prstGeom>
        </p:spPr>
        <p:txBody>
          <a:bodyPr wrap="square">
            <a:spAutoFit/>
          </a:bodyPr>
          <a:lstStyle/>
          <a:p>
            <a:r>
              <a:rPr lang="en-US" altLang="zh-TW" sz="2400" b="1" dirty="0">
                <a:latin typeface="SimHei" pitchFamily="49" charset="-122"/>
                <a:ea typeface="SimHei" pitchFamily="49" charset="-122"/>
              </a:rPr>
              <a:t>※ </a:t>
            </a:r>
            <a:r>
              <a:rPr lang="zh-TW" altLang="en-US" sz="2400" b="1" dirty="0">
                <a:latin typeface="SimHei" pitchFamily="49" charset="-122"/>
                <a:ea typeface="SimHei" pitchFamily="49" charset="-122"/>
              </a:rPr>
              <a:t>新生人數近年來穩定</a:t>
            </a:r>
          </a:p>
          <a:p>
            <a:r>
              <a:rPr lang="zh-TW" altLang="en-US" sz="2400" b="1" dirty="0">
                <a:latin typeface="SimHei" pitchFamily="49" charset="-122"/>
                <a:ea typeface="SimHei" pitchFamily="49" charset="-122"/>
              </a:rPr>
              <a:t> </a:t>
            </a:r>
            <a:r>
              <a:rPr lang="zh-TW" altLang="en-US" sz="2400" b="1" dirty="0" smtClean="0">
                <a:latin typeface="SimHei" pitchFamily="49" charset="-122"/>
                <a:ea typeface="SimHei" pitchFamily="49" charset="-122"/>
              </a:rPr>
              <a:t>  中</a:t>
            </a:r>
            <a:r>
              <a:rPr lang="zh-TW" altLang="en-US" sz="2400" b="1" dirty="0">
                <a:latin typeface="SimHei" pitchFamily="49" charset="-122"/>
                <a:ea typeface="SimHei" pitchFamily="49" charset="-122"/>
              </a:rPr>
              <a:t>求成長。</a:t>
            </a:r>
          </a:p>
        </p:txBody>
      </p:sp>
      <p:pic>
        <p:nvPicPr>
          <p:cNvPr id="2969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77470" y="2283023"/>
            <a:ext cx="8443002" cy="3024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descr="H:\105高中生涯規劃\圖64.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94616" y="626839"/>
            <a:ext cx="4445836" cy="180019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群組 10"/>
          <p:cNvGrpSpPr/>
          <p:nvPr/>
        </p:nvGrpSpPr>
        <p:grpSpPr>
          <a:xfrm>
            <a:off x="8323928" y="4896503"/>
            <a:ext cx="891542" cy="891542"/>
            <a:chOff x="8323928" y="4896503"/>
            <a:chExt cx="891542" cy="891542"/>
          </a:xfrm>
        </p:grpSpPr>
        <p:pic>
          <p:nvPicPr>
            <p:cNvPr id="12" name="圖片 11" descr="齟齒圖片4.png"/>
            <p:cNvPicPr>
              <a:picLocks noChangeAspect="1"/>
            </p:cNvPicPr>
            <p:nvPr/>
          </p:nvPicPr>
          <p:blipFill>
            <a:blip r:embed="rId6"/>
            <a:stretch>
              <a:fillRect/>
            </a:stretch>
          </p:blipFill>
          <p:spPr>
            <a:xfrm>
              <a:off x="8323928" y="4896503"/>
              <a:ext cx="891542" cy="891542"/>
            </a:xfrm>
            <a:prstGeom prst="rect">
              <a:avLst/>
            </a:prstGeom>
          </p:spPr>
        </p:pic>
        <p:sp>
          <p:nvSpPr>
            <p:cNvPr id="13" name="文字方塊 12"/>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068</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1514216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0725" name="Picture 5" descr="http://img.taopic.com/uploads/allimg/130612/235064-130612092F118.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50000" b="32133"/>
          <a:stretch/>
        </p:blipFill>
        <p:spPr bwMode="auto">
          <a:xfrm>
            <a:off x="2889786" y="503686"/>
            <a:ext cx="5928593" cy="105925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4"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四 </a:t>
              </a:r>
              <a:r>
                <a:rPr lang="zh-TW" altLang="en-US" sz="2800" b="1" dirty="0" smtClean="0">
                  <a:solidFill>
                    <a:schemeClr val="bg1"/>
                  </a:solidFill>
                  <a:latin typeface="SimHei" pitchFamily="2" charset="-122"/>
                  <a:ea typeface="SimHei" pitchFamily="2" charset="-122"/>
                </a:rPr>
                <a:t>重點</a:t>
              </a:r>
              <a:r>
                <a:rPr lang="zh-TW" altLang="en-US" sz="2800" b="1" dirty="0">
                  <a:solidFill>
                    <a:schemeClr val="bg1"/>
                  </a:solidFill>
                  <a:latin typeface="SimHei" pitchFamily="2" charset="-122"/>
                  <a:ea typeface="SimHei" pitchFamily="2" charset="-122"/>
                </a:rPr>
                <a:t>科系介紹</a:t>
              </a:r>
              <a:endParaRPr lang="zh-TW" altLang="en-US" sz="2000" b="1" dirty="0">
                <a:solidFill>
                  <a:schemeClr val="bg1"/>
                </a:solidFill>
                <a:latin typeface="SimHei" pitchFamily="2" charset="-122"/>
                <a:ea typeface="SimHei" pitchFamily="2" charset="-122"/>
              </a:endParaRPr>
            </a:p>
          </p:txBody>
        </p:sp>
      </p:grpSp>
      <p:pic>
        <p:nvPicPr>
          <p:cNvPr id="30723"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b="37148"/>
          <a:stretch/>
        </p:blipFill>
        <p:spPr bwMode="auto">
          <a:xfrm>
            <a:off x="395537" y="1562943"/>
            <a:ext cx="8422842" cy="37444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0" name="群組 9"/>
          <p:cNvGrpSpPr/>
          <p:nvPr/>
        </p:nvGrpSpPr>
        <p:grpSpPr>
          <a:xfrm>
            <a:off x="8323928" y="4896503"/>
            <a:ext cx="891542" cy="891542"/>
            <a:chOff x="8323928" y="4896503"/>
            <a:chExt cx="891542" cy="891542"/>
          </a:xfrm>
        </p:grpSpPr>
        <p:pic>
          <p:nvPicPr>
            <p:cNvPr id="11" name="圖片 10" descr="齟齒圖片4.png"/>
            <p:cNvPicPr>
              <a:picLocks noChangeAspect="1"/>
            </p:cNvPicPr>
            <p:nvPr/>
          </p:nvPicPr>
          <p:blipFill>
            <a:blip r:embed="rId6"/>
            <a:stretch>
              <a:fillRect/>
            </a:stretch>
          </p:blipFill>
          <p:spPr>
            <a:xfrm>
              <a:off x="8323928" y="4896503"/>
              <a:ext cx="891542" cy="891542"/>
            </a:xfrm>
            <a:prstGeom prst="rect">
              <a:avLst/>
            </a:prstGeom>
          </p:spPr>
        </p:pic>
        <p:sp>
          <p:nvSpPr>
            <p:cNvPr id="12" name="文字方塊 11"/>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069</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213147943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0725" name="Picture 5" descr="http://img.taopic.com/uploads/allimg/130612/235064-130612092F118.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50000" b="32133"/>
          <a:stretch/>
        </p:blipFill>
        <p:spPr bwMode="auto">
          <a:xfrm>
            <a:off x="2889786" y="503686"/>
            <a:ext cx="5928593" cy="116018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4"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四 </a:t>
              </a:r>
              <a:r>
                <a:rPr lang="zh-TW" altLang="en-US" sz="2800" b="1" dirty="0" smtClean="0">
                  <a:solidFill>
                    <a:schemeClr val="bg1"/>
                  </a:solidFill>
                  <a:latin typeface="SimHei" pitchFamily="2" charset="-122"/>
                  <a:ea typeface="SimHei" pitchFamily="2" charset="-122"/>
                </a:rPr>
                <a:t>重點</a:t>
              </a:r>
              <a:r>
                <a:rPr lang="zh-TW" altLang="en-US" sz="2800" b="1" dirty="0">
                  <a:solidFill>
                    <a:schemeClr val="bg1"/>
                  </a:solidFill>
                  <a:latin typeface="SimHei" pitchFamily="2" charset="-122"/>
                  <a:ea typeface="SimHei" pitchFamily="2" charset="-122"/>
                </a:rPr>
                <a:t>科系介紹</a:t>
              </a:r>
              <a:endParaRPr lang="zh-TW" altLang="en-US" sz="2000" b="1" dirty="0">
                <a:solidFill>
                  <a:schemeClr val="bg1"/>
                </a:solidFill>
                <a:latin typeface="SimHei" pitchFamily="2" charset="-122"/>
                <a:ea typeface="SimHei" pitchFamily="2" charset="-122"/>
              </a:endParaRPr>
            </a:p>
          </p:txBody>
        </p:sp>
      </p:grpSp>
      <p:grpSp>
        <p:nvGrpSpPr>
          <p:cNvPr id="3" name="群組 2"/>
          <p:cNvGrpSpPr/>
          <p:nvPr/>
        </p:nvGrpSpPr>
        <p:grpSpPr>
          <a:xfrm>
            <a:off x="395537" y="1735878"/>
            <a:ext cx="8422842" cy="2851401"/>
            <a:chOff x="395537" y="1562943"/>
            <a:chExt cx="8422842" cy="1831639"/>
          </a:xfrm>
        </p:grpSpPr>
        <p:pic>
          <p:nvPicPr>
            <p:cNvPr id="30723"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b="88210"/>
            <a:stretch/>
          </p:blipFill>
          <p:spPr bwMode="auto">
            <a:xfrm>
              <a:off x="395537" y="1562943"/>
              <a:ext cx="8422842" cy="455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61143" b="2878"/>
            <a:stretch/>
          </p:blipFill>
          <p:spPr bwMode="auto">
            <a:xfrm>
              <a:off x="395537" y="2005987"/>
              <a:ext cx="8422842" cy="1388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2" name="群組 11"/>
          <p:cNvGrpSpPr/>
          <p:nvPr/>
        </p:nvGrpSpPr>
        <p:grpSpPr>
          <a:xfrm>
            <a:off x="8323928" y="4896503"/>
            <a:ext cx="891542" cy="891542"/>
            <a:chOff x="8323928" y="4896503"/>
            <a:chExt cx="891542" cy="891542"/>
          </a:xfrm>
        </p:grpSpPr>
        <p:pic>
          <p:nvPicPr>
            <p:cNvPr id="13" name="圖片 12" descr="齟齒圖片4.png"/>
            <p:cNvPicPr>
              <a:picLocks noChangeAspect="1"/>
            </p:cNvPicPr>
            <p:nvPr/>
          </p:nvPicPr>
          <p:blipFill>
            <a:blip r:embed="rId6"/>
            <a:stretch>
              <a:fillRect/>
            </a:stretch>
          </p:blipFill>
          <p:spPr>
            <a:xfrm>
              <a:off x="8323928" y="4896503"/>
              <a:ext cx="891542" cy="891542"/>
            </a:xfrm>
            <a:prstGeom prst="rect">
              <a:avLst/>
            </a:prstGeom>
          </p:spPr>
        </p:pic>
        <p:sp>
          <p:nvSpPr>
            <p:cNvPr id="14" name="文字方塊 13"/>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069</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215764268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 name="群組 4"/>
          <p:cNvGrpSpPr/>
          <p:nvPr/>
        </p:nvGrpSpPr>
        <p:grpSpPr>
          <a:xfrm>
            <a:off x="1089991" y="284175"/>
            <a:ext cx="7802489" cy="918728"/>
            <a:chOff x="1089991" y="284175"/>
            <a:chExt cx="7802489" cy="918728"/>
          </a:xfrm>
        </p:grpSpPr>
        <p:sp>
          <p:nvSpPr>
            <p:cNvPr id="14" name="圓角矩形 13"/>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2"/>
            <p:cNvSpPr txBox="1">
              <a:spLocks noChangeArrowheads="1"/>
            </p:cNvSpPr>
            <p:nvPr/>
          </p:nvSpPr>
          <p:spPr bwMode="auto">
            <a:xfrm>
              <a:off x="2051720" y="443557"/>
              <a:ext cx="324036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科系小叮嚀</a:t>
              </a:r>
              <a:endParaRPr lang="zh-TW" altLang="en-US" sz="3600" b="1" dirty="0">
                <a:latin typeface="SimHei" panose="02010609060101010101" pitchFamily="49" charset="-122"/>
                <a:ea typeface="SimHei" panose="02010609060101010101" pitchFamily="49" charset="-122"/>
              </a:endParaRPr>
            </a:p>
          </p:txBody>
        </p:sp>
        <p:pic>
          <p:nvPicPr>
            <p:cNvPr id="12" name="Picture 2" descr="K:\10418學群簡報\圖\圖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35088" y="411442"/>
              <a:ext cx="816632" cy="66419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0" name="Text Box 2"/>
          <p:cNvSpPr txBox="1">
            <a:spLocks noChangeArrowheads="1"/>
          </p:cNvSpPr>
          <p:nvPr/>
        </p:nvSpPr>
        <p:spPr bwMode="auto">
          <a:xfrm>
            <a:off x="1115616" y="1393855"/>
            <a:ext cx="7776864" cy="2246769"/>
          </a:xfrm>
          <a:prstGeom prst="rect">
            <a:avLst/>
          </a:prstGeom>
          <a:noFill/>
          <a:ln>
            <a:noFill/>
          </a:ln>
          <a:effectLst/>
          <a:extLst/>
        </p:spPr>
        <p:txBody>
          <a:bodyPr wrap="square">
            <a:spAutoFit/>
          </a:bodyPr>
          <a:lstStyle/>
          <a:p>
            <a:r>
              <a:rPr lang="en-US" altLang="zh-TW" sz="2800" b="1" dirty="0">
                <a:latin typeface="SimHei" pitchFamily="2" charset="-122"/>
                <a:ea typeface="SimHei" pitchFamily="2" charset="-122"/>
              </a:rPr>
              <a:t>1</a:t>
            </a:r>
            <a:r>
              <a:rPr lang="en-US" altLang="zh-TW" sz="2800" b="1" dirty="0" smtClean="0">
                <a:latin typeface="SimHei" pitchFamily="2" charset="-122"/>
                <a:ea typeface="SimHei" pitchFamily="2" charset="-122"/>
              </a:rPr>
              <a:t>.</a:t>
            </a:r>
            <a:r>
              <a:rPr lang="zh-TW" altLang="en-US" sz="2800" b="1" dirty="0">
                <a:latin typeface="SimHei" pitchFamily="2" charset="-122"/>
                <a:ea typeface="SimHei" pitchFamily="2" charset="-122"/>
              </a:rPr>
              <a:t>食品科學系</a:t>
            </a:r>
            <a:r>
              <a:rPr lang="zh-TW" altLang="en-US" sz="2800" b="1" dirty="0">
                <a:solidFill>
                  <a:srgbClr val="CC0066"/>
                </a:solidFill>
                <a:latin typeface="SimHei" pitchFamily="2" charset="-122"/>
                <a:ea typeface="SimHei" pitchFamily="2" charset="-122"/>
              </a:rPr>
              <a:t>（食科人才捍衛食安，行情看俏</a:t>
            </a:r>
            <a:r>
              <a:rPr lang="zh-TW" altLang="en-US" sz="2800" b="1" dirty="0" smtClean="0">
                <a:solidFill>
                  <a:srgbClr val="CC0066"/>
                </a:solidFill>
                <a:latin typeface="SimHei" pitchFamily="2" charset="-122"/>
                <a:ea typeface="SimHei" pitchFamily="2" charset="-122"/>
              </a:rPr>
              <a:t>）</a:t>
            </a:r>
            <a:endParaRPr lang="en-US" altLang="zh-TW" sz="2800" b="1" dirty="0" smtClean="0">
              <a:solidFill>
                <a:srgbClr val="CC0066"/>
              </a:solidFill>
              <a:latin typeface="SimHei" pitchFamily="2" charset="-122"/>
              <a:ea typeface="SimHei" pitchFamily="2" charset="-122"/>
            </a:endParaRPr>
          </a:p>
          <a:p>
            <a:pPr marL="971550" lvl="1" indent="-514350">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考取</a:t>
            </a:r>
            <a:r>
              <a:rPr lang="zh-TW" altLang="en-US" sz="2800" b="1" dirty="0">
                <a:solidFill>
                  <a:srgbClr val="0070C0"/>
                </a:solidFill>
                <a:latin typeface="SimHei" panose="02010609060101010101" pitchFamily="49" charset="-122"/>
                <a:ea typeface="SimHei" panose="02010609060101010101" pitchFamily="49" charset="-122"/>
              </a:rPr>
              <a:t>食品技師證照，幫自己身價鍍金</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無論</a:t>
            </a:r>
            <a:r>
              <a:rPr lang="zh-TW" altLang="en-US" sz="2800" b="1" dirty="0">
                <a:solidFill>
                  <a:srgbClr val="0070C0"/>
                </a:solidFill>
                <a:latin typeface="SimHei" panose="02010609060101010101" pitchFamily="49" charset="-122"/>
                <a:ea typeface="SimHei" panose="02010609060101010101" pitchFamily="49" charset="-122"/>
              </a:rPr>
              <a:t>是業務或研發人員，都</a:t>
            </a:r>
            <a:r>
              <a:rPr lang="zh-TW" altLang="en-US" sz="2800" b="1" dirty="0" smtClean="0">
                <a:solidFill>
                  <a:srgbClr val="0070C0"/>
                </a:solidFill>
                <a:latin typeface="SimHei" panose="02010609060101010101" pitchFamily="49" charset="-122"/>
                <a:ea typeface="SimHei" panose="02010609060101010101" pitchFamily="49" charset="-122"/>
              </a:rPr>
              <a:t>必須</a:t>
            </a:r>
            <a:r>
              <a:rPr lang="zh-TW" altLang="en-US" sz="2800" b="1" dirty="0">
                <a:solidFill>
                  <a:srgbClr val="0070C0"/>
                </a:solidFill>
                <a:latin typeface="SimHei" panose="02010609060101010101" pitchFamily="49" charset="-122"/>
                <a:ea typeface="SimHei" panose="02010609060101010101" pitchFamily="49" charset="-122"/>
              </a:rPr>
              <a:t>具備英文能力</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a:solidFill>
                <a:srgbClr val="0070C0"/>
              </a:solidFill>
              <a:latin typeface="SimHei" panose="02010609060101010101" pitchFamily="49" charset="-122"/>
              <a:ea typeface="SimHei" panose="02010609060101010101" pitchFamily="49" charset="-122"/>
            </a:endParaRPr>
          </a:p>
          <a:p>
            <a:pPr marL="971550" lvl="1" indent="-514350">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往</a:t>
            </a:r>
            <a:r>
              <a:rPr lang="zh-TW" altLang="en-US" sz="2800" b="1" dirty="0">
                <a:solidFill>
                  <a:srgbClr val="0070C0"/>
                </a:solidFill>
                <a:latin typeface="SimHei" panose="02010609060101010101" pitchFamily="49" charset="-122"/>
                <a:ea typeface="SimHei" panose="02010609060101010101" pitchFamily="49" charset="-122"/>
              </a:rPr>
              <a:t>食品業上游發展，接觸學習的層面愈廣</a:t>
            </a:r>
            <a:r>
              <a:rPr lang="zh-TW" altLang="en-US" sz="2800" b="1" dirty="0" smtClean="0">
                <a:solidFill>
                  <a:srgbClr val="0070C0"/>
                </a:solidFill>
                <a:latin typeface="SimHei" panose="02010609060101010101" pitchFamily="49" charset="-122"/>
                <a:ea typeface="SimHei" panose="02010609060101010101" pitchFamily="49" charset="-122"/>
              </a:rPr>
              <a:t>。</a:t>
            </a:r>
            <a:endParaRPr lang="zh-TW" altLang="en-US" sz="2800" b="1" dirty="0">
              <a:solidFill>
                <a:srgbClr val="0070C0"/>
              </a:solidFill>
              <a:latin typeface="SimHei" panose="02010609060101010101" pitchFamily="49" charset="-122"/>
              <a:ea typeface="SimHei" panose="02010609060101010101" pitchFamily="49" charset="-122"/>
            </a:endParaRPr>
          </a:p>
        </p:txBody>
      </p:sp>
      <p:grpSp>
        <p:nvGrpSpPr>
          <p:cNvPr id="22" name="群組 21"/>
          <p:cNvGrpSpPr/>
          <p:nvPr/>
        </p:nvGrpSpPr>
        <p:grpSpPr>
          <a:xfrm>
            <a:off x="-7144" y="4"/>
            <a:ext cx="895814" cy="5718171"/>
            <a:chOff x="-7144" y="4"/>
            <a:chExt cx="895814" cy="5718171"/>
          </a:xfrm>
        </p:grpSpPr>
        <p:grpSp>
          <p:nvGrpSpPr>
            <p:cNvPr id="23" name="群組 22"/>
            <p:cNvGrpSpPr/>
            <p:nvPr/>
          </p:nvGrpSpPr>
          <p:grpSpPr>
            <a:xfrm>
              <a:off x="-7144" y="4"/>
              <a:ext cx="895814" cy="5718171"/>
              <a:chOff x="-7144" y="4"/>
              <a:chExt cx="895814" cy="5718171"/>
            </a:xfrm>
          </p:grpSpPr>
          <p:grpSp>
            <p:nvGrpSpPr>
              <p:cNvPr id="25" name="群組 24"/>
              <p:cNvGrpSpPr/>
              <p:nvPr/>
            </p:nvGrpSpPr>
            <p:grpSpPr>
              <a:xfrm>
                <a:off x="-7144" y="4"/>
                <a:ext cx="895814" cy="5718171"/>
                <a:chOff x="-91676" y="3291135"/>
                <a:chExt cx="11495850" cy="1944214"/>
              </a:xfrm>
              <a:solidFill>
                <a:srgbClr val="800000"/>
              </a:solidFill>
            </p:grpSpPr>
            <p:sp>
              <p:nvSpPr>
                <p:cNvPr id="27" name="矩形 26"/>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6"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生物資源學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4" name="Picture 2" descr="K:\10418學群簡報\圖\字9.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8262" y="84444"/>
              <a:ext cx="527537" cy="470387"/>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pic>
        <p:nvPicPr>
          <p:cNvPr id="3" name="圖片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203689" y="3795191"/>
            <a:ext cx="2668452" cy="1778968"/>
          </a:xfrm>
          <a:prstGeom prst="rect">
            <a:avLst/>
          </a:prstGeom>
        </p:spPr>
      </p:pic>
      <p:pic>
        <p:nvPicPr>
          <p:cNvPr id="4" name="圖片 3"/>
          <p:cNvPicPr>
            <a:picLocks noChangeAspect="1"/>
          </p:cNvPicPr>
          <p:nvPr/>
        </p:nvPicPr>
        <p:blipFill>
          <a:blip r:embed="rId8" cstate="print">
            <a:extLst>
              <a:ext uri="{BEBA8EAE-BF5A-486C-A8C5-ECC9F3942E4B}">
                <a14:imgProps xmlns="" xmlns:a14="http://schemas.microsoft.com/office/drawing/2010/main">
                  <a14:imgLayer r:embed="rId9">
                    <a14:imgEffect>
                      <a14:backgroundRemoval t="93" b="100000" l="0" r="100000"/>
                    </a14:imgEffect>
                  </a14:imgLayer>
                </a14:imgProps>
              </a:ext>
              <a:ext uri="{28A0092B-C50C-407E-A947-70E740481C1C}">
                <a14:useLocalDpi xmlns="" xmlns:a14="http://schemas.microsoft.com/office/drawing/2010/main" val="0"/>
              </a:ext>
            </a:extLst>
          </a:blip>
          <a:stretch>
            <a:fillRect/>
          </a:stretch>
        </p:blipFill>
        <p:spPr>
          <a:xfrm>
            <a:off x="2915816" y="3813828"/>
            <a:ext cx="3096344" cy="1741694"/>
          </a:xfrm>
          <a:prstGeom prst="rect">
            <a:avLst/>
          </a:prstGeom>
        </p:spPr>
      </p:pic>
      <p:grpSp>
        <p:nvGrpSpPr>
          <p:cNvPr id="17" name="群組 16"/>
          <p:cNvGrpSpPr/>
          <p:nvPr/>
        </p:nvGrpSpPr>
        <p:grpSpPr>
          <a:xfrm>
            <a:off x="8323928" y="4896503"/>
            <a:ext cx="891542" cy="891542"/>
            <a:chOff x="8323928" y="4896503"/>
            <a:chExt cx="891542" cy="891542"/>
          </a:xfrm>
        </p:grpSpPr>
        <p:pic>
          <p:nvPicPr>
            <p:cNvPr id="18" name="圖片 17" descr="齟齒圖片4.png"/>
            <p:cNvPicPr>
              <a:picLocks noChangeAspect="1"/>
            </p:cNvPicPr>
            <p:nvPr/>
          </p:nvPicPr>
          <p:blipFill>
            <a:blip r:embed="rId10"/>
            <a:stretch>
              <a:fillRect/>
            </a:stretch>
          </p:blipFill>
          <p:spPr>
            <a:xfrm>
              <a:off x="8323928" y="4896503"/>
              <a:ext cx="891542" cy="891542"/>
            </a:xfrm>
            <a:prstGeom prst="rect">
              <a:avLst/>
            </a:prstGeom>
          </p:spPr>
        </p:pic>
        <p:sp>
          <p:nvSpPr>
            <p:cNvPr id="21" name="文字方塊 20"/>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069</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212000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wipe(left)">
                                      <p:cBhvr>
                                        <p:cTn id="11" dur="500"/>
                                        <p:tgtEl>
                                          <p:spTgt spid="2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wipe(left)">
                                      <p:cBhvr>
                                        <p:cTn id="15" dur="500"/>
                                        <p:tgtEl>
                                          <p:spTgt spid="2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wipe(left)">
                                      <p:cBhvr>
                                        <p:cTn id="1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 name="群組 4"/>
          <p:cNvGrpSpPr/>
          <p:nvPr/>
        </p:nvGrpSpPr>
        <p:grpSpPr>
          <a:xfrm>
            <a:off x="1089991" y="284175"/>
            <a:ext cx="7802489" cy="918728"/>
            <a:chOff x="1089991" y="284175"/>
            <a:chExt cx="7802489" cy="918728"/>
          </a:xfrm>
        </p:grpSpPr>
        <p:sp>
          <p:nvSpPr>
            <p:cNvPr id="14" name="圓角矩形 13"/>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2"/>
            <p:cNvSpPr txBox="1">
              <a:spLocks noChangeArrowheads="1"/>
            </p:cNvSpPr>
            <p:nvPr/>
          </p:nvSpPr>
          <p:spPr bwMode="auto">
            <a:xfrm>
              <a:off x="2051720" y="443557"/>
              <a:ext cx="324036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科系小叮嚀</a:t>
              </a:r>
              <a:endParaRPr lang="zh-TW" altLang="en-US" sz="3600" b="1" dirty="0">
                <a:latin typeface="SimHei" panose="02010609060101010101" pitchFamily="49" charset="-122"/>
                <a:ea typeface="SimHei" panose="02010609060101010101" pitchFamily="49" charset="-122"/>
              </a:endParaRPr>
            </a:p>
          </p:txBody>
        </p:sp>
        <p:pic>
          <p:nvPicPr>
            <p:cNvPr id="12" name="Picture 2" descr="K:\10418學群簡報\圖\圖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35088" y="411442"/>
              <a:ext cx="816632" cy="66419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0" name="Text Box 2"/>
          <p:cNvSpPr txBox="1">
            <a:spLocks noChangeArrowheads="1"/>
          </p:cNvSpPr>
          <p:nvPr/>
        </p:nvSpPr>
        <p:spPr bwMode="auto">
          <a:xfrm>
            <a:off x="1115616" y="1393855"/>
            <a:ext cx="7848872" cy="2246769"/>
          </a:xfrm>
          <a:prstGeom prst="rect">
            <a:avLst/>
          </a:prstGeom>
          <a:noFill/>
          <a:ln>
            <a:noFill/>
          </a:ln>
          <a:effectLst/>
          <a:extLst/>
        </p:spPr>
        <p:txBody>
          <a:bodyPr wrap="square">
            <a:spAutoFit/>
          </a:bodyPr>
          <a:lstStyle/>
          <a:p>
            <a:r>
              <a:rPr lang="en-US" altLang="zh-TW" sz="2800" b="1" dirty="0">
                <a:latin typeface="SimHei" pitchFamily="2" charset="-122"/>
                <a:ea typeface="SimHei" pitchFamily="2" charset="-122"/>
              </a:rPr>
              <a:t>2</a:t>
            </a:r>
            <a:r>
              <a:rPr lang="en-US" altLang="zh-TW" sz="2800" b="1" dirty="0" smtClean="0">
                <a:latin typeface="SimHei" pitchFamily="2" charset="-122"/>
                <a:ea typeface="SimHei" pitchFamily="2" charset="-122"/>
              </a:rPr>
              <a:t>.</a:t>
            </a:r>
            <a:r>
              <a:rPr lang="zh-TW" altLang="en-US" sz="2800" b="1" dirty="0">
                <a:latin typeface="SimHei" pitchFamily="2" charset="-122"/>
                <a:ea typeface="SimHei" pitchFamily="2" charset="-122"/>
              </a:rPr>
              <a:t>園藝系</a:t>
            </a:r>
            <a:r>
              <a:rPr lang="zh-TW" altLang="en-US" sz="2800" b="1" dirty="0">
                <a:solidFill>
                  <a:srgbClr val="CC0066"/>
                </a:solidFill>
                <a:latin typeface="SimHei" pitchFamily="2" charset="-122"/>
                <a:ea typeface="SimHei" pitchFamily="2" charset="-122"/>
              </a:rPr>
              <a:t>（想靠拈花惹草吃飯，得先不怕苦和髒</a:t>
            </a:r>
            <a:r>
              <a:rPr lang="zh-TW" altLang="en-US" sz="2800" b="1" dirty="0" smtClean="0">
                <a:solidFill>
                  <a:srgbClr val="CC0066"/>
                </a:solidFill>
                <a:latin typeface="SimHei" pitchFamily="2" charset="-122"/>
                <a:ea typeface="SimHei" pitchFamily="2" charset="-122"/>
              </a:rPr>
              <a:t>）</a:t>
            </a:r>
            <a:endParaRPr lang="en-US" altLang="zh-TW" sz="2800" b="1" dirty="0">
              <a:solidFill>
                <a:srgbClr val="CC0066"/>
              </a:solidFill>
              <a:latin typeface="SimHei" pitchFamily="2" charset="-122"/>
              <a:ea typeface="SimHei" pitchFamily="2" charset="-122"/>
            </a:endParaRPr>
          </a:p>
          <a:p>
            <a:pPr marL="971550" lvl="1" indent="-514350">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園藝</a:t>
            </a:r>
            <a:r>
              <a:rPr lang="zh-TW" altLang="en-US" sz="2800" b="1" dirty="0">
                <a:solidFill>
                  <a:srgbClr val="0070C0"/>
                </a:solidFill>
                <a:latin typeface="SimHei" panose="02010609060101010101" pitchFamily="49" charset="-122"/>
                <a:ea typeface="SimHei" panose="02010609060101010101" pitchFamily="49" charset="-122"/>
              </a:rPr>
              <a:t>教學重理論，在學時最好自主動手栽種或到企業打工累積實作</a:t>
            </a:r>
            <a:r>
              <a:rPr lang="zh-TW" altLang="en-US" sz="2800" b="1" dirty="0" smtClean="0">
                <a:solidFill>
                  <a:srgbClr val="0070C0"/>
                </a:solidFill>
                <a:latin typeface="SimHei" panose="02010609060101010101" pitchFamily="49" charset="-122"/>
                <a:ea typeface="SimHei" panose="02010609060101010101" pitchFamily="49" charset="-122"/>
              </a:rPr>
              <a:t>經驗。</a:t>
            </a:r>
            <a:endParaRPr lang="en-US" altLang="zh-TW" sz="2800" b="1" dirty="0">
              <a:solidFill>
                <a:srgbClr val="0070C0"/>
              </a:solidFill>
              <a:latin typeface="SimHei" panose="02010609060101010101" pitchFamily="49" charset="-122"/>
              <a:ea typeface="SimHei" panose="02010609060101010101" pitchFamily="49" charset="-122"/>
            </a:endParaRPr>
          </a:p>
          <a:p>
            <a:pPr marL="971550" lvl="1" indent="-514350">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畢業</a:t>
            </a:r>
            <a:r>
              <a:rPr lang="zh-TW" altLang="en-US" sz="2800" b="1" dirty="0">
                <a:solidFill>
                  <a:srgbClr val="0070C0"/>
                </a:solidFill>
                <a:latin typeface="SimHei" panose="02010609060101010101" pitchFamily="49" charset="-122"/>
                <a:ea typeface="SimHei" panose="02010609060101010101" pitchFamily="49" charset="-122"/>
              </a:rPr>
              <a:t>前至少要考取</a:t>
            </a:r>
            <a:r>
              <a:rPr lang="en-US" altLang="zh-TW" sz="2800" b="1" dirty="0">
                <a:solidFill>
                  <a:srgbClr val="0070C0"/>
                </a:solidFill>
                <a:latin typeface="SimHei" panose="02010609060101010101" pitchFamily="49" charset="-122"/>
                <a:ea typeface="SimHei" panose="02010609060101010101" pitchFamily="49" charset="-122"/>
              </a:rPr>
              <a:t>1 </a:t>
            </a:r>
            <a:r>
              <a:rPr lang="zh-TW" altLang="en-US" sz="2800" b="1" dirty="0">
                <a:solidFill>
                  <a:srgbClr val="0070C0"/>
                </a:solidFill>
                <a:latin typeface="SimHei" panose="02010609060101010101" pitchFamily="49" charset="-122"/>
                <a:ea typeface="SimHei" panose="02010609060101010101" pitchFamily="49" charset="-122"/>
              </a:rPr>
              <a:t>～ </a:t>
            </a:r>
            <a:r>
              <a:rPr lang="en-US" altLang="zh-TW" sz="2800" b="1" dirty="0">
                <a:solidFill>
                  <a:srgbClr val="0070C0"/>
                </a:solidFill>
                <a:latin typeface="SimHei" panose="02010609060101010101" pitchFamily="49" charset="-122"/>
                <a:ea typeface="SimHei" panose="02010609060101010101" pitchFamily="49" charset="-122"/>
              </a:rPr>
              <a:t>2 </a:t>
            </a:r>
            <a:r>
              <a:rPr lang="zh-TW" altLang="en-US" sz="2800" b="1" dirty="0">
                <a:solidFill>
                  <a:srgbClr val="0070C0"/>
                </a:solidFill>
                <a:latin typeface="SimHei" panose="02010609060101010101" pitchFamily="49" charset="-122"/>
                <a:ea typeface="SimHei" panose="02010609060101010101" pitchFamily="49" charset="-122"/>
              </a:rPr>
              <a:t>張園藝相關證照，找工作才吃香</a:t>
            </a:r>
            <a:r>
              <a:rPr lang="zh-TW" altLang="en-US" sz="2800" b="1" dirty="0" smtClean="0">
                <a:solidFill>
                  <a:srgbClr val="0070C0"/>
                </a:solidFill>
                <a:latin typeface="SimHei" panose="02010609060101010101" pitchFamily="49" charset="-122"/>
                <a:ea typeface="SimHei" panose="02010609060101010101" pitchFamily="49" charset="-122"/>
              </a:rPr>
              <a:t>。</a:t>
            </a:r>
            <a:endParaRPr lang="zh-TW" altLang="en-US" sz="2800" b="1" dirty="0">
              <a:solidFill>
                <a:srgbClr val="0070C0"/>
              </a:solidFill>
              <a:latin typeface="SimHei" panose="02010609060101010101" pitchFamily="49" charset="-122"/>
              <a:ea typeface="SimHei" panose="02010609060101010101" pitchFamily="49" charset="-122"/>
            </a:endParaRPr>
          </a:p>
        </p:txBody>
      </p:sp>
      <p:grpSp>
        <p:nvGrpSpPr>
          <p:cNvPr id="23" name="群組 22"/>
          <p:cNvGrpSpPr/>
          <p:nvPr/>
        </p:nvGrpSpPr>
        <p:grpSpPr>
          <a:xfrm>
            <a:off x="-7144" y="4"/>
            <a:ext cx="895814" cy="5718171"/>
            <a:chOff x="-7144" y="4"/>
            <a:chExt cx="895814" cy="5718171"/>
          </a:xfrm>
        </p:grpSpPr>
        <p:grpSp>
          <p:nvGrpSpPr>
            <p:cNvPr id="24" name="群組 23"/>
            <p:cNvGrpSpPr/>
            <p:nvPr/>
          </p:nvGrpSpPr>
          <p:grpSpPr>
            <a:xfrm>
              <a:off x="-7144" y="4"/>
              <a:ext cx="895814" cy="5718171"/>
              <a:chOff x="-7144" y="4"/>
              <a:chExt cx="895814" cy="5718171"/>
            </a:xfrm>
          </p:grpSpPr>
          <p:grpSp>
            <p:nvGrpSpPr>
              <p:cNvPr id="26" name="群組 25"/>
              <p:cNvGrpSpPr/>
              <p:nvPr/>
            </p:nvGrpSpPr>
            <p:grpSpPr>
              <a:xfrm>
                <a:off x="-7144" y="4"/>
                <a:ext cx="895814" cy="5718171"/>
                <a:chOff x="-91676" y="3291135"/>
                <a:chExt cx="11495850" cy="1944214"/>
              </a:xfrm>
              <a:solidFill>
                <a:srgbClr val="800000"/>
              </a:solidFill>
            </p:grpSpPr>
            <p:sp>
              <p:nvSpPr>
                <p:cNvPr id="28" name="矩形 27"/>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7"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生物資源學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5" name="Picture 2" descr="K:\10418學群簡報\圖\字9.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8262" y="84444"/>
              <a:ext cx="527537" cy="470387"/>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pic>
        <p:nvPicPr>
          <p:cNvPr id="3" name="圖片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868144" y="3445815"/>
            <a:ext cx="3096344" cy="2056336"/>
          </a:xfrm>
          <a:prstGeom prst="rect">
            <a:avLst/>
          </a:prstGeom>
        </p:spPr>
      </p:pic>
      <p:pic>
        <p:nvPicPr>
          <p:cNvPr id="4" name="圖片 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923928" y="3746553"/>
            <a:ext cx="1814525" cy="1789058"/>
          </a:xfrm>
          <a:prstGeom prst="rect">
            <a:avLst/>
          </a:prstGeom>
        </p:spPr>
      </p:pic>
      <p:pic>
        <p:nvPicPr>
          <p:cNvPr id="6" name="圖片 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403648" y="4028261"/>
            <a:ext cx="2411760" cy="1507350"/>
          </a:xfrm>
          <a:prstGeom prst="rect">
            <a:avLst/>
          </a:prstGeom>
        </p:spPr>
      </p:pic>
      <p:grpSp>
        <p:nvGrpSpPr>
          <p:cNvPr id="18" name="群組 17"/>
          <p:cNvGrpSpPr/>
          <p:nvPr/>
        </p:nvGrpSpPr>
        <p:grpSpPr>
          <a:xfrm>
            <a:off x="8323928" y="4896503"/>
            <a:ext cx="891542" cy="891542"/>
            <a:chOff x="8323928" y="4896503"/>
            <a:chExt cx="891542" cy="891542"/>
          </a:xfrm>
        </p:grpSpPr>
        <p:pic>
          <p:nvPicPr>
            <p:cNvPr id="19" name="圖片 18" descr="齟齒圖片4.png"/>
            <p:cNvPicPr>
              <a:picLocks noChangeAspect="1"/>
            </p:cNvPicPr>
            <p:nvPr/>
          </p:nvPicPr>
          <p:blipFill>
            <a:blip r:embed="rId10"/>
            <a:stretch>
              <a:fillRect/>
            </a:stretch>
          </p:blipFill>
          <p:spPr>
            <a:xfrm>
              <a:off x="8323928" y="4896503"/>
              <a:ext cx="891542" cy="891542"/>
            </a:xfrm>
            <a:prstGeom prst="rect">
              <a:avLst/>
            </a:prstGeom>
          </p:spPr>
        </p:pic>
        <p:sp>
          <p:nvSpPr>
            <p:cNvPr id="21" name="文字方塊 20"/>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069</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267221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wipe(left)">
                                      <p:cBhvr>
                                        <p:cTn id="11" dur="500"/>
                                        <p:tgtEl>
                                          <p:spTgt spid="2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wipe(left)">
                                      <p:cBhvr>
                                        <p:cTn id="15"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圓角矩形 5"/>
          <p:cNvSpPr/>
          <p:nvPr/>
        </p:nvSpPr>
        <p:spPr>
          <a:xfrm>
            <a:off x="466787" y="2067000"/>
            <a:ext cx="8353685" cy="3312368"/>
          </a:xfrm>
          <a:prstGeom prst="roundRect">
            <a:avLst>
              <a:gd name="adj" fmla="val 4318"/>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五 </a:t>
              </a:r>
              <a:r>
                <a:rPr lang="zh-TW" altLang="en-US" sz="2800" b="1" dirty="0" smtClean="0">
                  <a:solidFill>
                    <a:schemeClr val="bg1"/>
                  </a:solidFill>
                  <a:latin typeface="SimHei" pitchFamily="2" charset="-122"/>
                  <a:ea typeface="SimHei" pitchFamily="2" charset="-122"/>
                </a:rPr>
                <a:t>學長</a:t>
              </a:r>
              <a:r>
                <a:rPr lang="zh-TW" altLang="en-US" sz="2800" b="1" dirty="0">
                  <a:solidFill>
                    <a:schemeClr val="bg1"/>
                  </a:solidFill>
                  <a:latin typeface="SimHei" pitchFamily="2" charset="-122"/>
                  <a:ea typeface="SimHei" pitchFamily="2" charset="-122"/>
                </a:rPr>
                <a:t>姐來帶路</a:t>
              </a:r>
            </a:p>
          </p:txBody>
        </p:sp>
      </p:grpSp>
      <p:sp>
        <p:nvSpPr>
          <p:cNvPr id="9" name="矩形 8"/>
          <p:cNvSpPr/>
          <p:nvPr/>
        </p:nvSpPr>
        <p:spPr>
          <a:xfrm>
            <a:off x="3923929" y="385713"/>
            <a:ext cx="4896544" cy="1508105"/>
          </a:xfrm>
          <a:prstGeom prst="rect">
            <a:avLst/>
          </a:prstGeom>
        </p:spPr>
        <p:txBody>
          <a:bodyPr wrap="square">
            <a:spAutoFit/>
          </a:bodyPr>
          <a:lstStyle/>
          <a:p>
            <a:r>
              <a:rPr lang="zh-TW" altLang="en-US" sz="3600" b="1" dirty="0" smtClean="0">
                <a:solidFill>
                  <a:srgbClr val="FF9900"/>
                </a:solidFill>
                <a:latin typeface="SimHei" pitchFamily="2" charset="-122"/>
                <a:ea typeface="SimHei" pitchFamily="2" charset="-122"/>
              </a:rPr>
              <a:t>施柔安</a:t>
            </a:r>
            <a:r>
              <a:rPr lang="en-US" altLang="zh-TW" sz="3600" b="1" dirty="0" smtClean="0">
                <a:solidFill>
                  <a:srgbClr val="FF9900"/>
                </a:solidFill>
                <a:latin typeface="SimHei" pitchFamily="2" charset="-122"/>
                <a:ea typeface="SimHei" pitchFamily="2" charset="-122"/>
              </a:rPr>
              <a:t/>
            </a:r>
            <a:br>
              <a:rPr lang="en-US" altLang="zh-TW" sz="3600" b="1" dirty="0" smtClean="0">
                <a:solidFill>
                  <a:srgbClr val="FF9900"/>
                </a:solidFill>
                <a:latin typeface="SimHei" pitchFamily="2" charset="-122"/>
                <a:ea typeface="SimHei" pitchFamily="2" charset="-122"/>
              </a:rPr>
            </a:br>
            <a:r>
              <a:rPr lang="zh-TW" altLang="en-US" sz="2800" b="1" dirty="0">
                <a:solidFill>
                  <a:srgbClr val="FF9900"/>
                </a:solidFill>
                <a:latin typeface="SimHei" pitchFamily="2" charset="-122"/>
                <a:ea typeface="SimHei" pitchFamily="2" charset="-122"/>
              </a:rPr>
              <a:t>臺北第一女子高級中學</a:t>
            </a:r>
          </a:p>
          <a:p>
            <a:r>
              <a:rPr lang="zh-TW" altLang="en-US" sz="2800" b="1" dirty="0">
                <a:solidFill>
                  <a:srgbClr val="FF9900"/>
                </a:solidFill>
                <a:latin typeface="SimHei" pitchFamily="2" charset="-122"/>
                <a:ea typeface="SimHei" pitchFamily="2" charset="-122"/>
              </a:rPr>
              <a:t>臺灣大學獸醫學系</a:t>
            </a:r>
            <a:endParaRPr lang="zh-TW" altLang="en-US" sz="2800" b="1" dirty="0" smtClean="0">
              <a:solidFill>
                <a:srgbClr val="FF9900"/>
              </a:solidFill>
              <a:latin typeface="SimHei" pitchFamily="2" charset="-122"/>
              <a:ea typeface="SimHei" pitchFamily="2" charset="-122"/>
            </a:endParaRPr>
          </a:p>
        </p:txBody>
      </p:sp>
      <p:sp>
        <p:nvSpPr>
          <p:cNvPr id="12" name="矩形 11"/>
          <p:cNvSpPr/>
          <p:nvPr/>
        </p:nvSpPr>
        <p:spPr>
          <a:xfrm>
            <a:off x="2001144" y="1543780"/>
            <a:ext cx="1627369" cy="523220"/>
          </a:xfrm>
          <a:prstGeom prst="rect">
            <a:avLst/>
          </a:prstGeom>
        </p:spPr>
        <p:txBody>
          <a:bodyPr wrap="none">
            <a:spAutoFit/>
          </a:bodyPr>
          <a:lstStyle/>
          <a:p>
            <a:r>
              <a:rPr lang="zh-TW" altLang="en-US" sz="2800" b="1" dirty="0">
                <a:latin typeface="SimHei" pitchFamily="2" charset="-122"/>
                <a:ea typeface="SimHei" pitchFamily="2" charset="-122"/>
              </a:rPr>
              <a:t>經驗分享</a:t>
            </a:r>
          </a:p>
        </p:txBody>
      </p:sp>
      <p:sp>
        <p:nvSpPr>
          <p:cNvPr id="3" name="橢圓 2"/>
          <p:cNvSpPr/>
          <p:nvPr/>
        </p:nvSpPr>
        <p:spPr>
          <a:xfrm>
            <a:off x="395537" y="1105314"/>
            <a:ext cx="1577007" cy="1577007"/>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1746" name="Picture 2" descr="H:\105高中生涯規劃\圖73.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277" y="1208509"/>
            <a:ext cx="2295526" cy="200501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矩形 12"/>
          <p:cNvSpPr/>
          <p:nvPr/>
        </p:nvSpPr>
        <p:spPr>
          <a:xfrm>
            <a:off x="539552" y="2211015"/>
            <a:ext cx="8208912" cy="2677656"/>
          </a:xfrm>
          <a:prstGeom prst="rect">
            <a:avLst/>
          </a:prstGeom>
        </p:spPr>
        <p:txBody>
          <a:bodyPr wrap="square">
            <a:spAutoFit/>
          </a:bodyPr>
          <a:lstStyle/>
          <a:p>
            <a:r>
              <a:rPr lang="zh-TW" altLang="en-US" sz="2400" b="1" dirty="0" smtClean="0">
                <a:solidFill>
                  <a:schemeClr val="bg1"/>
                </a:solidFill>
                <a:latin typeface="SimHei" pitchFamily="2" charset="-122"/>
                <a:ea typeface="SimHei" pitchFamily="2" charset="-122"/>
              </a:rPr>
              <a:t>        初衷</a:t>
            </a:r>
            <a:r>
              <a:rPr lang="zh-TW" altLang="en-US" sz="2400" b="1" dirty="0">
                <a:solidFill>
                  <a:schemeClr val="bg1"/>
                </a:solidFill>
                <a:latin typeface="SimHei" pitchFamily="2" charset="-122"/>
                <a:ea typeface="SimHei" pitchFamily="2" charset="-122"/>
              </a:rPr>
              <a:t>是一顆善良的心，想為動物的生命盡一份心，而踏入獸醫</a:t>
            </a:r>
            <a:r>
              <a:rPr lang="zh-TW" altLang="en-US" sz="2400" b="1" dirty="0" smtClean="0">
                <a:solidFill>
                  <a:schemeClr val="bg1"/>
                </a:solidFill>
                <a:latin typeface="SimHei" pitchFamily="2" charset="-122"/>
                <a:ea typeface="SimHei" pitchFamily="2" charset="-122"/>
              </a:rPr>
              <a:t>專業領域。國立</a:t>
            </a:r>
            <a:r>
              <a:rPr lang="zh-TW" altLang="en-US" sz="2400" b="1" dirty="0">
                <a:solidFill>
                  <a:schemeClr val="bg1"/>
                </a:solidFill>
                <a:latin typeface="SimHei" pitchFamily="2" charset="-122"/>
                <a:ea typeface="SimHei" pitchFamily="2" charset="-122"/>
              </a:rPr>
              <a:t>臺灣大學獸醫專業學院，擁有東南亞最具規模的動物醫院，提供</a:t>
            </a:r>
            <a:r>
              <a:rPr lang="zh-TW" altLang="en-US" sz="2400" b="1" dirty="0" smtClean="0">
                <a:solidFill>
                  <a:schemeClr val="bg1"/>
                </a:solidFill>
                <a:latin typeface="SimHei" pitchFamily="2" charset="-122"/>
                <a:ea typeface="SimHei" pitchFamily="2" charset="-122"/>
              </a:rPr>
              <a:t>札實</a:t>
            </a:r>
            <a:r>
              <a:rPr lang="zh-TW" altLang="en-US" sz="2400" b="1" dirty="0">
                <a:solidFill>
                  <a:schemeClr val="bg1"/>
                </a:solidFill>
                <a:latin typeface="SimHei" pitchFamily="2" charset="-122"/>
                <a:ea typeface="SimHei" pitchFamily="2" charset="-122"/>
              </a:rPr>
              <a:t>的獸醫訓練，柔安在此累積專業領域的知識及技能；系所之外，</a:t>
            </a:r>
            <a:r>
              <a:rPr lang="zh-TW" altLang="en-US" sz="2400" b="1" dirty="0" smtClean="0">
                <a:solidFill>
                  <a:schemeClr val="bg1"/>
                </a:solidFill>
                <a:latin typeface="SimHei" pitchFamily="2" charset="-122"/>
                <a:ea typeface="SimHei" pitchFamily="2" charset="-122"/>
              </a:rPr>
              <a:t>校園中</a:t>
            </a:r>
            <a:r>
              <a:rPr lang="zh-TW" altLang="en-US" sz="2400" b="1" dirty="0">
                <a:solidFill>
                  <a:schemeClr val="bg1"/>
                </a:solidFill>
                <a:latin typeface="SimHei" pitchFamily="2" charset="-122"/>
                <a:ea typeface="SimHei" pitchFamily="2" charset="-122"/>
              </a:rPr>
              <a:t>更有豐富資源，喜歡探索新鮮事物的柔安，廣泛接觸多元領域，選修</a:t>
            </a:r>
            <a:r>
              <a:rPr lang="zh-TW" altLang="en-US" sz="2400" b="1" dirty="0" smtClean="0">
                <a:solidFill>
                  <a:schemeClr val="bg1"/>
                </a:solidFill>
                <a:latin typeface="SimHei" pitchFamily="2" charset="-122"/>
                <a:ea typeface="SimHei" pitchFamily="2" charset="-122"/>
              </a:rPr>
              <a:t>不同領域</a:t>
            </a:r>
            <a:r>
              <a:rPr lang="zh-TW" altLang="en-US" sz="2400" b="1" dirty="0">
                <a:solidFill>
                  <a:schemeClr val="bg1"/>
                </a:solidFill>
                <a:latin typeface="SimHei" pitchFamily="2" charset="-122"/>
                <a:ea typeface="SimHei" pitchFamily="2" charset="-122"/>
              </a:rPr>
              <a:t>的課程，參加創意創業學程、臺大禮賓學生計畫，勇於接受各種</a:t>
            </a:r>
            <a:r>
              <a:rPr lang="zh-TW" altLang="en-US" sz="2400" b="1" dirty="0" smtClean="0">
                <a:solidFill>
                  <a:schemeClr val="bg1"/>
                </a:solidFill>
                <a:latin typeface="SimHei" pitchFamily="2" charset="-122"/>
                <a:ea typeface="SimHei" pitchFamily="2" charset="-122"/>
              </a:rPr>
              <a:t>挑戰，並</a:t>
            </a:r>
            <a:r>
              <a:rPr lang="zh-TW" altLang="en-US" sz="2400" b="1" dirty="0">
                <a:solidFill>
                  <a:schemeClr val="bg1"/>
                </a:solidFill>
                <a:latin typeface="SimHei" pitchFamily="2" charset="-122"/>
                <a:ea typeface="SimHei" pitchFamily="2" charset="-122"/>
              </a:rPr>
              <a:t>試圖將所學與跨領域經驗結合。</a:t>
            </a:r>
            <a:endParaRPr lang="zh-TW" altLang="en-US" sz="2400" b="1" dirty="0" smtClean="0">
              <a:solidFill>
                <a:schemeClr val="bg1"/>
              </a:solidFill>
              <a:latin typeface="SimHei" pitchFamily="2" charset="-122"/>
              <a:ea typeface="SimHei" pitchFamily="2" charset="-122"/>
            </a:endParaRPr>
          </a:p>
        </p:txBody>
      </p:sp>
      <p:grpSp>
        <p:nvGrpSpPr>
          <p:cNvPr id="14" name="群組 13"/>
          <p:cNvGrpSpPr/>
          <p:nvPr/>
        </p:nvGrpSpPr>
        <p:grpSpPr>
          <a:xfrm>
            <a:off x="7786710" y="1216013"/>
            <a:ext cx="1019901" cy="619105"/>
            <a:chOff x="5436096" y="399325"/>
            <a:chExt cx="1019901" cy="619105"/>
          </a:xfrm>
        </p:grpSpPr>
        <p:pic>
          <p:nvPicPr>
            <p:cNvPr id="15" name="Picture 4" descr="http://ioh.tw/assets/ioh_logo.pn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36096" y="399325"/>
              <a:ext cx="825473" cy="61910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6" descr="H:\105高中生涯規劃\圖14.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33095" y="547671"/>
              <a:ext cx="422902" cy="46473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7" name="群組 16"/>
          <p:cNvGrpSpPr/>
          <p:nvPr/>
        </p:nvGrpSpPr>
        <p:grpSpPr>
          <a:xfrm>
            <a:off x="8323928" y="4896503"/>
            <a:ext cx="891542" cy="891542"/>
            <a:chOff x="8323928" y="4896503"/>
            <a:chExt cx="891542" cy="891542"/>
          </a:xfrm>
        </p:grpSpPr>
        <p:pic>
          <p:nvPicPr>
            <p:cNvPr id="19" name="圖片 18" descr="齟齒圖片4.png"/>
            <p:cNvPicPr>
              <a:picLocks noChangeAspect="1"/>
            </p:cNvPicPr>
            <p:nvPr/>
          </p:nvPicPr>
          <p:blipFill>
            <a:blip r:embed="rId8"/>
            <a:stretch>
              <a:fillRect/>
            </a:stretch>
          </p:blipFill>
          <p:spPr>
            <a:xfrm>
              <a:off x="8323928" y="4896503"/>
              <a:ext cx="891542" cy="891542"/>
            </a:xfrm>
            <a:prstGeom prst="rect">
              <a:avLst/>
            </a:prstGeom>
          </p:spPr>
        </p:pic>
        <p:sp>
          <p:nvSpPr>
            <p:cNvPr id="20" name="文字方塊 19"/>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069</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2343576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88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38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圓角矩形 5"/>
          <p:cNvSpPr/>
          <p:nvPr/>
        </p:nvSpPr>
        <p:spPr>
          <a:xfrm>
            <a:off x="466787" y="2067000"/>
            <a:ext cx="8353685" cy="3312368"/>
          </a:xfrm>
          <a:prstGeom prst="roundRect">
            <a:avLst>
              <a:gd name="adj" fmla="val 4318"/>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五 </a:t>
              </a:r>
              <a:r>
                <a:rPr lang="zh-TW" altLang="en-US" sz="2800" b="1" dirty="0" smtClean="0">
                  <a:solidFill>
                    <a:schemeClr val="bg1"/>
                  </a:solidFill>
                  <a:latin typeface="SimHei" pitchFamily="2" charset="-122"/>
                  <a:ea typeface="SimHei" pitchFamily="2" charset="-122"/>
                </a:rPr>
                <a:t>學長</a:t>
              </a:r>
              <a:r>
                <a:rPr lang="zh-TW" altLang="en-US" sz="2800" b="1" dirty="0">
                  <a:solidFill>
                    <a:schemeClr val="bg1"/>
                  </a:solidFill>
                  <a:latin typeface="SimHei" pitchFamily="2" charset="-122"/>
                  <a:ea typeface="SimHei" pitchFamily="2" charset="-122"/>
                </a:rPr>
                <a:t>姐來帶路</a:t>
              </a:r>
            </a:p>
          </p:txBody>
        </p:sp>
      </p:grpSp>
      <p:sp>
        <p:nvSpPr>
          <p:cNvPr id="9" name="矩形 8"/>
          <p:cNvSpPr/>
          <p:nvPr/>
        </p:nvSpPr>
        <p:spPr>
          <a:xfrm>
            <a:off x="3923929" y="385713"/>
            <a:ext cx="4896544" cy="1384995"/>
          </a:xfrm>
          <a:prstGeom prst="rect">
            <a:avLst/>
          </a:prstGeom>
        </p:spPr>
        <p:txBody>
          <a:bodyPr wrap="square">
            <a:spAutoFit/>
          </a:bodyPr>
          <a:lstStyle/>
          <a:p>
            <a:r>
              <a:rPr lang="zh-TW" altLang="en-US" sz="3600" b="1" dirty="0" smtClean="0">
                <a:solidFill>
                  <a:srgbClr val="FFA953"/>
                </a:solidFill>
                <a:latin typeface="SimHei" pitchFamily="49" charset="-122"/>
                <a:ea typeface="SimHei" pitchFamily="49" charset="-122"/>
              </a:rPr>
              <a:t>陳繼芸</a:t>
            </a:r>
            <a:r>
              <a:rPr lang="en-US" altLang="zh-TW" sz="3600" b="1" dirty="0" smtClean="0">
                <a:solidFill>
                  <a:srgbClr val="FFA953"/>
                </a:solidFill>
                <a:latin typeface="SimHei" pitchFamily="49" charset="-122"/>
                <a:ea typeface="SimHei" pitchFamily="49" charset="-122"/>
              </a:rPr>
              <a:t/>
            </a:r>
            <a:br>
              <a:rPr lang="en-US" altLang="zh-TW" sz="3600" b="1" dirty="0" smtClean="0">
                <a:solidFill>
                  <a:srgbClr val="FFA953"/>
                </a:solidFill>
                <a:latin typeface="SimHei" pitchFamily="49" charset="-122"/>
                <a:ea typeface="SimHei" pitchFamily="49" charset="-122"/>
              </a:rPr>
            </a:br>
            <a:r>
              <a:rPr lang="zh-TW" altLang="en-US" sz="2400" b="1" dirty="0" smtClean="0">
                <a:solidFill>
                  <a:srgbClr val="FFA953"/>
                </a:solidFill>
                <a:latin typeface="SimHei" pitchFamily="49" charset="-122"/>
                <a:ea typeface="SimHei" pitchFamily="49" charset="-122"/>
              </a:rPr>
              <a:t>松山高級中學</a:t>
            </a:r>
          </a:p>
          <a:p>
            <a:r>
              <a:rPr lang="zh-TW" altLang="en-US" sz="2400" b="1" dirty="0" smtClean="0">
                <a:solidFill>
                  <a:srgbClr val="FFA953"/>
                </a:solidFill>
                <a:latin typeface="SimHei" pitchFamily="49" charset="-122"/>
                <a:ea typeface="SimHei" pitchFamily="49" charset="-122"/>
              </a:rPr>
              <a:t>中興大學食品暨應用生物科技學系</a:t>
            </a:r>
          </a:p>
        </p:txBody>
      </p:sp>
      <p:sp>
        <p:nvSpPr>
          <p:cNvPr id="12" name="矩形 11"/>
          <p:cNvSpPr/>
          <p:nvPr/>
        </p:nvSpPr>
        <p:spPr>
          <a:xfrm>
            <a:off x="2001144" y="1543780"/>
            <a:ext cx="1627369" cy="523220"/>
          </a:xfrm>
          <a:prstGeom prst="rect">
            <a:avLst/>
          </a:prstGeom>
        </p:spPr>
        <p:txBody>
          <a:bodyPr wrap="none">
            <a:spAutoFit/>
          </a:bodyPr>
          <a:lstStyle/>
          <a:p>
            <a:r>
              <a:rPr lang="zh-TW" altLang="en-US" sz="2800" b="1" dirty="0">
                <a:latin typeface="SimHei" pitchFamily="2" charset="-122"/>
                <a:ea typeface="SimHei" pitchFamily="2" charset="-122"/>
              </a:rPr>
              <a:t>經驗分享</a:t>
            </a:r>
          </a:p>
        </p:txBody>
      </p:sp>
      <p:sp>
        <p:nvSpPr>
          <p:cNvPr id="3" name="橢圓 2"/>
          <p:cNvSpPr/>
          <p:nvPr/>
        </p:nvSpPr>
        <p:spPr>
          <a:xfrm>
            <a:off x="395537" y="1105314"/>
            <a:ext cx="1577007" cy="1577007"/>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2770" name="Picture 2" descr="H:\105高中生涯規劃\圖74.png"/>
          <p:cNvPicPr>
            <a:picLocks noChangeAspect="1" noChangeArrowheads="1"/>
          </p:cNvPicPr>
          <p:nvPr/>
        </p:nvPicPr>
        <p:blipFill>
          <a:blip r:embed="rId4"/>
          <a:stretch>
            <a:fillRect/>
          </a:stretch>
        </p:blipFill>
        <p:spPr bwMode="auto">
          <a:xfrm>
            <a:off x="-71470" y="1216013"/>
            <a:ext cx="2249238" cy="1462919"/>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13" name="矩形 12"/>
          <p:cNvSpPr/>
          <p:nvPr/>
        </p:nvSpPr>
        <p:spPr>
          <a:xfrm>
            <a:off x="539552" y="2211015"/>
            <a:ext cx="8208912" cy="2677656"/>
          </a:xfrm>
          <a:prstGeom prst="rect">
            <a:avLst/>
          </a:prstGeom>
        </p:spPr>
        <p:txBody>
          <a:bodyPr wrap="square">
            <a:spAutoFit/>
          </a:bodyPr>
          <a:lstStyle/>
          <a:p>
            <a:r>
              <a:rPr lang="zh-TW" altLang="en-US" sz="2400" b="1" dirty="0" smtClean="0">
                <a:solidFill>
                  <a:schemeClr val="bg1"/>
                </a:solidFill>
                <a:latin typeface="SimHei" pitchFamily="49" charset="-122"/>
                <a:ea typeface="SimHei" pitchFamily="49" charset="-122"/>
              </a:rPr>
              <a:t>          因為對生物的熱愛，高中時期選擇了三類組，大學卻進入了以化學為主的科系─中興大學食品暨應用生物科技學系。雖然外界普遍對中興大學食品暨應用生物科技學系的誤解是生物比例應該占課程內容多數，但其實是化學比重較高，必修不僅有普通化學、有機化學，還有分析化學、生物化學、物理化學、食品分析、食品化學等，相較於化學系，算是學習得較廣泛。</a:t>
            </a:r>
          </a:p>
        </p:txBody>
      </p:sp>
      <p:grpSp>
        <p:nvGrpSpPr>
          <p:cNvPr id="14" name="群組 13"/>
          <p:cNvGrpSpPr/>
          <p:nvPr/>
        </p:nvGrpSpPr>
        <p:grpSpPr>
          <a:xfrm>
            <a:off x="7500958" y="644509"/>
            <a:ext cx="1019901" cy="619105"/>
            <a:chOff x="5436096" y="399325"/>
            <a:chExt cx="1019901" cy="619105"/>
          </a:xfrm>
        </p:grpSpPr>
        <p:pic>
          <p:nvPicPr>
            <p:cNvPr id="15" name="Picture 4" descr="http://ioh.tw/assets/ioh_logo.pn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36096" y="399325"/>
              <a:ext cx="825473" cy="61910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6" descr="H:\105高中生涯規劃\圖14.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33095" y="547671"/>
              <a:ext cx="422902" cy="46473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7" name="群組 16"/>
          <p:cNvGrpSpPr/>
          <p:nvPr/>
        </p:nvGrpSpPr>
        <p:grpSpPr>
          <a:xfrm>
            <a:off x="8323928" y="4896503"/>
            <a:ext cx="891542" cy="891542"/>
            <a:chOff x="8323928" y="4896503"/>
            <a:chExt cx="891542" cy="891542"/>
          </a:xfrm>
        </p:grpSpPr>
        <p:pic>
          <p:nvPicPr>
            <p:cNvPr id="19" name="圖片 18" descr="齟齒圖片4.png"/>
            <p:cNvPicPr>
              <a:picLocks noChangeAspect="1"/>
            </p:cNvPicPr>
            <p:nvPr/>
          </p:nvPicPr>
          <p:blipFill>
            <a:blip r:embed="rId8"/>
            <a:stretch>
              <a:fillRect/>
            </a:stretch>
          </p:blipFill>
          <p:spPr>
            <a:xfrm>
              <a:off x="8323928" y="4896503"/>
              <a:ext cx="891542" cy="891542"/>
            </a:xfrm>
            <a:prstGeom prst="rect">
              <a:avLst/>
            </a:prstGeom>
          </p:spPr>
        </p:pic>
        <p:sp>
          <p:nvSpPr>
            <p:cNvPr id="20" name="文字方塊 19"/>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069</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1543978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0" y="1418927"/>
            <a:ext cx="9144000" cy="1944216"/>
            <a:chOff x="0" y="3291135"/>
            <a:chExt cx="9144000" cy="1944216"/>
          </a:xfrm>
        </p:grpSpPr>
        <p:sp>
          <p:nvSpPr>
            <p:cNvPr id="14" name="矩形 13"/>
            <p:cNvSpPr/>
            <p:nvPr/>
          </p:nvSpPr>
          <p:spPr>
            <a:xfrm>
              <a:off x="0" y="3291135"/>
              <a:ext cx="9144000" cy="1944216"/>
            </a:xfrm>
            <a:prstGeom prst="rect">
              <a:avLst/>
            </a:prstGeom>
            <a:solidFill>
              <a:srgbClr val="FF66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0" y="4464276"/>
              <a:ext cx="9144000" cy="77107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6" name="Picture 2" descr="K:\10418學群簡報\圖\字9.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7" y="-21233"/>
            <a:ext cx="2198156" cy="1960022"/>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3074" name="Text Box 2"/>
          <p:cNvSpPr txBox="1">
            <a:spLocks noChangeArrowheads="1"/>
          </p:cNvSpPr>
          <p:nvPr/>
        </p:nvSpPr>
        <p:spPr bwMode="auto">
          <a:xfrm>
            <a:off x="323528" y="1490935"/>
            <a:ext cx="5544616"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6600" b="1" dirty="0">
                <a:solidFill>
                  <a:schemeClr val="bg1"/>
                </a:solidFill>
                <a:effectLst>
                  <a:outerShdw blurRad="38100" dist="38100" dir="2700000" algn="tl">
                    <a:srgbClr val="000000">
                      <a:alpha val="43137"/>
                    </a:srgbClr>
                  </a:outerShdw>
                </a:effectLst>
                <a:latin typeface="SimHei" pitchFamily="2" charset="-122"/>
                <a:ea typeface="SimHei" pitchFamily="2" charset="-122"/>
              </a:rPr>
              <a:t>生物資源學群</a:t>
            </a:r>
            <a:endParaRPr lang="zh-TW" altLang="en-US" sz="66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nvGrpSpPr>
          <p:cNvPr id="9" name="群組 8"/>
          <p:cNvGrpSpPr/>
          <p:nvPr/>
        </p:nvGrpSpPr>
        <p:grpSpPr>
          <a:xfrm>
            <a:off x="2593693" y="3363143"/>
            <a:ext cx="3656123" cy="761058"/>
            <a:chOff x="493511" y="4803303"/>
            <a:chExt cx="3656123" cy="761058"/>
          </a:xfrm>
        </p:grpSpPr>
        <p:sp>
          <p:nvSpPr>
            <p:cNvPr id="10" name="矩形 9"/>
            <p:cNvSpPr/>
            <p:nvPr/>
          </p:nvSpPr>
          <p:spPr>
            <a:xfrm>
              <a:off x="1137757" y="4859796"/>
              <a:ext cx="3011877"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latin typeface="SimHei" pitchFamily="49" charset="-122"/>
                  <a:ea typeface="SimHei" pitchFamily="49" charset="-122"/>
                </a:rPr>
                <a:t> 06.</a:t>
              </a:r>
              <a:r>
                <a:rPr lang="zh-TW" altLang="en-US" dirty="0">
                  <a:latin typeface="SimHei" pitchFamily="49" charset="-122"/>
                  <a:ea typeface="SimHei" pitchFamily="49" charset="-122"/>
                </a:rPr>
                <a:t>生物資源學群</a:t>
              </a:r>
              <a:r>
                <a:rPr lang="en-US" altLang="zh-TW" dirty="0">
                  <a:latin typeface="SimHei" pitchFamily="49" charset="-122"/>
                  <a:ea typeface="SimHei" pitchFamily="49" charset="-122"/>
                </a:rPr>
                <a:t>-</a:t>
              </a:r>
              <a:r>
                <a:rPr lang="zh-TW" altLang="en-US" dirty="0">
                  <a:latin typeface="SimHei" pitchFamily="49" charset="-122"/>
                  <a:ea typeface="SimHei" pitchFamily="49" charset="-122"/>
                </a:rPr>
                <a:t>園藝</a:t>
              </a:r>
              <a:r>
                <a:rPr lang="zh-TW" altLang="en-US" dirty="0" smtClean="0">
                  <a:latin typeface="SimHei" pitchFamily="49" charset="-122"/>
                  <a:ea typeface="SimHei" pitchFamily="49" charset="-122"/>
                </a:rPr>
                <a:t>系</a:t>
              </a:r>
              <a:endParaRPr kumimoji="0" lang="en-US" altLang="zh-TW" dirty="0">
                <a:latin typeface="SimHei" pitchFamily="49" charset="-122"/>
                <a:ea typeface="SimHei" pitchFamily="49" charset="-122"/>
              </a:endParaRPr>
            </a:p>
          </p:txBody>
        </p:sp>
        <p:pic>
          <p:nvPicPr>
            <p:cNvPr id="11" name="Picture 2" descr="http://img.app-island.com/article/63/65/icon.png">
              <a:hlinkClick r:id="rId3" action="ppaction://hlinksldjump"/>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3511" y="4803303"/>
              <a:ext cx="728810" cy="76105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2" name="群組 11"/>
          <p:cNvGrpSpPr/>
          <p:nvPr/>
        </p:nvGrpSpPr>
        <p:grpSpPr>
          <a:xfrm>
            <a:off x="2593693" y="4227239"/>
            <a:ext cx="3656123" cy="761058"/>
            <a:chOff x="493511" y="4803303"/>
            <a:chExt cx="3656123" cy="761058"/>
          </a:xfrm>
        </p:grpSpPr>
        <p:sp>
          <p:nvSpPr>
            <p:cNvPr id="17" name="矩形 16"/>
            <p:cNvSpPr/>
            <p:nvPr/>
          </p:nvSpPr>
          <p:spPr>
            <a:xfrm>
              <a:off x="1137757" y="4859796"/>
              <a:ext cx="3011877"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latin typeface="SimHei" pitchFamily="49" charset="-122"/>
                  <a:ea typeface="SimHei" pitchFamily="49" charset="-122"/>
                </a:rPr>
                <a:t> 06</a:t>
              </a:r>
              <a:r>
                <a:rPr lang="en-US" altLang="zh-TW" dirty="0">
                  <a:latin typeface="SimHei" pitchFamily="49" charset="-122"/>
                  <a:ea typeface="SimHei" pitchFamily="49" charset="-122"/>
                </a:rPr>
                <a:t>.</a:t>
              </a:r>
              <a:r>
                <a:rPr lang="zh-TW" altLang="en-US" dirty="0">
                  <a:latin typeface="SimHei" pitchFamily="49" charset="-122"/>
                  <a:ea typeface="SimHei" pitchFamily="49" charset="-122"/>
                </a:rPr>
                <a:t>生物資源學群</a:t>
              </a:r>
              <a:r>
                <a:rPr lang="en-US" altLang="zh-TW" dirty="0">
                  <a:latin typeface="SimHei" pitchFamily="49" charset="-122"/>
                  <a:ea typeface="SimHei" pitchFamily="49" charset="-122"/>
                </a:rPr>
                <a:t>-</a:t>
              </a:r>
              <a:r>
                <a:rPr lang="zh-TW" altLang="en-US" dirty="0">
                  <a:latin typeface="SimHei" pitchFamily="49" charset="-122"/>
                  <a:ea typeface="SimHei" pitchFamily="49" charset="-122"/>
                </a:rPr>
                <a:t>獸醫</a:t>
              </a:r>
              <a:r>
                <a:rPr lang="zh-TW" altLang="en-US" dirty="0" smtClean="0">
                  <a:latin typeface="SimHei" pitchFamily="49" charset="-122"/>
                  <a:ea typeface="SimHei" pitchFamily="49" charset="-122"/>
                </a:rPr>
                <a:t>系</a:t>
              </a:r>
              <a:endParaRPr kumimoji="0" lang="en-US" altLang="zh-TW" dirty="0">
                <a:latin typeface="SimHei" pitchFamily="49" charset="-122"/>
                <a:ea typeface="SimHei" pitchFamily="49" charset="-122"/>
              </a:endParaRPr>
            </a:p>
          </p:txBody>
        </p:sp>
        <p:pic>
          <p:nvPicPr>
            <p:cNvPr id="18" name="Picture 2" descr="http://img.app-island.com/article/63/65/icon.png">
              <a:hlinkClick r:id="rId5" action="ppaction://hlinksldjump"/>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3511" y="4803303"/>
              <a:ext cx="728810" cy="76105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184662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圖片 15" descr="圖片1.jpg"/>
          <p:cNvPicPr>
            <a:picLocks noChangeAspect="1"/>
          </p:cNvPicPr>
          <p:nvPr/>
        </p:nvPicPr>
        <p:blipFill>
          <a:blip r:embed="rId5"/>
          <a:stretch>
            <a:fillRect/>
          </a:stretch>
        </p:blipFill>
        <p:spPr>
          <a:xfrm>
            <a:off x="0" y="1587"/>
            <a:ext cx="9144000" cy="5715000"/>
          </a:xfrm>
          <a:prstGeom prst="rect">
            <a:avLst/>
          </a:prstGeom>
        </p:spPr>
      </p:pic>
      <p:sp>
        <p:nvSpPr>
          <p:cNvPr id="17" name="文字方塊 6"/>
          <p:cNvSpPr txBox="1">
            <a:spLocks noChangeArrowheads="1"/>
          </p:cNvSpPr>
          <p:nvPr/>
        </p:nvSpPr>
        <p:spPr bwMode="auto">
          <a:xfrm>
            <a:off x="1857356" y="4859351"/>
            <a:ext cx="5535612"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algn="ctr" eaLnBrk="1" hangingPunct="1"/>
            <a:r>
              <a:rPr kumimoji="0" lang="zh-TW" altLang="en-US" sz="3200" b="1" dirty="0">
                <a:solidFill>
                  <a:schemeClr val="bg1"/>
                </a:solidFill>
                <a:latin typeface="標楷體" pitchFamily="65" charset="-120"/>
                <a:ea typeface="標楷體" pitchFamily="65" charset="-120"/>
              </a:rPr>
              <a:t>生物資源學群</a:t>
            </a:r>
            <a:r>
              <a:rPr kumimoji="0" lang="en-US" altLang="zh-TW" sz="3200" b="1" dirty="0">
                <a:solidFill>
                  <a:schemeClr val="bg1"/>
                </a:solidFill>
                <a:latin typeface="標楷體" pitchFamily="65" charset="-120"/>
                <a:ea typeface="標楷體" pitchFamily="65" charset="-120"/>
              </a:rPr>
              <a:t>-</a:t>
            </a:r>
            <a:r>
              <a:rPr kumimoji="0" lang="zh-TW" altLang="en-US" sz="3200" b="1" dirty="0">
                <a:solidFill>
                  <a:schemeClr val="bg1"/>
                </a:solidFill>
                <a:latin typeface="標楷體" pitchFamily="65" charset="-120"/>
                <a:ea typeface="標楷體" pitchFamily="65" charset="-120"/>
              </a:rPr>
              <a:t>園藝系</a:t>
            </a:r>
            <a:endParaRPr kumimoji="0" lang="en-US" altLang="zh-TW" sz="3200" b="1" dirty="0">
              <a:solidFill>
                <a:schemeClr val="bg1"/>
              </a:solidFill>
              <a:latin typeface="標楷體" pitchFamily="65" charset="-120"/>
              <a:ea typeface="標楷體" pitchFamily="65" charset="-120"/>
            </a:endParaRPr>
          </a:p>
        </p:txBody>
      </p:sp>
      <p:sp>
        <p:nvSpPr>
          <p:cNvPr id="18" name="文字方塊 9"/>
          <p:cNvSpPr txBox="1">
            <a:spLocks noChangeArrowheads="1"/>
          </p:cNvSpPr>
          <p:nvPr/>
        </p:nvSpPr>
        <p:spPr bwMode="auto">
          <a:xfrm>
            <a:off x="71406" y="4897752"/>
            <a:ext cx="1106488" cy="461665"/>
          </a:xfrm>
          <a:prstGeom prst="rect">
            <a:avLst/>
          </a:prstGeom>
          <a:noFill/>
          <a:ln w="9525">
            <a:noFill/>
            <a:miter lim="800000"/>
            <a:headEnd/>
            <a:tailEnd/>
          </a:ln>
        </p:spPr>
        <p:txBody>
          <a:bodyPr>
            <a:spAutoFit/>
          </a:bodyPr>
          <a:lstStyle/>
          <a:p>
            <a:r>
              <a:rPr kumimoji="0" lang="zh-TW" altLang="en-US" sz="1200" b="1" dirty="0">
                <a:solidFill>
                  <a:schemeClr val="tx1">
                    <a:lumMod val="85000"/>
                    <a:lumOff val="15000"/>
                  </a:schemeClr>
                </a:solidFill>
                <a:latin typeface="SimHei" pitchFamily="49" charset="-122"/>
                <a:ea typeface="SimHei" pitchFamily="49" charset="-122"/>
              </a:rPr>
              <a:t>影片來源：</a:t>
            </a:r>
            <a:r>
              <a:rPr kumimoji="0" lang="en-US" altLang="zh-TW" sz="1200" b="1" dirty="0">
                <a:solidFill>
                  <a:schemeClr val="tx1">
                    <a:lumMod val="85000"/>
                    <a:lumOff val="15000"/>
                  </a:schemeClr>
                </a:solidFill>
                <a:latin typeface="SimHei" pitchFamily="49" charset="-122"/>
                <a:ea typeface="SimHei" pitchFamily="49" charset="-122"/>
              </a:rPr>
              <a:t/>
            </a:r>
            <a:br>
              <a:rPr kumimoji="0" lang="en-US" altLang="zh-TW" sz="1200" b="1" dirty="0">
                <a:solidFill>
                  <a:schemeClr val="tx1">
                    <a:lumMod val="85000"/>
                    <a:lumOff val="15000"/>
                  </a:schemeClr>
                </a:solidFill>
                <a:latin typeface="SimHei" pitchFamily="49" charset="-122"/>
                <a:ea typeface="SimHei" pitchFamily="49" charset="-122"/>
              </a:rPr>
            </a:br>
            <a:r>
              <a:rPr kumimoji="0" lang="en-US" altLang="zh-TW" sz="1200" b="1" dirty="0" smtClean="0">
                <a:solidFill>
                  <a:schemeClr val="tx1">
                    <a:lumMod val="85000"/>
                    <a:lumOff val="15000"/>
                  </a:schemeClr>
                </a:solidFill>
                <a:latin typeface="SimHei" pitchFamily="49" charset="-122"/>
                <a:ea typeface="SimHei" pitchFamily="49" charset="-122"/>
              </a:rPr>
              <a:t>YOUTUBE</a:t>
            </a:r>
            <a:endParaRPr kumimoji="0" lang="en-US" altLang="zh-TW" sz="1200" b="1" dirty="0">
              <a:solidFill>
                <a:schemeClr val="tx1">
                  <a:lumMod val="85000"/>
                  <a:lumOff val="15000"/>
                </a:schemeClr>
              </a:solidFill>
              <a:latin typeface="SimHei" pitchFamily="49" charset="-122"/>
              <a:ea typeface="SimHei" pitchFamily="49" charset="-122"/>
            </a:endParaRPr>
          </a:p>
        </p:txBody>
      </p:sp>
      <p:sp>
        <p:nvSpPr>
          <p:cNvPr id="19" name="文字方塊 9"/>
          <p:cNvSpPr txBox="1">
            <a:spLocks noChangeArrowheads="1"/>
          </p:cNvSpPr>
          <p:nvPr/>
        </p:nvSpPr>
        <p:spPr bwMode="auto">
          <a:xfrm>
            <a:off x="7966106" y="4897752"/>
            <a:ext cx="1106488" cy="461665"/>
          </a:xfrm>
          <a:prstGeom prst="rect">
            <a:avLst/>
          </a:prstGeom>
          <a:noFill/>
          <a:ln w="9525">
            <a:noFill/>
            <a:miter lim="800000"/>
            <a:headEnd/>
            <a:tailEnd/>
          </a:ln>
        </p:spPr>
        <p:txBody>
          <a:bodyPr>
            <a:spAutoFit/>
          </a:bodyPr>
          <a:lstStyle/>
          <a:p>
            <a:r>
              <a:rPr kumimoji="0" lang="en-US" altLang="zh-TW" sz="2400" b="1" dirty="0" smtClean="0">
                <a:solidFill>
                  <a:schemeClr val="tx1">
                    <a:lumMod val="85000"/>
                    <a:lumOff val="15000"/>
                  </a:schemeClr>
                </a:solidFill>
                <a:latin typeface="Arial" pitchFamily="34" charset="0"/>
                <a:ea typeface="SimHei" pitchFamily="49" charset="-122"/>
                <a:cs typeface="Arial" pitchFamily="34" charset="0"/>
              </a:rPr>
              <a:t>02’20</a:t>
            </a:r>
            <a:endParaRPr kumimoji="0" lang="en-US" altLang="zh-TW" sz="2400" b="1" dirty="0">
              <a:solidFill>
                <a:schemeClr val="tx1">
                  <a:lumMod val="85000"/>
                  <a:lumOff val="15000"/>
                </a:schemeClr>
              </a:solidFill>
              <a:latin typeface="Arial" pitchFamily="34" charset="0"/>
              <a:ea typeface="SimHei" pitchFamily="49" charset="-122"/>
              <a:cs typeface="Arial" pitchFamily="34" charset="0"/>
            </a:endParaRPr>
          </a:p>
        </p:txBody>
      </p:sp>
      <p:pic>
        <p:nvPicPr>
          <p:cNvPr id="20" name="圖片 12" descr="圖片6-4.png">
            <a:hlinkClick r:id="rId6" action="ppaction://hlinkfile"/>
          </p:cNvPr>
          <p:cNvPicPr>
            <a:picLocks noChangeAspect="1"/>
          </p:cNvPicPr>
          <p:nvPr/>
        </p:nvPicPr>
        <p:blipFill>
          <a:blip r:embed="rId7"/>
          <a:srcRect/>
          <a:stretch>
            <a:fillRect/>
          </a:stretch>
        </p:blipFill>
        <p:spPr bwMode="auto">
          <a:xfrm>
            <a:off x="8215338" y="3930657"/>
            <a:ext cx="708025" cy="792603"/>
          </a:xfrm>
          <a:prstGeom prst="rect">
            <a:avLst/>
          </a:prstGeom>
          <a:noFill/>
          <a:ln w="9525">
            <a:noFill/>
            <a:miter lim="800000"/>
            <a:headEnd/>
            <a:tailEnd/>
          </a:ln>
        </p:spPr>
      </p:pic>
      <p:pic>
        <p:nvPicPr>
          <p:cNvPr id="21" name="圖片 20" descr="090.png">
            <a:hlinkClick r:id="rId8" action="ppaction://hlinksldjump"/>
          </p:cNvPr>
          <p:cNvPicPr>
            <a:picLocks noChangeAspect="1"/>
          </p:cNvPicPr>
          <p:nvPr/>
        </p:nvPicPr>
        <p:blipFill>
          <a:blip r:embed="rId9"/>
          <a:stretch>
            <a:fillRect/>
          </a:stretch>
        </p:blipFill>
        <p:spPr>
          <a:xfrm>
            <a:off x="8281718" y="3282095"/>
            <a:ext cx="648000" cy="648000"/>
          </a:xfrm>
          <a:prstGeom prst="rect">
            <a:avLst/>
          </a:prstGeom>
        </p:spPr>
      </p:pic>
    </p:spTree>
    <p:controls>
      <p:control spid="1027" name="WindowsMediaPlayer1" r:id="rId2" imgW="7342857" imgH="3962953"/>
    </p:controls>
    <p:extLst>
      <p:ext uri="{BB962C8B-B14F-4D97-AF65-F5344CB8AC3E}">
        <p14:creationId xmlns="" xmlns:p14="http://schemas.microsoft.com/office/powerpoint/2010/main" val="392559795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圖片 15" descr="圖片1.jpg"/>
          <p:cNvPicPr>
            <a:picLocks noChangeAspect="1"/>
          </p:cNvPicPr>
          <p:nvPr/>
        </p:nvPicPr>
        <p:blipFill>
          <a:blip r:embed="rId5"/>
          <a:stretch>
            <a:fillRect/>
          </a:stretch>
        </p:blipFill>
        <p:spPr>
          <a:xfrm>
            <a:off x="0" y="1587"/>
            <a:ext cx="9144000" cy="5715000"/>
          </a:xfrm>
          <a:prstGeom prst="rect">
            <a:avLst/>
          </a:prstGeom>
        </p:spPr>
      </p:pic>
      <p:sp>
        <p:nvSpPr>
          <p:cNvPr id="17" name="文字方塊 6"/>
          <p:cNvSpPr txBox="1">
            <a:spLocks noChangeArrowheads="1"/>
          </p:cNvSpPr>
          <p:nvPr/>
        </p:nvSpPr>
        <p:spPr bwMode="auto">
          <a:xfrm>
            <a:off x="1857356" y="4859351"/>
            <a:ext cx="5535612"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algn="ctr" eaLnBrk="1" hangingPunct="1"/>
            <a:r>
              <a:rPr kumimoji="0" lang="zh-TW" altLang="en-US" sz="3200" b="1" dirty="0">
                <a:solidFill>
                  <a:schemeClr val="bg1"/>
                </a:solidFill>
                <a:latin typeface="標楷體" pitchFamily="65" charset="-120"/>
                <a:ea typeface="標楷體" pitchFamily="65" charset="-120"/>
              </a:rPr>
              <a:t>生物資源學群</a:t>
            </a:r>
            <a:r>
              <a:rPr kumimoji="0" lang="en-US" altLang="zh-TW" sz="3200" b="1" dirty="0">
                <a:solidFill>
                  <a:schemeClr val="bg1"/>
                </a:solidFill>
                <a:latin typeface="標楷體" pitchFamily="65" charset="-120"/>
                <a:ea typeface="標楷體" pitchFamily="65" charset="-120"/>
              </a:rPr>
              <a:t>-</a:t>
            </a:r>
            <a:r>
              <a:rPr kumimoji="0" lang="zh-TW" altLang="en-US" sz="3200" b="1" dirty="0">
                <a:solidFill>
                  <a:schemeClr val="bg1"/>
                </a:solidFill>
                <a:latin typeface="標楷體" pitchFamily="65" charset="-120"/>
                <a:ea typeface="標楷體" pitchFamily="65" charset="-120"/>
              </a:rPr>
              <a:t>獸醫系</a:t>
            </a:r>
            <a:endParaRPr kumimoji="0" lang="en-US" altLang="zh-TW" sz="3200" b="1" dirty="0">
              <a:solidFill>
                <a:schemeClr val="bg1"/>
              </a:solidFill>
              <a:latin typeface="標楷體" pitchFamily="65" charset="-120"/>
              <a:ea typeface="標楷體" pitchFamily="65" charset="-120"/>
            </a:endParaRPr>
          </a:p>
        </p:txBody>
      </p:sp>
      <p:sp>
        <p:nvSpPr>
          <p:cNvPr id="18" name="文字方塊 9"/>
          <p:cNvSpPr txBox="1">
            <a:spLocks noChangeArrowheads="1"/>
          </p:cNvSpPr>
          <p:nvPr/>
        </p:nvSpPr>
        <p:spPr bwMode="auto">
          <a:xfrm>
            <a:off x="71406" y="4897752"/>
            <a:ext cx="1106488" cy="461665"/>
          </a:xfrm>
          <a:prstGeom prst="rect">
            <a:avLst/>
          </a:prstGeom>
          <a:noFill/>
          <a:ln w="9525">
            <a:noFill/>
            <a:miter lim="800000"/>
            <a:headEnd/>
            <a:tailEnd/>
          </a:ln>
        </p:spPr>
        <p:txBody>
          <a:bodyPr>
            <a:spAutoFit/>
          </a:bodyPr>
          <a:lstStyle/>
          <a:p>
            <a:r>
              <a:rPr kumimoji="0" lang="zh-TW" altLang="en-US" sz="1200" b="1" dirty="0">
                <a:solidFill>
                  <a:schemeClr val="tx1">
                    <a:lumMod val="85000"/>
                    <a:lumOff val="15000"/>
                  </a:schemeClr>
                </a:solidFill>
                <a:latin typeface="SimHei" pitchFamily="49" charset="-122"/>
                <a:ea typeface="SimHei" pitchFamily="49" charset="-122"/>
              </a:rPr>
              <a:t>影片來源：</a:t>
            </a:r>
            <a:r>
              <a:rPr kumimoji="0" lang="en-US" altLang="zh-TW" sz="1200" b="1" dirty="0">
                <a:solidFill>
                  <a:schemeClr val="tx1">
                    <a:lumMod val="85000"/>
                    <a:lumOff val="15000"/>
                  </a:schemeClr>
                </a:solidFill>
                <a:latin typeface="SimHei" pitchFamily="49" charset="-122"/>
                <a:ea typeface="SimHei" pitchFamily="49" charset="-122"/>
              </a:rPr>
              <a:t/>
            </a:r>
            <a:br>
              <a:rPr kumimoji="0" lang="en-US" altLang="zh-TW" sz="1200" b="1" dirty="0">
                <a:solidFill>
                  <a:schemeClr val="tx1">
                    <a:lumMod val="85000"/>
                    <a:lumOff val="15000"/>
                  </a:schemeClr>
                </a:solidFill>
                <a:latin typeface="SimHei" pitchFamily="49" charset="-122"/>
                <a:ea typeface="SimHei" pitchFamily="49" charset="-122"/>
              </a:rPr>
            </a:br>
            <a:r>
              <a:rPr kumimoji="0" lang="en-US" altLang="zh-TW" sz="1200" b="1" dirty="0" smtClean="0">
                <a:solidFill>
                  <a:schemeClr val="tx1">
                    <a:lumMod val="85000"/>
                    <a:lumOff val="15000"/>
                  </a:schemeClr>
                </a:solidFill>
                <a:latin typeface="SimHei" pitchFamily="49" charset="-122"/>
                <a:ea typeface="SimHei" pitchFamily="49" charset="-122"/>
              </a:rPr>
              <a:t>YOUTUBE</a:t>
            </a:r>
            <a:endParaRPr kumimoji="0" lang="en-US" altLang="zh-TW" sz="1200" b="1" dirty="0">
              <a:solidFill>
                <a:schemeClr val="tx1">
                  <a:lumMod val="85000"/>
                  <a:lumOff val="15000"/>
                </a:schemeClr>
              </a:solidFill>
              <a:latin typeface="SimHei" pitchFamily="49" charset="-122"/>
              <a:ea typeface="SimHei" pitchFamily="49" charset="-122"/>
            </a:endParaRPr>
          </a:p>
        </p:txBody>
      </p:sp>
      <p:sp>
        <p:nvSpPr>
          <p:cNvPr id="19" name="文字方塊 9"/>
          <p:cNvSpPr txBox="1">
            <a:spLocks noChangeArrowheads="1"/>
          </p:cNvSpPr>
          <p:nvPr/>
        </p:nvSpPr>
        <p:spPr bwMode="auto">
          <a:xfrm>
            <a:off x="7966106" y="4897752"/>
            <a:ext cx="1106488" cy="461665"/>
          </a:xfrm>
          <a:prstGeom prst="rect">
            <a:avLst/>
          </a:prstGeom>
          <a:noFill/>
          <a:ln w="9525">
            <a:noFill/>
            <a:miter lim="800000"/>
            <a:headEnd/>
            <a:tailEnd/>
          </a:ln>
        </p:spPr>
        <p:txBody>
          <a:bodyPr>
            <a:spAutoFit/>
          </a:bodyPr>
          <a:lstStyle/>
          <a:p>
            <a:r>
              <a:rPr kumimoji="0" lang="en-US" altLang="zh-TW" sz="2400" b="1" dirty="0" smtClean="0">
                <a:solidFill>
                  <a:schemeClr val="tx1">
                    <a:lumMod val="85000"/>
                    <a:lumOff val="15000"/>
                  </a:schemeClr>
                </a:solidFill>
                <a:latin typeface="Arial" pitchFamily="34" charset="0"/>
                <a:ea typeface="SimHei" pitchFamily="49" charset="-122"/>
                <a:cs typeface="Arial" pitchFamily="34" charset="0"/>
              </a:rPr>
              <a:t>02’28</a:t>
            </a:r>
            <a:endParaRPr kumimoji="0" lang="en-US" altLang="zh-TW" sz="2400" b="1" dirty="0">
              <a:solidFill>
                <a:schemeClr val="tx1">
                  <a:lumMod val="85000"/>
                  <a:lumOff val="15000"/>
                </a:schemeClr>
              </a:solidFill>
              <a:latin typeface="Arial" pitchFamily="34" charset="0"/>
              <a:ea typeface="SimHei" pitchFamily="49" charset="-122"/>
              <a:cs typeface="Arial" pitchFamily="34" charset="0"/>
            </a:endParaRPr>
          </a:p>
        </p:txBody>
      </p:sp>
      <p:pic>
        <p:nvPicPr>
          <p:cNvPr id="20" name="圖片 12" descr="圖片6-4.png">
            <a:hlinkClick r:id="rId6" action="ppaction://hlinkfile"/>
          </p:cNvPr>
          <p:cNvPicPr>
            <a:picLocks noChangeAspect="1"/>
          </p:cNvPicPr>
          <p:nvPr/>
        </p:nvPicPr>
        <p:blipFill>
          <a:blip r:embed="rId7"/>
          <a:srcRect/>
          <a:stretch>
            <a:fillRect/>
          </a:stretch>
        </p:blipFill>
        <p:spPr bwMode="auto">
          <a:xfrm>
            <a:off x="8215338" y="3930657"/>
            <a:ext cx="708025" cy="792603"/>
          </a:xfrm>
          <a:prstGeom prst="rect">
            <a:avLst/>
          </a:prstGeom>
          <a:noFill/>
          <a:ln w="9525">
            <a:noFill/>
            <a:miter lim="800000"/>
            <a:headEnd/>
            <a:tailEnd/>
          </a:ln>
        </p:spPr>
      </p:pic>
      <p:pic>
        <p:nvPicPr>
          <p:cNvPr id="21" name="圖片 20" descr="090.png">
            <a:hlinkClick r:id="rId8" action="ppaction://hlinksldjump"/>
          </p:cNvPr>
          <p:cNvPicPr>
            <a:picLocks noChangeAspect="1"/>
          </p:cNvPicPr>
          <p:nvPr/>
        </p:nvPicPr>
        <p:blipFill>
          <a:blip r:embed="rId9"/>
          <a:stretch>
            <a:fillRect/>
          </a:stretch>
        </p:blipFill>
        <p:spPr>
          <a:xfrm>
            <a:off x="8281718" y="3282095"/>
            <a:ext cx="648000" cy="648000"/>
          </a:xfrm>
          <a:prstGeom prst="rect">
            <a:avLst/>
          </a:prstGeom>
        </p:spPr>
      </p:pic>
    </p:spTree>
    <p:controls>
      <p:control spid="2051" name="WindowsMediaPlayer1" r:id="rId2" imgW="6916115" imgH="4029637"/>
    </p:controls>
    <p:extLst>
      <p:ext uri="{BB962C8B-B14F-4D97-AF65-F5344CB8AC3E}">
        <p14:creationId xmlns="" xmlns:p14="http://schemas.microsoft.com/office/powerpoint/2010/main" val="37548522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5872"/>
          <a:stretch/>
        </p:blipFill>
        <p:spPr bwMode="auto">
          <a:xfrm>
            <a:off x="5436096" y="3435151"/>
            <a:ext cx="3247308" cy="203069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6" name="Picture 2" descr="K:\10418學群簡報\圖\圖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0044" y="0"/>
            <a:ext cx="1567335" cy="1648721"/>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K:\10418學群簡報\圖\圖19.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68847" y="338807"/>
            <a:ext cx="6743513" cy="4896544"/>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21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500"/>
                                        <p:tgtEl>
                                          <p:spTgt spid="1126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wipe(right)">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2"/>
          <p:cNvGrpSpPr/>
          <p:nvPr/>
        </p:nvGrpSpPr>
        <p:grpSpPr>
          <a:xfrm>
            <a:off x="225670" y="132903"/>
            <a:ext cx="8446048" cy="1214016"/>
            <a:chOff x="225670" y="132903"/>
            <a:chExt cx="8446048" cy="1214016"/>
          </a:xfrm>
        </p:grpSpPr>
        <p:sp>
          <p:nvSpPr>
            <p:cNvPr id="6" name="圓角矩形 5"/>
            <p:cNvSpPr/>
            <p:nvPr/>
          </p:nvSpPr>
          <p:spPr>
            <a:xfrm>
              <a:off x="971599" y="319817"/>
              <a:ext cx="7700119" cy="102710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6626" name="Picture 2" descr="H:\105高中生涯規劃\字27.png"/>
            <p:cNvPicPr>
              <a:picLocks noChangeAspect="1" noChangeArrowheads="1"/>
            </p:cNvPicPr>
            <p:nvPr/>
          </p:nvPicPr>
          <p:blipFill>
            <a:blip r:embed="rId3" cstate="print">
              <a:biLevel thresh="25000"/>
              <a:extLst>
                <a:ext uri="{28A0092B-C50C-407E-A947-70E740481C1C}">
                  <a14:useLocalDpi xmlns="" xmlns:a14="http://schemas.microsoft.com/office/drawing/2010/main" val="0"/>
                </a:ext>
              </a:extLst>
            </a:blip>
            <a:srcRect/>
            <a:stretch>
              <a:fillRect/>
            </a:stretch>
          </p:blipFill>
          <p:spPr bwMode="auto">
            <a:xfrm>
              <a:off x="1201703" y="452316"/>
              <a:ext cx="6898689" cy="760391"/>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26627" name="Picture 3" descr="H:\105高中生涯規劃\圖54.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5670" y="132903"/>
              <a:ext cx="817937" cy="83103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3" name="矩形 32"/>
          <p:cNvSpPr/>
          <p:nvPr/>
        </p:nvSpPr>
        <p:spPr>
          <a:xfrm>
            <a:off x="509358" y="2117631"/>
            <a:ext cx="3486578" cy="2677656"/>
          </a:xfrm>
          <a:prstGeom prst="rect">
            <a:avLst/>
          </a:prstGeom>
        </p:spPr>
        <p:txBody>
          <a:bodyPr wrap="square">
            <a:spAutoFit/>
          </a:bodyPr>
          <a:lstStyle/>
          <a:p>
            <a:r>
              <a:rPr lang="zh-TW" altLang="en-US" sz="2800" b="1" dirty="0" smtClean="0">
                <a:latin typeface="SimHei" pitchFamily="2" charset="-122"/>
                <a:ea typeface="SimHei" pitchFamily="2" charset="-122"/>
              </a:rPr>
              <a:t>如今結合</a:t>
            </a:r>
            <a:r>
              <a:rPr lang="zh-TW" altLang="en-US" sz="2800" b="1" dirty="0">
                <a:latin typeface="SimHei" pitchFamily="2" charset="-122"/>
                <a:ea typeface="SimHei" pitchFamily="2" charset="-122"/>
              </a:rPr>
              <a:t>生物科技與環境資源技術等</a:t>
            </a:r>
            <a:r>
              <a:rPr lang="zh-TW" altLang="en-US" sz="2800" b="1" dirty="0" smtClean="0">
                <a:latin typeface="SimHei" pitchFamily="2" charset="-122"/>
                <a:ea typeface="SimHei" pitchFamily="2" charset="-122"/>
              </a:rPr>
              <a:t>課程。</a:t>
            </a:r>
            <a:r>
              <a:rPr lang="zh-TW" altLang="en-US" sz="2800" b="1" dirty="0">
                <a:latin typeface="SimHei" pitchFamily="2" charset="-122"/>
                <a:ea typeface="SimHei" pitchFamily="2" charset="-122"/>
              </a:rPr>
              <a:t>食品與</a:t>
            </a:r>
            <a:r>
              <a:rPr lang="zh-TW" altLang="en-US" sz="2800" b="1" dirty="0" smtClean="0">
                <a:latin typeface="SimHei" pitchFamily="2" charset="-122"/>
                <a:ea typeface="SimHei" pitchFamily="2" charset="-122"/>
              </a:rPr>
              <a:t>動物科學因</a:t>
            </a:r>
            <a:r>
              <a:rPr lang="zh-TW" altLang="en-US" sz="2800" b="1" dirty="0">
                <a:latin typeface="SimHei" pitchFamily="2" charset="-122"/>
                <a:ea typeface="SimHei" pitchFamily="2" charset="-122"/>
              </a:rPr>
              <a:t>近年食安風暴不斷</a:t>
            </a:r>
            <a:r>
              <a:rPr lang="zh-TW" altLang="en-US" sz="2800" b="1" dirty="0" smtClean="0">
                <a:latin typeface="SimHei" pitchFamily="2" charset="-122"/>
                <a:ea typeface="SimHei" pitchFamily="2" charset="-122"/>
              </a:rPr>
              <a:t>，致使</a:t>
            </a:r>
            <a:r>
              <a:rPr lang="zh-TW" altLang="en-US" sz="2800" b="1" dirty="0">
                <a:latin typeface="SimHei" pitchFamily="2" charset="-122"/>
                <a:ea typeface="SimHei" pitchFamily="2" charset="-122"/>
              </a:rPr>
              <a:t>食品相關科系</a:t>
            </a:r>
            <a:r>
              <a:rPr lang="zh-TW" altLang="en-US" sz="2800" b="1" dirty="0" smtClean="0">
                <a:latin typeface="SimHei" pitchFamily="2" charset="-122"/>
                <a:ea typeface="SimHei" pitchFamily="2" charset="-122"/>
              </a:rPr>
              <a:t>人才需求</a:t>
            </a:r>
            <a:r>
              <a:rPr lang="zh-TW" altLang="en-US" sz="2800" b="1" dirty="0">
                <a:latin typeface="SimHei" pitchFamily="2" charset="-122"/>
                <a:ea typeface="SimHei" pitchFamily="2" charset="-122"/>
              </a:rPr>
              <a:t>逆勢成長。</a:t>
            </a:r>
          </a:p>
        </p:txBody>
      </p:sp>
      <p:grpSp>
        <p:nvGrpSpPr>
          <p:cNvPr id="8" name="群組 7"/>
          <p:cNvGrpSpPr/>
          <p:nvPr/>
        </p:nvGrpSpPr>
        <p:grpSpPr>
          <a:xfrm>
            <a:off x="575800" y="1490935"/>
            <a:ext cx="2592044" cy="646331"/>
            <a:chOff x="395780" y="1565827"/>
            <a:chExt cx="2592044" cy="646331"/>
          </a:xfrm>
        </p:grpSpPr>
        <p:sp>
          <p:nvSpPr>
            <p:cNvPr id="5" name="圓角矩形 4"/>
            <p:cNvSpPr/>
            <p:nvPr/>
          </p:nvSpPr>
          <p:spPr>
            <a:xfrm>
              <a:off x="395780" y="1683800"/>
              <a:ext cx="259204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5" action="ppaction://hlinksldjump"/>
            </p:cNvPr>
            <p:cNvSpPr/>
            <p:nvPr/>
          </p:nvSpPr>
          <p:spPr>
            <a:xfrm>
              <a:off x="467030" y="1565827"/>
              <a:ext cx="2520794"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一 </a:t>
              </a:r>
              <a:r>
                <a:rPr lang="zh-TW" altLang="en-US" sz="2800" b="1" dirty="0" smtClean="0">
                  <a:solidFill>
                    <a:schemeClr val="bg1"/>
                  </a:solidFill>
                  <a:latin typeface="SimHei" pitchFamily="2" charset="-122"/>
                  <a:ea typeface="SimHei" pitchFamily="2" charset="-122"/>
                </a:rPr>
                <a:t>學</a:t>
              </a:r>
              <a:r>
                <a:rPr lang="zh-TW" altLang="en-US" sz="2800" b="1" dirty="0">
                  <a:solidFill>
                    <a:schemeClr val="bg1"/>
                  </a:solidFill>
                  <a:latin typeface="SimHei" pitchFamily="2" charset="-122"/>
                  <a:ea typeface="SimHei" pitchFamily="2" charset="-122"/>
                </a:rPr>
                <a:t>群</a:t>
              </a:r>
              <a:r>
                <a:rPr lang="zh-TW" altLang="en-US" sz="2800" b="1" dirty="0" smtClean="0">
                  <a:solidFill>
                    <a:schemeClr val="bg1"/>
                  </a:solidFill>
                  <a:latin typeface="SimHei" pitchFamily="2" charset="-122"/>
                  <a:ea typeface="SimHei" pitchFamily="2" charset="-122"/>
                </a:rPr>
                <a:t>簡介</a:t>
              </a:r>
              <a:endParaRPr lang="zh-TW" altLang="en-US" sz="2800" b="1" dirty="0">
                <a:solidFill>
                  <a:schemeClr val="bg1"/>
                </a:solidFill>
                <a:latin typeface="SimHei" pitchFamily="2" charset="-122"/>
                <a:ea typeface="SimHei" pitchFamily="2" charset="-122"/>
              </a:endParaRPr>
            </a:p>
          </p:txBody>
        </p:sp>
      </p:grpSp>
      <p:pic>
        <p:nvPicPr>
          <p:cNvPr id="26629" name="Picture 5" descr="http://www.yy2.edu.hk/biodiversity1/Russet%20Sparrow_1.jpg"/>
          <p:cNvPicPr>
            <a:picLocks noChangeAspect="1" noChangeArrowheads="1"/>
          </p:cNvPicPr>
          <p:nvPr/>
        </p:nvPicPr>
        <p:blipFill rotWithShape="1">
          <a:blip r:embed="rId6">
            <a:extLst>
              <a:ext uri="{28A0092B-C50C-407E-A947-70E740481C1C}">
                <a14:useLocalDpi xmlns="" xmlns:a14="http://schemas.microsoft.com/office/drawing/2010/main" val="0"/>
              </a:ext>
            </a:extLst>
          </a:blip>
          <a:srcRect b="7642"/>
          <a:stretch/>
        </p:blipFill>
        <p:spPr bwMode="auto">
          <a:xfrm>
            <a:off x="4255995" y="2157679"/>
            <a:ext cx="4415723" cy="2808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4" name="群組 13"/>
          <p:cNvGrpSpPr/>
          <p:nvPr/>
        </p:nvGrpSpPr>
        <p:grpSpPr>
          <a:xfrm>
            <a:off x="8323928" y="4896503"/>
            <a:ext cx="891542" cy="891542"/>
            <a:chOff x="8323928" y="4896503"/>
            <a:chExt cx="891542" cy="891542"/>
          </a:xfrm>
        </p:grpSpPr>
        <p:pic>
          <p:nvPicPr>
            <p:cNvPr id="15" name="圖片 14" descr="齟齒圖片4.png"/>
            <p:cNvPicPr>
              <a:picLocks noChangeAspect="1"/>
            </p:cNvPicPr>
            <p:nvPr/>
          </p:nvPicPr>
          <p:blipFill>
            <a:blip r:embed="rId7"/>
            <a:stretch>
              <a:fillRect/>
            </a:stretch>
          </p:blipFill>
          <p:spPr>
            <a:xfrm>
              <a:off x="8323928" y="4896503"/>
              <a:ext cx="891542" cy="891542"/>
            </a:xfrm>
            <a:prstGeom prst="rect">
              <a:avLst/>
            </a:prstGeom>
          </p:spPr>
        </p:pic>
        <p:sp>
          <p:nvSpPr>
            <p:cNvPr id="16" name="文字方塊 15"/>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068</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76705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3"/>
                                        </p:tgtEl>
                                        <p:attrNameLst>
                                          <p:attrName>style.visibility</p:attrName>
                                        </p:attrNameLst>
                                      </p:cBhvr>
                                      <p:to>
                                        <p:strVal val="visible"/>
                                      </p:to>
                                    </p:set>
                                    <p:anim calcmode="discrete" valueType="clr">
                                      <p:cBhvr override="childStyle">
                                        <p:cTn id="7"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
                                        </p:tgtEl>
                                        <p:attrNameLst>
                                          <p:attrName>fillcolor</p:attrName>
                                        </p:attrNameLst>
                                      </p:cBhvr>
                                      <p:tavLst>
                                        <p:tav tm="0">
                                          <p:val>
                                            <p:clrVal>
                                              <a:schemeClr val="accent2"/>
                                            </p:clrVal>
                                          </p:val>
                                        </p:tav>
                                        <p:tav tm="50000">
                                          <p:val>
                                            <p:clrVal>
                                              <a:schemeClr val="hlink"/>
                                            </p:clrVal>
                                          </p:val>
                                        </p:tav>
                                      </p:tavLst>
                                    </p:anim>
                                    <p:set>
                                      <p:cBhvr>
                                        <p:cTn id="9" dur="80"/>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1089991" y="338807"/>
            <a:ext cx="7802489" cy="86409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Picture 2" descr="K:\10418學群簡報\圖\圖3.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87624" y="460437"/>
            <a:ext cx="792088" cy="65650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 Box 2"/>
          <p:cNvSpPr txBox="1">
            <a:spLocks noChangeArrowheads="1"/>
          </p:cNvSpPr>
          <p:nvPr/>
        </p:nvSpPr>
        <p:spPr bwMode="auto">
          <a:xfrm>
            <a:off x="2123728" y="468871"/>
            <a:ext cx="482453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a:latin typeface="SimHei" pitchFamily="2" charset="-122"/>
                <a:ea typeface="SimHei" pitchFamily="2" charset="-122"/>
              </a:rPr>
              <a:t>近年</a:t>
            </a:r>
            <a:r>
              <a:rPr lang="zh-TW" altLang="en-US" sz="3600" b="1" dirty="0" smtClean="0">
                <a:latin typeface="SimHei" pitchFamily="2" charset="-122"/>
                <a:ea typeface="SimHei" pitchFamily="2" charset="-122"/>
              </a:rPr>
              <a:t>趨勢</a:t>
            </a:r>
            <a:endParaRPr lang="zh-TW" altLang="en-US" sz="3600" b="1" dirty="0">
              <a:latin typeface="SimHei" panose="02010609060101010101" pitchFamily="49" charset="-122"/>
              <a:ea typeface="SimHei" panose="02010609060101010101" pitchFamily="49" charset="-122"/>
            </a:endParaRPr>
          </a:p>
        </p:txBody>
      </p:sp>
      <p:sp>
        <p:nvSpPr>
          <p:cNvPr id="21" name="Text Box 2"/>
          <p:cNvSpPr txBox="1">
            <a:spLocks noChangeArrowheads="1"/>
          </p:cNvSpPr>
          <p:nvPr/>
        </p:nvSpPr>
        <p:spPr bwMode="auto">
          <a:xfrm>
            <a:off x="1187624" y="1374209"/>
            <a:ext cx="7704856" cy="24929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600" b="1" dirty="0" smtClean="0">
                <a:latin typeface="SimHei" pitchFamily="2" charset="-122"/>
                <a:ea typeface="SimHei" pitchFamily="2" charset="-122"/>
              </a:rPr>
              <a:t>透過</a:t>
            </a:r>
            <a:r>
              <a:rPr lang="zh-TW" altLang="en-US" sz="2600" b="1" dirty="0">
                <a:latin typeface="SimHei" pitchFamily="2" charset="-122"/>
                <a:ea typeface="SimHei" pitchFamily="2" charset="-122"/>
              </a:rPr>
              <a:t>整合原有農林漁牧業生產技術及生物技術，讓人們盡可能在不</a:t>
            </a:r>
            <a:r>
              <a:rPr lang="zh-TW" altLang="en-US" sz="2600" b="1" dirty="0" smtClean="0">
                <a:latin typeface="SimHei" pitchFamily="2" charset="-122"/>
                <a:ea typeface="SimHei" pitchFamily="2" charset="-122"/>
              </a:rPr>
              <a:t>破壞自然</a:t>
            </a:r>
            <a:r>
              <a:rPr lang="zh-TW" altLang="en-US" sz="2600" b="1" dirty="0">
                <a:latin typeface="SimHei" pitchFamily="2" charset="-122"/>
                <a:ea typeface="SimHei" pitchFamily="2" charset="-122"/>
              </a:rPr>
              <a:t>生態下，維持良好的生產品質，例如：研究抗旱的作物、基因工程等</a:t>
            </a:r>
            <a:r>
              <a:rPr lang="zh-TW" altLang="en-US" sz="2600" b="1" dirty="0" smtClean="0">
                <a:latin typeface="SimHei" pitchFamily="2" charset="-122"/>
                <a:ea typeface="SimHei" pitchFamily="2" charset="-122"/>
              </a:rPr>
              <a:t>。</a:t>
            </a:r>
            <a:endParaRPr lang="en-US" altLang="zh-TW" sz="2600" b="1" dirty="0" smtClean="0">
              <a:latin typeface="SimHei" pitchFamily="2" charset="-122"/>
              <a:ea typeface="SimHei" pitchFamily="2" charset="-122"/>
            </a:endParaRPr>
          </a:p>
          <a:p>
            <a:r>
              <a:rPr lang="zh-TW" altLang="en-US" sz="2600" b="1" dirty="0" smtClean="0">
                <a:latin typeface="SimHei" pitchFamily="2" charset="-122"/>
                <a:ea typeface="SimHei" pitchFamily="2" charset="-122"/>
              </a:rPr>
              <a:t>現在</a:t>
            </a:r>
            <a:r>
              <a:rPr lang="zh-TW" altLang="en-US" sz="2600" b="1" dirty="0">
                <a:latin typeface="SimHei" pitchFamily="2" charset="-122"/>
                <a:ea typeface="SimHei" pitchFamily="2" charset="-122"/>
              </a:rPr>
              <a:t>的生物資源學群已不像以往人們認為的老往田裡、山裡跑的科系，而是更常待在實驗室，透過科學化研究讓人們可以吃得更好、更健康</a:t>
            </a:r>
            <a:r>
              <a:rPr lang="zh-TW" altLang="en-US" sz="2600" b="1" dirty="0" smtClean="0">
                <a:latin typeface="SimHei" pitchFamily="2" charset="-122"/>
                <a:ea typeface="SimHei" pitchFamily="2" charset="-122"/>
              </a:rPr>
              <a:t>。</a:t>
            </a:r>
            <a:endParaRPr lang="en-US" altLang="zh-TW" sz="2600" b="1" dirty="0">
              <a:latin typeface="SimHei" pitchFamily="2" charset="-122"/>
              <a:ea typeface="SimHei" pitchFamily="2" charset="-122"/>
            </a:endParaRPr>
          </a:p>
        </p:txBody>
      </p:sp>
      <p:grpSp>
        <p:nvGrpSpPr>
          <p:cNvPr id="5" name="群組 4"/>
          <p:cNvGrpSpPr/>
          <p:nvPr/>
        </p:nvGrpSpPr>
        <p:grpSpPr>
          <a:xfrm>
            <a:off x="-7144" y="4"/>
            <a:ext cx="895814" cy="5718171"/>
            <a:chOff x="-7144" y="4"/>
            <a:chExt cx="895814" cy="5718171"/>
          </a:xfrm>
        </p:grpSpPr>
        <p:grpSp>
          <p:nvGrpSpPr>
            <p:cNvPr id="7" name="群組 6"/>
            <p:cNvGrpSpPr/>
            <p:nvPr/>
          </p:nvGrpSpPr>
          <p:grpSpPr>
            <a:xfrm>
              <a:off x="-7144" y="4"/>
              <a:ext cx="895814" cy="5718171"/>
              <a:chOff x="-7144" y="4"/>
              <a:chExt cx="895814" cy="5718171"/>
            </a:xfrm>
          </p:grpSpPr>
          <p:grpSp>
            <p:nvGrpSpPr>
              <p:cNvPr id="4" name="群組 3"/>
              <p:cNvGrpSpPr/>
              <p:nvPr/>
            </p:nvGrpSpPr>
            <p:grpSpPr>
              <a:xfrm>
                <a:off x="-7144" y="4"/>
                <a:ext cx="895814" cy="5718171"/>
                <a:chOff x="-91676" y="3291135"/>
                <a:chExt cx="11495850" cy="1944214"/>
              </a:xfrm>
              <a:solidFill>
                <a:srgbClr val="800000"/>
              </a:solidFill>
            </p:grpSpPr>
            <p:sp>
              <p:nvSpPr>
                <p:cNvPr id="2" name="矩形 1"/>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生物資源學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2" name="Picture 2" descr="K:\10418學群簡報\圖\字9.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8262" y="84444"/>
              <a:ext cx="527537" cy="470387"/>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pic>
        <p:nvPicPr>
          <p:cNvPr id="8" name="圖片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092280" y="4227239"/>
            <a:ext cx="1923919" cy="1286621"/>
          </a:xfrm>
          <a:prstGeom prst="rect">
            <a:avLst/>
          </a:prstGeom>
        </p:spPr>
      </p:pic>
      <p:pic>
        <p:nvPicPr>
          <p:cNvPr id="11" name="圖片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115616" y="4232605"/>
            <a:ext cx="1708341" cy="1281256"/>
          </a:xfrm>
          <a:prstGeom prst="rect">
            <a:avLst/>
          </a:prstGeom>
        </p:spPr>
      </p:pic>
      <p:pic>
        <p:nvPicPr>
          <p:cNvPr id="12" name="圖片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026380" y="4227240"/>
            <a:ext cx="1921884" cy="1281256"/>
          </a:xfrm>
          <a:prstGeom prst="rect">
            <a:avLst/>
          </a:prstGeom>
        </p:spPr>
      </p:pic>
      <p:pic>
        <p:nvPicPr>
          <p:cNvPr id="13" name="圖片 1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987824" y="4227240"/>
            <a:ext cx="1921885" cy="1281256"/>
          </a:xfrm>
          <a:prstGeom prst="rect">
            <a:avLst/>
          </a:prstGeom>
        </p:spPr>
      </p:pic>
      <p:grpSp>
        <p:nvGrpSpPr>
          <p:cNvPr id="18" name="群組 17"/>
          <p:cNvGrpSpPr/>
          <p:nvPr/>
        </p:nvGrpSpPr>
        <p:grpSpPr>
          <a:xfrm>
            <a:off x="8323928" y="4896503"/>
            <a:ext cx="891542" cy="891542"/>
            <a:chOff x="8323928" y="4896503"/>
            <a:chExt cx="891542" cy="891542"/>
          </a:xfrm>
        </p:grpSpPr>
        <p:pic>
          <p:nvPicPr>
            <p:cNvPr id="23" name="圖片 22" descr="齟齒圖片4.png"/>
            <p:cNvPicPr>
              <a:picLocks noChangeAspect="1"/>
            </p:cNvPicPr>
            <p:nvPr/>
          </p:nvPicPr>
          <p:blipFill>
            <a:blip r:embed="rId11"/>
            <a:stretch>
              <a:fillRect/>
            </a:stretch>
          </p:blipFill>
          <p:spPr>
            <a:xfrm>
              <a:off x="8323928" y="4896503"/>
              <a:ext cx="891542" cy="891542"/>
            </a:xfrm>
            <a:prstGeom prst="rect">
              <a:avLst/>
            </a:prstGeom>
          </p:spPr>
        </p:pic>
        <p:sp>
          <p:nvSpPr>
            <p:cNvPr id="24" name="文字方塊 23"/>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068</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4103553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14339" name="Picture 3" descr="K:\10418學群簡報\圖\1.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76256" y="2149376"/>
            <a:ext cx="2246334" cy="3552927"/>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3" name="Text Box 2"/>
          <p:cNvSpPr txBox="1">
            <a:spLocks noChangeArrowheads="1"/>
          </p:cNvSpPr>
          <p:nvPr/>
        </p:nvSpPr>
        <p:spPr bwMode="auto">
          <a:xfrm>
            <a:off x="1907704" y="1634951"/>
            <a:ext cx="603698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生物資源學群跟生命科學學群哪裡不同</a:t>
            </a:r>
            <a:r>
              <a:rPr lang="zh-TW" altLang="en-US" sz="2800" b="1" dirty="0" smtClean="0">
                <a:latin typeface="SimHei" pitchFamily="2" charset="-122"/>
                <a:ea typeface="SimHei" pitchFamily="2" charset="-122"/>
              </a:rPr>
              <a:t>？</a:t>
            </a:r>
            <a:endParaRPr lang="zh-TW" altLang="en-US" sz="2800" b="1" dirty="0">
              <a:latin typeface="SimHei" panose="02010609060101010101" pitchFamily="49" charset="-122"/>
              <a:ea typeface="SimHei" panose="02010609060101010101" pitchFamily="49" charset="-122"/>
            </a:endParaRPr>
          </a:p>
        </p:txBody>
      </p:sp>
      <p:pic>
        <p:nvPicPr>
          <p:cNvPr id="14340" name="Picture 4" descr="K:\10418學群簡報\圖\圖8.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089991" y="1666010"/>
            <a:ext cx="816819" cy="81228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群組 8"/>
          <p:cNvGrpSpPr/>
          <p:nvPr/>
        </p:nvGrpSpPr>
        <p:grpSpPr>
          <a:xfrm>
            <a:off x="1089991" y="2882199"/>
            <a:ext cx="817713" cy="844063"/>
            <a:chOff x="1089991" y="2211015"/>
            <a:chExt cx="817713" cy="844063"/>
          </a:xfrm>
        </p:grpSpPr>
        <p:pic>
          <p:nvPicPr>
            <p:cNvPr id="14341" name="Picture 5" descr="K:\10418學群簡報\圖\圖11.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89991" y="2241908"/>
              <a:ext cx="817713" cy="81317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986260"/>
            <a:ext cx="5256584"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anose="02010609060101010101" pitchFamily="49" charset="-122"/>
                <a:ea typeface="SimHei" panose="02010609060101010101" pitchFamily="49" charset="-122"/>
              </a:rPr>
              <a:t>生物資源學</a:t>
            </a:r>
            <a:r>
              <a:rPr lang="zh-TW" altLang="en-US" sz="2800" b="1" dirty="0" smtClean="0">
                <a:latin typeface="SimHei" panose="02010609060101010101" pitchFamily="49" charset="-122"/>
                <a:ea typeface="SimHei" panose="02010609060101010101" pitchFamily="49" charset="-122"/>
              </a:rPr>
              <a:t>群</a:t>
            </a:r>
            <a:r>
              <a:rPr lang="en-US" altLang="zh-TW" sz="2800" b="1" dirty="0" smtClean="0">
                <a:latin typeface="SimHei" panose="02010609060101010101" pitchFamily="49" charset="-122"/>
                <a:ea typeface="SimHei" panose="02010609060101010101" pitchFamily="49" charset="-122"/>
              </a:rPr>
              <a:t>-</a:t>
            </a:r>
            <a:r>
              <a:rPr lang="zh-TW" altLang="en-US" sz="2800" b="1" dirty="0" smtClean="0">
                <a:latin typeface="SimHei" panose="02010609060101010101" pitchFamily="49" charset="-122"/>
                <a:ea typeface="SimHei" panose="02010609060101010101" pitchFamily="49" charset="-122"/>
              </a:rPr>
              <a:t>著重</a:t>
            </a:r>
            <a:r>
              <a:rPr lang="zh-TW" altLang="en-US" sz="2800" b="1" dirty="0">
                <a:latin typeface="SimHei" panose="02010609060101010101" pitchFamily="49" charset="-122"/>
                <a:ea typeface="SimHei" panose="02010609060101010101" pitchFamily="49" charset="-122"/>
              </a:rPr>
              <a:t>在應用科學上，以及重視實作經驗</a:t>
            </a:r>
            <a:r>
              <a:rPr lang="zh-TW" altLang="en-US" sz="2800" b="1" dirty="0" smtClean="0">
                <a:latin typeface="SimHei" panose="02010609060101010101" pitchFamily="49" charset="-122"/>
                <a:ea typeface="SimHei" panose="02010609060101010101" pitchFamily="49" charset="-122"/>
              </a:rPr>
              <a:t>。</a:t>
            </a:r>
            <a:endParaRPr lang="en-US" altLang="zh-TW" sz="2800" b="1" dirty="0" smtClean="0">
              <a:latin typeface="SimHei" panose="02010609060101010101" pitchFamily="49" charset="-122"/>
              <a:ea typeface="SimHei" panose="02010609060101010101" pitchFamily="49" charset="-122"/>
            </a:endParaRPr>
          </a:p>
          <a:p>
            <a:r>
              <a:rPr lang="zh-TW" altLang="en-US" sz="2800" b="1" dirty="0" smtClean="0">
                <a:latin typeface="SimHei" panose="02010609060101010101" pitchFamily="49" charset="-122"/>
                <a:ea typeface="SimHei" panose="02010609060101010101" pitchFamily="49" charset="-122"/>
              </a:rPr>
              <a:t>生命</a:t>
            </a:r>
            <a:r>
              <a:rPr lang="zh-TW" altLang="en-US" sz="2800" b="1" dirty="0">
                <a:latin typeface="SimHei" panose="02010609060101010101" pitchFamily="49" charset="-122"/>
                <a:ea typeface="SimHei" panose="02010609060101010101" pitchFamily="49" charset="-122"/>
              </a:rPr>
              <a:t>科學</a:t>
            </a:r>
            <a:r>
              <a:rPr lang="zh-TW" altLang="en-US" sz="2800" b="1" dirty="0" smtClean="0">
                <a:latin typeface="SimHei" panose="02010609060101010101" pitchFamily="49" charset="-122"/>
                <a:ea typeface="SimHei" panose="02010609060101010101" pitchFamily="49" charset="-122"/>
              </a:rPr>
              <a:t>學群</a:t>
            </a:r>
            <a:r>
              <a:rPr lang="en-US" altLang="zh-TW" sz="2800" b="1" dirty="0" smtClean="0">
                <a:latin typeface="SimHei" panose="02010609060101010101" pitchFamily="49" charset="-122"/>
                <a:ea typeface="SimHei" panose="02010609060101010101" pitchFamily="49" charset="-122"/>
              </a:rPr>
              <a:t>-</a:t>
            </a:r>
            <a:r>
              <a:rPr lang="zh-TW" altLang="en-US" sz="2800" b="1" dirty="0" smtClean="0">
                <a:latin typeface="SimHei" panose="02010609060101010101" pitchFamily="49" charset="-122"/>
                <a:ea typeface="SimHei" panose="02010609060101010101" pitchFamily="49" charset="-122"/>
              </a:rPr>
              <a:t>較</a:t>
            </a:r>
            <a:r>
              <a:rPr lang="zh-TW" altLang="en-US" sz="2800" b="1" dirty="0">
                <a:latin typeface="SimHei" panose="02010609060101010101" pitchFamily="49" charset="-122"/>
                <a:ea typeface="SimHei" panose="02010609060101010101" pitchFamily="49" charset="-122"/>
              </a:rPr>
              <a:t>偏重理論基礎</a:t>
            </a:r>
            <a:r>
              <a:rPr lang="zh-TW" altLang="en-US" sz="2800" b="1" dirty="0" smtClean="0">
                <a:latin typeface="SimHei" panose="02010609060101010101" pitchFamily="49" charset="-122"/>
                <a:ea typeface="SimHei" panose="02010609060101010101" pitchFamily="49" charset="-122"/>
              </a:rPr>
              <a:t>。</a:t>
            </a:r>
            <a:endParaRPr lang="zh-TW" altLang="en-US" sz="2800" b="1" dirty="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554362">
            <a:off x="8007819" y="1614220"/>
            <a:ext cx="1091810" cy="723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K:\10418學群簡報\圖\圖4.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40138" y="478585"/>
            <a:ext cx="815052" cy="6755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2" name="群組 31"/>
          <p:cNvGrpSpPr/>
          <p:nvPr/>
        </p:nvGrpSpPr>
        <p:grpSpPr>
          <a:xfrm>
            <a:off x="-7144" y="4"/>
            <a:ext cx="895814" cy="5718171"/>
            <a:chOff x="-7144" y="4"/>
            <a:chExt cx="895814" cy="5718171"/>
          </a:xfrm>
        </p:grpSpPr>
        <p:grpSp>
          <p:nvGrpSpPr>
            <p:cNvPr id="36" name="群組 35"/>
            <p:cNvGrpSpPr/>
            <p:nvPr/>
          </p:nvGrpSpPr>
          <p:grpSpPr>
            <a:xfrm>
              <a:off x="-7144" y="4"/>
              <a:ext cx="895814" cy="5718171"/>
              <a:chOff x="-7144" y="4"/>
              <a:chExt cx="895814" cy="5718171"/>
            </a:xfrm>
          </p:grpSpPr>
          <p:grpSp>
            <p:nvGrpSpPr>
              <p:cNvPr id="38" name="群組 37"/>
              <p:cNvGrpSpPr/>
              <p:nvPr/>
            </p:nvGrpSpPr>
            <p:grpSpPr>
              <a:xfrm>
                <a:off x="-7144" y="4"/>
                <a:ext cx="895814" cy="5718171"/>
                <a:chOff x="-91676" y="3291135"/>
                <a:chExt cx="11495850" cy="1944214"/>
              </a:xfrm>
              <a:solidFill>
                <a:srgbClr val="800000"/>
              </a:solidFill>
            </p:grpSpPr>
            <p:sp>
              <p:nvSpPr>
                <p:cNvPr id="40" name="矩形 39"/>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9"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生物資源學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37" name="Picture 2" descr="K:\10418學群簡報\圖\字9.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18262" y="84444"/>
              <a:ext cx="527537" cy="470387"/>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grpSp>
        <p:nvGrpSpPr>
          <p:cNvPr id="22" name="群組 21"/>
          <p:cNvGrpSpPr/>
          <p:nvPr/>
        </p:nvGrpSpPr>
        <p:grpSpPr>
          <a:xfrm>
            <a:off x="8323928" y="4896503"/>
            <a:ext cx="891542" cy="891542"/>
            <a:chOff x="8323928" y="4896503"/>
            <a:chExt cx="891542" cy="891542"/>
          </a:xfrm>
        </p:grpSpPr>
        <p:pic>
          <p:nvPicPr>
            <p:cNvPr id="24" name="圖片 23" descr="齟齒圖片4.png"/>
            <p:cNvPicPr>
              <a:picLocks noChangeAspect="1"/>
            </p:cNvPicPr>
            <p:nvPr/>
          </p:nvPicPr>
          <p:blipFill>
            <a:blip r:embed="rId10"/>
            <a:stretch>
              <a:fillRect/>
            </a:stretch>
          </p:blipFill>
          <p:spPr>
            <a:xfrm>
              <a:off x="8323928" y="4896503"/>
              <a:ext cx="891542" cy="891542"/>
            </a:xfrm>
            <a:prstGeom prst="rect">
              <a:avLst/>
            </a:prstGeom>
          </p:spPr>
        </p:pic>
        <p:sp>
          <p:nvSpPr>
            <p:cNvPr id="26" name="文字方塊 25"/>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068</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6156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animEffect transition="in" filter="fade">
                                      <p:cBhvr>
                                        <p:cTn id="9" dur="500"/>
                                        <p:tgtEl>
                                          <p:spTgt spid="1434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339" name="Picture 3" descr="K:\10418學群簡報\圖\1.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876256" y="2149376"/>
            <a:ext cx="2246334" cy="3552927"/>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3" name="Text Box 2"/>
          <p:cNvSpPr txBox="1">
            <a:spLocks noChangeArrowheads="1"/>
          </p:cNvSpPr>
          <p:nvPr/>
        </p:nvSpPr>
        <p:spPr bwMode="auto">
          <a:xfrm>
            <a:off x="1907704" y="1616948"/>
            <a:ext cx="568863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生物資源學群的科系，是否有很多實作課程？實習是必修嗎</a:t>
            </a:r>
            <a:r>
              <a:rPr lang="zh-TW" altLang="en-US" sz="2800" b="1" dirty="0" smtClean="0">
                <a:latin typeface="SimHei" pitchFamily="2" charset="-122"/>
                <a:ea typeface="SimHei" pitchFamily="2" charset="-122"/>
              </a:rPr>
              <a:t>？</a:t>
            </a:r>
            <a:endParaRPr lang="zh-TW" altLang="en-US" sz="2800" b="1" dirty="0">
              <a:latin typeface="SimHei" panose="02010609060101010101" pitchFamily="49" charset="-122"/>
              <a:ea typeface="SimHei" panose="02010609060101010101" pitchFamily="49" charset="-122"/>
            </a:endParaRPr>
          </a:p>
        </p:txBody>
      </p:sp>
      <p:grpSp>
        <p:nvGrpSpPr>
          <p:cNvPr id="9" name="群組 8"/>
          <p:cNvGrpSpPr/>
          <p:nvPr/>
        </p:nvGrpSpPr>
        <p:grpSpPr>
          <a:xfrm>
            <a:off x="1089991" y="2882199"/>
            <a:ext cx="817713" cy="844063"/>
            <a:chOff x="1089991" y="2211015"/>
            <a:chExt cx="817713" cy="844063"/>
          </a:xfrm>
        </p:grpSpPr>
        <p:pic>
          <p:nvPicPr>
            <p:cNvPr id="14341" name="Picture 5" descr="K:\10418學群簡報\圖\圖11.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89991" y="2241908"/>
              <a:ext cx="817713" cy="81317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913092"/>
            <a:ext cx="5040560"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latin typeface="SimHei" panose="02010609060101010101" pitchFamily="49" charset="-122"/>
                <a:ea typeface="SimHei" panose="02010609060101010101" pitchFamily="49" charset="-122"/>
              </a:rPr>
              <a:t>重視</a:t>
            </a:r>
            <a:r>
              <a:rPr lang="zh-TW" altLang="en-US" sz="2800" b="1" dirty="0">
                <a:latin typeface="SimHei" panose="02010609060101010101" pitchFamily="49" charset="-122"/>
                <a:ea typeface="SimHei" panose="02010609060101010101" pitchFamily="49" charset="-122"/>
              </a:rPr>
              <a:t>實作，包括基本試驗設計、實際了解畜養或</a:t>
            </a:r>
            <a:r>
              <a:rPr lang="zh-TW" altLang="en-US" sz="2800" b="1" dirty="0" smtClean="0">
                <a:latin typeface="SimHei" panose="02010609060101010101" pitchFamily="49" charset="-122"/>
                <a:ea typeface="SimHei" panose="02010609060101010101" pitchFamily="49" charset="-122"/>
              </a:rPr>
              <a:t>栽培流程</a:t>
            </a:r>
            <a:r>
              <a:rPr lang="zh-TW" altLang="en-US" sz="2800" b="1" dirty="0">
                <a:latin typeface="SimHei" panose="02010609060101010101" pitchFamily="49" charset="-122"/>
                <a:ea typeface="SimHei" panose="02010609060101010101" pitchFamily="49" charset="-122"/>
              </a:rPr>
              <a:t>。</a:t>
            </a:r>
            <a:r>
              <a:rPr lang="zh-TW" altLang="en-US" sz="2800" b="1" dirty="0" smtClean="0">
                <a:latin typeface="SimHei" panose="02010609060101010101" pitchFamily="49" charset="-122"/>
                <a:ea typeface="SimHei" panose="02010609060101010101" pitchFamily="49" charset="-122"/>
              </a:rPr>
              <a:t>很多農學院有</a:t>
            </a:r>
            <a:r>
              <a:rPr lang="zh-TW" altLang="en-US" sz="2800" b="1" dirty="0">
                <a:latin typeface="SimHei" panose="02010609060101010101" pitchFamily="49" charset="-122"/>
                <a:ea typeface="SimHei" panose="02010609060101010101" pitchFamily="49" charset="-122"/>
              </a:rPr>
              <a:t>自己的園藝場、農場、牧場或林場</a:t>
            </a:r>
            <a:r>
              <a:rPr lang="zh-TW" altLang="en-US" sz="2800" b="1" dirty="0" smtClean="0">
                <a:latin typeface="SimHei" panose="02010609060101010101" pitchFamily="49" charset="-122"/>
                <a:ea typeface="SimHei" panose="02010609060101010101" pitchFamily="49" charset="-122"/>
              </a:rPr>
              <a:t>，</a:t>
            </a:r>
            <a:r>
              <a:rPr lang="zh-TW" altLang="en-US" sz="2800" b="1" dirty="0">
                <a:latin typeface="SimHei" panose="02010609060101010101" pitchFamily="49" charset="-122"/>
                <a:ea typeface="SimHei" panose="02010609060101010101" pitchFamily="49" charset="-122"/>
              </a:rPr>
              <a:t>實作</a:t>
            </a:r>
            <a:r>
              <a:rPr lang="zh-TW" altLang="en-US" sz="2800" b="1" dirty="0" smtClean="0">
                <a:latin typeface="SimHei" panose="02010609060101010101" pitchFamily="49" charset="-122"/>
                <a:ea typeface="SimHei" panose="02010609060101010101" pitchFamily="49" charset="-122"/>
              </a:rPr>
              <a:t>課程比例</a:t>
            </a:r>
            <a:r>
              <a:rPr lang="zh-TW" altLang="en-US" sz="2800" b="1" dirty="0">
                <a:latin typeface="SimHei" panose="02010609060101010101" pitchFamily="49" charset="-122"/>
                <a:ea typeface="SimHei" panose="02010609060101010101" pitchFamily="49" charset="-122"/>
              </a:rPr>
              <a:t>還是要看各校開課以及個人規劃</a:t>
            </a:r>
            <a:r>
              <a:rPr lang="zh-TW" altLang="en-US" sz="2800" b="1" dirty="0" smtClean="0">
                <a:latin typeface="SimHei" panose="02010609060101010101" pitchFamily="49" charset="-122"/>
                <a:ea typeface="SimHei" panose="02010609060101010101" pitchFamily="49" charset="-122"/>
              </a:rPr>
              <a:t>。</a:t>
            </a:r>
            <a:endParaRPr lang="zh-TW" altLang="en-US" sz="2800" b="1" dirty="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554362">
            <a:off x="8007819" y="1614220"/>
            <a:ext cx="1091810" cy="72332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K:\10418學群簡報\圖\圖9.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089991" y="1689687"/>
            <a:ext cx="817713" cy="808627"/>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22" name="Picture 2" descr="K:\10418學群簡報\圖\圖4.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140138" y="478585"/>
            <a:ext cx="815052" cy="6755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8" name="群組 27"/>
          <p:cNvGrpSpPr/>
          <p:nvPr/>
        </p:nvGrpSpPr>
        <p:grpSpPr>
          <a:xfrm>
            <a:off x="-7144" y="4"/>
            <a:ext cx="895814" cy="5718171"/>
            <a:chOff x="-7144" y="4"/>
            <a:chExt cx="895814" cy="5718171"/>
          </a:xfrm>
        </p:grpSpPr>
        <p:grpSp>
          <p:nvGrpSpPr>
            <p:cNvPr id="29" name="群組 28"/>
            <p:cNvGrpSpPr/>
            <p:nvPr/>
          </p:nvGrpSpPr>
          <p:grpSpPr>
            <a:xfrm>
              <a:off x="-7144" y="4"/>
              <a:ext cx="895814" cy="5718171"/>
              <a:chOff x="-7144" y="4"/>
              <a:chExt cx="895814" cy="5718171"/>
            </a:xfrm>
          </p:grpSpPr>
          <p:grpSp>
            <p:nvGrpSpPr>
              <p:cNvPr id="31" name="群組 30"/>
              <p:cNvGrpSpPr/>
              <p:nvPr/>
            </p:nvGrpSpPr>
            <p:grpSpPr>
              <a:xfrm>
                <a:off x="-7144" y="4"/>
                <a:ext cx="895814" cy="5718171"/>
                <a:chOff x="-91676" y="3291135"/>
                <a:chExt cx="11495850" cy="1944214"/>
              </a:xfrm>
              <a:solidFill>
                <a:srgbClr val="800000"/>
              </a:solidFill>
            </p:grpSpPr>
            <p:sp>
              <p:nvSpPr>
                <p:cNvPr id="33" name="矩形 32"/>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生物資源學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30" name="Picture 2" descr="K:\10418學群簡報\圖\字9.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18262" y="84444"/>
              <a:ext cx="527537" cy="470387"/>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grpSp>
        <p:nvGrpSpPr>
          <p:cNvPr id="24" name="群組 23"/>
          <p:cNvGrpSpPr/>
          <p:nvPr/>
        </p:nvGrpSpPr>
        <p:grpSpPr>
          <a:xfrm>
            <a:off x="8323928" y="4896503"/>
            <a:ext cx="891542" cy="891542"/>
            <a:chOff x="8323928" y="4896503"/>
            <a:chExt cx="891542" cy="891542"/>
          </a:xfrm>
        </p:grpSpPr>
        <p:pic>
          <p:nvPicPr>
            <p:cNvPr id="26" name="圖片 25" descr="齟齒圖片4.png"/>
            <p:cNvPicPr>
              <a:picLocks noChangeAspect="1"/>
            </p:cNvPicPr>
            <p:nvPr/>
          </p:nvPicPr>
          <p:blipFill>
            <a:blip r:embed="rId11"/>
            <a:stretch>
              <a:fillRect/>
            </a:stretch>
          </p:blipFill>
          <p:spPr>
            <a:xfrm>
              <a:off x="8323928" y="4896503"/>
              <a:ext cx="891542" cy="891542"/>
            </a:xfrm>
            <a:prstGeom prst="rect">
              <a:avLst/>
            </a:prstGeom>
          </p:spPr>
        </p:pic>
        <p:sp>
          <p:nvSpPr>
            <p:cNvPr id="27" name="文字方塊 26"/>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068</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888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339" name="Picture 3" descr="K:\10418學群簡報\圖\1.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876256" y="2149376"/>
            <a:ext cx="2246334" cy="3552927"/>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3" name="Text Box 2"/>
          <p:cNvSpPr txBox="1">
            <a:spLocks noChangeArrowheads="1"/>
          </p:cNvSpPr>
          <p:nvPr/>
        </p:nvSpPr>
        <p:spPr bwMode="auto">
          <a:xfrm>
            <a:off x="1928416" y="1616948"/>
            <a:ext cx="603698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我很喜歡小動物和花花草草，應該就讀生物資源學群還是生命</a:t>
            </a:r>
            <a:r>
              <a:rPr lang="zh-TW" altLang="en-US" sz="2800" b="1" dirty="0" smtClean="0">
                <a:latin typeface="SimHei" pitchFamily="2" charset="-122"/>
                <a:ea typeface="SimHei" pitchFamily="2" charset="-122"/>
              </a:rPr>
              <a:t>科學</a:t>
            </a:r>
            <a:r>
              <a:rPr lang="zh-TW" altLang="en-US" sz="2800" b="1" dirty="0">
                <a:latin typeface="SimHei" pitchFamily="2" charset="-122"/>
                <a:ea typeface="SimHei" pitchFamily="2" charset="-122"/>
              </a:rPr>
              <a:t>呢</a:t>
            </a:r>
            <a:r>
              <a:rPr lang="zh-TW" altLang="en-US" sz="2800" b="1" dirty="0" smtClean="0">
                <a:latin typeface="SimHei" pitchFamily="2" charset="-122"/>
                <a:ea typeface="SimHei" pitchFamily="2" charset="-122"/>
              </a:rPr>
              <a:t>？</a:t>
            </a:r>
            <a:endParaRPr lang="zh-TW" altLang="en-US" sz="2800" b="1" dirty="0">
              <a:latin typeface="SimHei" panose="02010609060101010101" pitchFamily="49" charset="-122"/>
              <a:ea typeface="SimHei" panose="02010609060101010101" pitchFamily="49" charset="-122"/>
            </a:endParaRPr>
          </a:p>
        </p:txBody>
      </p:sp>
      <p:grpSp>
        <p:nvGrpSpPr>
          <p:cNvPr id="9" name="群組 8"/>
          <p:cNvGrpSpPr/>
          <p:nvPr/>
        </p:nvGrpSpPr>
        <p:grpSpPr>
          <a:xfrm>
            <a:off x="1089991" y="2787079"/>
            <a:ext cx="817713" cy="844063"/>
            <a:chOff x="1089991" y="2211015"/>
            <a:chExt cx="817713" cy="844063"/>
          </a:xfrm>
        </p:grpSpPr>
        <p:pic>
          <p:nvPicPr>
            <p:cNvPr id="14341" name="Picture 5" descr="K:\10418學群簡報\圖\圖11.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89991" y="2241908"/>
              <a:ext cx="817713" cy="81317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817972"/>
            <a:ext cx="4968552"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anose="02010609060101010101" pitchFamily="49" charset="-122"/>
                <a:ea typeface="SimHei" panose="02010609060101010101" pitchFamily="49" charset="-122"/>
              </a:rPr>
              <a:t>生命</a:t>
            </a:r>
            <a:r>
              <a:rPr lang="zh-TW" altLang="en-US" sz="2800" b="1" dirty="0" smtClean="0">
                <a:latin typeface="SimHei" panose="02010609060101010101" pitchFamily="49" charset="-122"/>
                <a:ea typeface="SimHei" panose="02010609060101010101" pitchFamily="49" charset="-122"/>
              </a:rPr>
              <a:t>科學：偏重</a:t>
            </a:r>
            <a:r>
              <a:rPr lang="zh-TW" altLang="en-US" sz="2800" b="1" dirty="0">
                <a:latin typeface="SimHei" panose="02010609060101010101" pitchFamily="49" charset="-122"/>
                <a:ea typeface="SimHei" panose="02010609060101010101" pitchFamily="49" charset="-122"/>
              </a:rPr>
              <a:t>生命醫學，學習場域多在實驗室，透過顯微鏡</a:t>
            </a:r>
            <a:r>
              <a:rPr lang="zh-TW" altLang="en-US" sz="2800" b="1" dirty="0" smtClean="0">
                <a:latin typeface="SimHei" panose="02010609060101010101" pitchFamily="49" charset="-122"/>
                <a:ea typeface="SimHei" panose="02010609060101010101" pitchFamily="49" charset="-122"/>
              </a:rPr>
              <a:t>去做</a:t>
            </a:r>
            <a:r>
              <a:rPr lang="zh-TW" altLang="en-US" sz="2800" b="1" dirty="0">
                <a:latin typeface="SimHei" panose="02010609060101010101" pitchFamily="49" charset="-122"/>
                <a:ea typeface="SimHei" panose="02010609060101010101" pitchFamily="49" charset="-122"/>
              </a:rPr>
              <a:t>觀察學習</a:t>
            </a:r>
            <a:r>
              <a:rPr lang="zh-TW" altLang="en-US" sz="2800" b="1" dirty="0" smtClean="0">
                <a:latin typeface="SimHei" panose="02010609060101010101" pitchFamily="49" charset="-122"/>
                <a:ea typeface="SimHei" panose="02010609060101010101" pitchFamily="49" charset="-122"/>
              </a:rPr>
              <a:t>。</a:t>
            </a:r>
            <a:endParaRPr lang="en-US" altLang="zh-TW" sz="2800" b="1" dirty="0" smtClean="0">
              <a:latin typeface="SimHei" panose="02010609060101010101" pitchFamily="49" charset="-122"/>
              <a:ea typeface="SimHei" panose="02010609060101010101" pitchFamily="49" charset="-122"/>
            </a:endParaRPr>
          </a:p>
          <a:p>
            <a:r>
              <a:rPr lang="zh-TW" altLang="en-US" sz="2800" b="1" dirty="0" smtClean="0">
                <a:latin typeface="SimHei" panose="02010609060101010101" pitchFamily="49" charset="-122"/>
                <a:ea typeface="SimHei" panose="02010609060101010101" pitchFamily="49" charset="-122"/>
              </a:rPr>
              <a:t>生物</a:t>
            </a:r>
            <a:r>
              <a:rPr lang="zh-TW" altLang="en-US" sz="2800" b="1" dirty="0">
                <a:latin typeface="SimHei" panose="02010609060101010101" pitchFamily="49" charset="-122"/>
                <a:ea typeface="SimHei" panose="02010609060101010101" pitchFamily="49" charset="-122"/>
              </a:rPr>
              <a:t>資源學</a:t>
            </a:r>
            <a:r>
              <a:rPr lang="zh-TW" altLang="en-US" sz="2800" b="1" dirty="0" smtClean="0">
                <a:latin typeface="SimHei" panose="02010609060101010101" pitchFamily="49" charset="-122"/>
                <a:ea typeface="SimHei" panose="02010609060101010101" pitchFamily="49" charset="-122"/>
              </a:rPr>
              <a:t>群：適合</a:t>
            </a:r>
            <a:r>
              <a:rPr lang="zh-TW" altLang="en-US" sz="2800" b="1" dirty="0">
                <a:latin typeface="SimHei" panose="02010609060101010101" pitchFamily="49" charset="-122"/>
                <a:ea typeface="SimHei" panose="02010609060101010101" pitchFamily="49" charset="-122"/>
              </a:rPr>
              <a:t>喜歡植物或</a:t>
            </a:r>
            <a:r>
              <a:rPr lang="zh-TW" altLang="en-US" sz="2800" b="1" dirty="0" smtClean="0">
                <a:latin typeface="SimHei" panose="02010609060101010101" pitchFamily="49" charset="-122"/>
                <a:ea typeface="SimHei" panose="02010609060101010101" pitchFamily="49" charset="-122"/>
              </a:rPr>
              <a:t>大自然</a:t>
            </a:r>
            <a:r>
              <a:rPr lang="zh-TW" altLang="en-US" sz="2800" b="1" dirty="0">
                <a:latin typeface="SimHei" panose="02010609060101010101" pitchFamily="49" charset="-122"/>
                <a:ea typeface="SimHei" panose="02010609060101010101" pitchFamily="49" charset="-122"/>
              </a:rPr>
              <a:t>的人</a:t>
            </a:r>
            <a:r>
              <a:rPr lang="zh-TW" altLang="en-US" sz="2800" b="1" dirty="0" smtClean="0">
                <a:latin typeface="SimHei" panose="02010609060101010101" pitchFamily="49" charset="-122"/>
                <a:ea typeface="SimHei" panose="02010609060101010101" pitchFamily="49" charset="-122"/>
              </a:rPr>
              <a:t>。</a:t>
            </a:r>
            <a:endParaRPr lang="en-US" altLang="zh-TW" sz="2800" b="1" dirty="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554362">
            <a:off x="8007819" y="1614220"/>
            <a:ext cx="1091810" cy="72332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K:\10418學群簡報\圖\圖10.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089991" y="1676791"/>
            <a:ext cx="817713" cy="822256"/>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22" name="Picture 2" descr="K:\10418學群簡報\圖\圖4.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140138" y="478585"/>
            <a:ext cx="815052" cy="6755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8" name="群組 27"/>
          <p:cNvGrpSpPr/>
          <p:nvPr/>
        </p:nvGrpSpPr>
        <p:grpSpPr>
          <a:xfrm>
            <a:off x="-7144" y="4"/>
            <a:ext cx="895814" cy="5718171"/>
            <a:chOff x="-7144" y="4"/>
            <a:chExt cx="895814" cy="5718171"/>
          </a:xfrm>
        </p:grpSpPr>
        <p:grpSp>
          <p:nvGrpSpPr>
            <p:cNvPr id="29" name="群組 28"/>
            <p:cNvGrpSpPr/>
            <p:nvPr/>
          </p:nvGrpSpPr>
          <p:grpSpPr>
            <a:xfrm>
              <a:off x="-7144" y="4"/>
              <a:ext cx="895814" cy="5718171"/>
              <a:chOff x="-7144" y="4"/>
              <a:chExt cx="895814" cy="5718171"/>
            </a:xfrm>
          </p:grpSpPr>
          <p:grpSp>
            <p:nvGrpSpPr>
              <p:cNvPr id="31" name="群組 30"/>
              <p:cNvGrpSpPr/>
              <p:nvPr/>
            </p:nvGrpSpPr>
            <p:grpSpPr>
              <a:xfrm>
                <a:off x="-7144" y="4"/>
                <a:ext cx="895814" cy="5718171"/>
                <a:chOff x="-91676" y="3291135"/>
                <a:chExt cx="11495850" cy="1944214"/>
              </a:xfrm>
              <a:solidFill>
                <a:srgbClr val="800000"/>
              </a:solidFill>
            </p:grpSpPr>
            <p:sp>
              <p:nvSpPr>
                <p:cNvPr id="33" name="矩形 32"/>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生物資源學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30" name="Picture 2" descr="K:\10418學群簡報\圖\字9.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18262" y="84444"/>
              <a:ext cx="527537" cy="470387"/>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grpSp>
        <p:nvGrpSpPr>
          <p:cNvPr id="24" name="群組 23"/>
          <p:cNvGrpSpPr/>
          <p:nvPr/>
        </p:nvGrpSpPr>
        <p:grpSpPr>
          <a:xfrm>
            <a:off x="8323928" y="4896503"/>
            <a:ext cx="891542" cy="891542"/>
            <a:chOff x="8323928" y="4896503"/>
            <a:chExt cx="891542" cy="891542"/>
          </a:xfrm>
        </p:grpSpPr>
        <p:pic>
          <p:nvPicPr>
            <p:cNvPr id="26" name="圖片 25" descr="齟齒圖片4.png"/>
            <p:cNvPicPr>
              <a:picLocks noChangeAspect="1"/>
            </p:cNvPicPr>
            <p:nvPr/>
          </p:nvPicPr>
          <p:blipFill>
            <a:blip r:embed="rId11"/>
            <a:stretch>
              <a:fillRect/>
            </a:stretch>
          </p:blipFill>
          <p:spPr>
            <a:xfrm>
              <a:off x="8323928" y="4896503"/>
              <a:ext cx="891542" cy="891542"/>
            </a:xfrm>
            <a:prstGeom prst="rect">
              <a:avLst/>
            </a:prstGeom>
          </p:spPr>
        </p:pic>
        <p:sp>
          <p:nvSpPr>
            <p:cNvPr id="34" name="文字方塊 33"/>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068</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213298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323528" y="338807"/>
            <a:ext cx="4255112" cy="646331"/>
            <a:chOff x="395780" y="1565827"/>
            <a:chExt cx="4255112" cy="646331"/>
          </a:xfrm>
        </p:grpSpPr>
        <p:sp>
          <p:nvSpPr>
            <p:cNvPr id="5" name="圓角矩形 4"/>
            <p:cNvSpPr/>
            <p:nvPr/>
          </p:nvSpPr>
          <p:spPr>
            <a:xfrm>
              <a:off x="395780" y="1683800"/>
              <a:ext cx="421222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4183862"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二 </a:t>
              </a:r>
              <a:r>
                <a:rPr lang="zh-TW" altLang="en-US" sz="2800" b="1" dirty="0" smtClean="0">
                  <a:solidFill>
                    <a:schemeClr val="bg1"/>
                  </a:solidFill>
                  <a:latin typeface="SimHei" pitchFamily="2" charset="-122"/>
                  <a:ea typeface="SimHei" pitchFamily="2" charset="-122"/>
                </a:rPr>
                <a:t>我</a:t>
              </a:r>
              <a:r>
                <a:rPr lang="zh-TW" altLang="en-US" sz="2800" b="1" dirty="0">
                  <a:solidFill>
                    <a:schemeClr val="bg1"/>
                  </a:solidFill>
                  <a:latin typeface="SimHei" pitchFamily="2" charset="-122"/>
                  <a:ea typeface="SimHei" pitchFamily="2" charset="-122"/>
                </a:rPr>
                <a:t>適合這個學群嗎？</a:t>
              </a:r>
              <a:endParaRPr lang="zh-TW" altLang="en-US" sz="2000" b="1" dirty="0">
                <a:solidFill>
                  <a:schemeClr val="bg1"/>
                </a:solidFill>
                <a:latin typeface="SimHei" pitchFamily="2" charset="-122"/>
                <a:ea typeface="SimHei" pitchFamily="2" charset="-122"/>
              </a:endParaRPr>
            </a:p>
          </p:txBody>
        </p:sp>
      </p:grpSp>
      <p:grpSp>
        <p:nvGrpSpPr>
          <p:cNvPr id="3" name="群組 2"/>
          <p:cNvGrpSpPr/>
          <p:nvPr/>
        </p:nvGrpSpPr>
        <p:grpSpPr>
          <a:xfrm>
            <a:off x="323528" y="1057605"/>
            <a:ext cx="8602402" cy="4393771"/>
            <a:chOff x="323528" y="1129300"/>
            <a:chExt cx="8393594" cy="4269266"/>
          </a:xfrm>
        </p:grpSpPr>
        <p:pic>
          <p:nvPicPr>
            <p:cNvPr id="27650"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32497"/>
            <a:stretch/>
          </p:blipFill>
          <p:spPr bwMode="auto">
            <a:xfrm>
              <a:off x="323528" y="1149234"/>
              <a:ext cx="8393594" cy="424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8383591" y="1129300"/>
              <a:ext cx="296076" cy="281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群組 10"/>
          <p:cNvGrpSpPr/>
          <p:nvPr/>
        </p:nvGrpSpPr>
        <p:grpSpPr>
          <a:xfrm>
            <a:off x="8323928" y="4896503"/>
            <a:ext cx="891542" cy="891542"/>
            <a:chOff x="8323928" y="4896503"/>
            <a:chExt cx="891542" cy="891542"/>
          </a:xfrm>
        </p:grpSpPr>
        <p:pic>
          <p:nvPicPr>
            <p:cNvPr id="13" name="圖片 12" descr="齟齒圖片4.png"/>
            <p:cNvPicPr>
              <a:picLocks noChangeAspect="1"/>
            </p:cNvPicPr>
            <p:nvPr/>
          </p:nvPicPr>
          <p:blipFill>
            <a:blip r:embed="rId5"/>
            <a:stretch>
              <a:fillRect/>
            </a:stretch>
          </p:blipFill>
          <p:spPr>
            <a:xfrm>
              <a:off x="8323928" y="4896503"/>
              <a:ext cx="891542" cy="891542"/>
            </a:xfrm>
            <a:prstGeom prst="rect">
              <a:avLst/>
            </a:prstGeom>
          </p:spPr>
        </p:pic>
        <p:sp>
          <p:nvSpPr>
            <p:cNvPr id="14" name="文字方塊 13"/>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068</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5648019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323528" y="338807"/>
            <a:ext cx="4255112" cy="646331"/>
            <a:chOff x="395780" y="1565827"/>
            <a:chExt cx="4255112" cy="646331"/>
          </a:xfrm>
        </p:grpSpPr>
        <p:sp>
          <p:nvSpPr>
            <p:cNvPr id="5" name="圓角矩形 4"/>
            <p:cNvSpPr/>
            <p:nvPr/>
          </p:nvSpPr>
          <p:spPr>
            <a:xfrm>
              <a:off x="395780" y="1683800"/>
              <a:ext cx="421222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4183862"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二 </a:t>
              </a:r>
              <a:r>
                <a:rPr lang="zh-TW" altLang="en-US" sz="2800" b="1" dirty="0" smtClean="0">
                  <a:solidFill>
                    <a:schemeClr val="bg1"/>
                  </a:solidFill>
                  <a:latin typeface="SimHei" pitchFamily="2" charset="-122"/>
                  <a:ea typeface="SimHei" pitchFamily="2" charset="-122"/>
                </a:rPr>
                <a:t>我</a:t>
              </a:r>
              <a:r>
                <a:rPr lang="zh-TW" altLang="en-US" sz="2800" b="1" dirty="0">
                  <a:solidFill>
                    <a:schemeClr val="bg1"/>
                  </a:solidFill>
                  <a:latin typeface="SimHei" pitchFamily="2" charset="-122"/>
                  <a:ea typeface="SimHei" pitchFamily="2" charset="-122"/>
                </a:rPr>
                <a:t>適合這個學群嗎？</a:t>
              </a:r>
              <a:endParaRPr lang="zh-TW" altLang="en-US" sz="2000" b="1" dirty="0">
                <a:solidFill>
                  <a:schemeClr val="bg1"/>
                </a:solidFill>
                <a:latin typeface="SimHei" pitchFamily="2" charset="-122"/>
                <a:ea typeface="SimHei" pitchFamily="2" charset="-122"/>
              </a:endParaRPr>
            </a:p>
          </p:txBody>
        </p:sp>
      </p:grpSp>
      <p:pic>
        <p:nvPicPr>
          <p:cNvPr id="27650"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67784" b="508"/>
          <a:stretch/>
        </p:blipFill>
        <p:spPr bwMode="auto">
          <a:xfrm>
            <a:off x="323452" y="1030636"/>
            <a:ext cx="8497020" cy="2908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674" name="Picture 2" descr="http://www.pcc.gov.tw/pccap2/upload/fckimages/Image/201108/ah08.jpg"/>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22651" b="55369"/>
          <a:stretch/>
        </p:blipFill>
        <p:spPr bwMode="auto">
          <a:xfrm>
            <a:off x="323528" y="4067687"/>
            <a:ext cx="8496944" cy="138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 name="群組 9"/>
          <p:cNvGrpSpPr/>
          <p:nvPr/>
        </p:nvGrpSpPr>
        <p:grpSpPr>
          <a:xfrm>
            <a:off x="8323928" y="4896503"/>
            <a:ext cx="891542" cy="891542"/>
            <a:chOff x="8323928" y="4896503"/>
            <a:chExt cx="891542" cy="891542"/>
          </a:xfrm>
        </p:grpSpPr>
        <p:pic>
          <p:nvPicPr>
            <p:cNvPr id="11" name="圖片 10" descr="齟齒圖片4.png"/>
            <p:cNvPicPr>
              <a:picLocks noChangeAspect="1"/>
            </p:cNvPicPr>
            <p:nvPr/>
          </p:nvPicPr>
          <p:blipFill>
            <a:blip r:embed="rId6"/>
            <a:stretch>
              <a:fillRect/>
            </a:stretch>
          </p:blipFill>
          <p:spPr>
            <a:xfrm>
              <a:off x="8323928" y="4896503"/>
              <a:ext cx="891542" cy="891542"/>
            </a:xfrm>
            <a:prstGeom prst="rect">
              <a:avLst/>
            </a:prstGeom>
          </p:spPr>
        </p:pic>
        <p:sp>
          <p:nvSpPr>
            <p:cNvPr id="12" name="文字方塊 11"/>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068</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84247773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13855</TotalTime>
  <Words>1130</Words>
  <Application>Microsoft Office PowerPoint</Application>
  <PresentationFormat>自訂</PresentationFormat>
  <Paragraphs>94</Paragraphs>
  <Slides>19</Slides>
  <Notes>15</Notes>
  <HiddenSlides>2</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預設簡報設計</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vector>
  </TitlesOfParts>
  <Company>HOMGER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yuda</dc:creator>
  <cp:lastModifiedBy>Lulu</cp:lastModifiedBy>
  <cp:revision>579</cp:revision>
  <dcterms:created xsi:type="dcterms:W3CDTF">2015-01-22T02:35:23Z</dcterms:created>
  <dcterms:modified xsi:type="dcterms:W3CDTF">2016-07-14T09:19:57Z</dcterms:modified>
</cp:coreProperties>
</file>