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26" r:id="rId2"/>
    <p:sldId id="427" r:id="rId3"/>
    <p:sldId id="430" r:id="rId4"/>
    <p:sldId id="438" r:id="rId5"/>
    <p:sldId id="439" r:id="rId6"/>
    <p:sldId id="440" r:id="rId7"/>
    <p:sldId id="441" r:id="rId8"/>
    <p:sldId id="431" r:id="rId9"/>
    <p:sldId id="432" r:id="rId10"/>
    <p:sldId id="433" r:id="rId11"/>
    <p:sldId id="434" r:id="rId12"/>
    <p:sldId id="442" r:id="rId13"/>
    <p:sldId id="443" r:id="rId14"/>
    <p:sldId id="435" r:id="rId15"/>
    <p:sldId id="436" r:id="rId16"/>
    <p:sldId id="444" r:id="rId17"/>
    <p:sldId id="437" r:id="rId18"/>
  </p:sldIdLst>
  <p:sldSz cx="9144000" cy="5718175"/>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8E1D"/>
    <a:srgbClr val="FF6600"/>
    <a:srgbClr val="800000"/>
    <a:srgbClr val="FFD9B3"/>
    <a:srgbClr val="FFA953"/>
    <a:srgbClr val="3399FF"/>
    <a:srgbClr val="66CCFF"/>
    <a:srgbClr val="CCFFFF"/>
    <a:srgbClr val="99CCFF"/>
    <a:srgbClr val="CC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950" autoAdjust="0"/>
    <p:restoredTop sz="84455" autoAdjust="0"/>
  </p:normalViewPr>
  <p:slideViewPr>
    <p:cSldViewPr>
      <p:cViewPr>
        <p:scale>
          <a:sx n="90" d="100"/>
          <a:sy n="90" d="100"/>
        </p:scale>
        <p:origin x="-2310" y="-558"/>
      </p:cViewPr>
      <p:guideLst>
        <p:guide orient="horz" pos="1801"/>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05.生命科學學群-生命科學系(02'14).wmv"/>
  <ax:ocxPr ax:name="rate" ax:value="1"/>
  <ax:ocxPr ax:name="balance" ax:value="0"/>
  <ax:ocxPr ax:name="currentPosition" ax:value="0"/>
  <ax:ocxPr ax:name="defaultFrame" ax:value=""/>
  <ax:ocxPr ax:name="playCount" ax:value="1"/>
  <ax:ocxPr ax:name="autoStart" ax:value="-1"/>
  <ax:ocxPr ax:name="currentMarker" ax:value="0"/>
  <ax:ocxPr ax:name="invokeURLs" ax:value="-1"/>
  <ax:ocxPr ax:name="baseURL" ax:value=""/>
  <ax:ocxPr ax:name="volume" ax:value="50"/>
  <ax:ocxPr ax:name="mute" ax:value="0"/>
  <ax:ocxPr ax:name="uiMode" ax:value="full"/>
  <ax:ocxPr ax:name="stretchToFit" ax:value="-1"/>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19390"/>
  <ax:ocxPr ax:name="_cy" ax:value="11192"/>
</ax:ocx>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2AFB2-6FF2-4986-A72B-F66FA409170B}" type="datetimeFigureOut">
              <a:rPr lang="zh-TW" altLang="en-US" smtClean="0"/>
              <a:pPr/>
              <a:t>2016/7/14</a:t>
            </a:fld>
            <a:endParaRPr lang="zh-TW" altLang="en-US"/>
          </a:p>
        </p:txBody>
      </p:sp>
      <p:sp>
        <p:nvSpPr>
          <p:cNvPr id="4" name="投影片圖像版面配置區 3"/>
          <p:cNvSpPr>
            <a:spLocks noGrp="1" noRot="1" noChangeAspect="1"/>
          </p:cNvSpPr>
          <p:nvPr>
            <p:ph type="sldImg" idx="2"/>
          </p:nvPr>
        </p:nvSpPr>
        <p:spPr>
          <a:xfrm>
            <a:off x="687388" y="685800"/>
            <a:ext cx="54832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BBF38-48D1-4A74-9CB7-8EAC71079126}" type="slidenum">
              <a:rPr lang="zh-TW" altLang="en-US" smtClean="0"/>
              <a:pPr/>
              <a:t>‹#›</a:t>
            </a:fld>
            <a:endParaRPr lang="zh-TW" altLang="en-US"/>
          </a:p>
        </p:txBody>
      </p:sp>
    </p:spTree>
    <p:extLst>
      <p:ext uri="{BB962C8B-B14F-4D97-AF65-F5344CB8AC3E}">
        <p14:creationId xmlns="" xmlns:p14="http://schemas.microsoft.com/office/powerpoint/2010/main" val="395551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r>
              <a:rPr lang="zh-TW" altLang="en-US" sz="1200" b="1" dirty="0" smtClean="0">
                <a:latin typeface="SimHei" pitchFamily="2" charset="-122"/>
                <a:ea typeface="SimHei" pitchFamily="2" charset="-122"/>
              </a:rPr>
              <a:t>主要是生命的型態、現象等相關知識，範圍從分子、細胞、器官、個體、族群至生態系統</a:t>
            </a:r>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3</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14</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15</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生命科學是屬於一門基礎科學，應用範圍相當廣，像醫藥、生技、食品、農林漁牧、環境保護等產業都需要生命科學人才。臺灣生技產業發展卻並非順遂，由於生技產業具有高投資成本、高風險、研發時程長的特性，發展速度並不及想像中快，但自從</a:t>
            </a:r>
            <a:r>
              <a:rPr lang="en-US" altLang="zh-TW" sz="1200" b="0" i="0" u="none" strike="noStrike" kern="1200" baseline="0" dirty="0" smtClean="0">
                <a:solidFill>
                  <a:schemeClr val="tx1"/>
                </a:solidFill>
                <a:latin typeface="+mn-lt"/>
                <a:ea typeface="+mn-ea"/>
                <a:cs typeface="+mn-cs"/>
              </a:rPr>
              <a:t>2008 </a:t>
            </a:r>
            <a:r>
              <a:rPr lang="zh-TW" altLang="en-US" sz="1200" b="0" i="0" u="none" strike="noStrike" kern="1200" baseline="0" dirty="0" smtClean="0">
                <a:solidFill>
                  <a:schemeClr val="tx1"/>
                </a:solidFill>
                <a:latin typeface="+mn-lt"/>
                <a:ea typeface="+mn-ea"/>
                <a:cs typeface="+mn-cs"/>
              </a:rPr>
              <a:t>年「生技新藥產業發展條例」通過後，釋放創新獎勵、投資減稅等利多，無疑對生技產業注入一劑強心針，而觀察過去幾年來的表現，生技產業發展雖稱不上亮眼，但也進步良多，未來發展令人可期。</a:t>
            </a:r>
          </a:p>
          <a:p>
            <a:r>
              <a:rPr lang="zh-TW" altLang="en-US" sz="1200" b="0" i="0" u="none" strike="noStrike" kern="1200" baseline="0" dirty="0" smtClean="0">
                <a:solidFill>
                  <a:schemeClr val="tx1"/>
                </a:solidFill>
                <a:latin typeface="+mn-lt"/>
                <a:ea typeface="+mn-ea"/>
                <a:cs typeface="+mn-cs"/>
              </a:rPr>
              <a:t>生命科學學群學生一直是生技產業人才的搖籃，包含生物系、生技系、生化系和生醫系等，雖然研究教學不盡相同，但目的皆是提供產業所需，課程也相當強調實驗操作能力。同學們在學期間也不應將眼光只局限在眼前課程，由於生技產業相當重視研發，因此創新能力是生技人重要的能力指標，而創新能力的培養更有賴於跨領域的知識整合與廣闊的思考視野，許多生命科學領域中從沒被想過的應用都等著未來的人才棟梁們來創造，為產業提供源源不絕的創新能量。</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4</a:t>
            </a:fld>
            <a:endParaRPr lang="zh-TW" altLang="en-US"/>
          </a:p>
        </p:txBody>
      </p:sp>
    </p:spTree>
    <p:extLst>
      <p:ext uri="{BB962C8B-B14F-4D97-AF65-F5344CB8AC3E}">
        <p14:creationId xmlns="" xmlns:p14="http://schemas.microsoft.com/office/powerpoint/2010/main" val="201270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生物學只是基本功，重視跨領域整合，因此物理、數學、化學也要學好，再多選修跨領域課程，就不用擔心自己的競爭力。</a:t>
            </a:r>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6</a:t>
            </a:fld>
            <a:endParaRPr lang="zh-TW" altLang="en-US"/>
          </a:p>
        </p:txBody>
      </p:sp>
    </p:spTree>
    <p:extLst>
      <p:ext uri="{BB962C8B-B14F-4D97-AF65-F5344CB8AC3E}">
        <p14:creationId xmlns="" xmlns:p14="http://schemas.microsoft.com/office/powerpoint/2010/main" val="39840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8</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7388" y="685800"/>
            <a:ext cx="5483225"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538A005-F00B-44D6-9EFB-4795EF86D80B}" type="slidenum">
              <a:rPr lang="zh-TW" altLang="en-US" smtClean="0"/>
              <a:pPr/>
              <a:t>11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12</a:t>
            </a:fld>
            <a:endParaRPr lang="zh-TW" altLang="en-US"/>
          </a:p>
        </p:txBody>
      </p:sp>
    </p:spTree>
    <p:extLst>
      <p:ext uri="{BB962C8B-B14F-4D97-AF65-F5344CB8AC3E}">
        <p14:creationId xmlns="" xmlns:p14="http://schemas.microsoft.com/office/powerpoint/2010/main" val="6387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96BBF38-48D1-4A74-9CB7-8EAC71079126}" type="slidenum">
              <a:rPr lang="zh-TW" altLang="en-US" smtClean="0"/>
              <a:pPr/>
              <a:t>13</a:t>
            </a:fld>
            <a:endParaRPr lang="zh-TW" altLang="en-US"/>
          </a:p>
        </p:txBody>
      </p:sp>
    </p:spTree>
    <p:extLst>
      <p:ext uri="{BB962C8B-B14F-4D97-AF65-F5344CB8AC3E}">
        <p14:creationId xmlns="" xmlns:p14="http://schemas.microsoft.com/office/powerpoint/2010/main" val="1709003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6413"/>
            <a:ext cx="7772400" cy="12255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40088"/>
            <a:ext cx="6400800" cy="146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AA2471C-473B-47CE-880E-379C90C8DF9B}" type="slidenum">
              <a:rPr lang="en-US" altLang="zh-TW"/>
              <a:pPr/>
              <a:t>‹#›</a:t>
            </a:fld>
            <a:endParaRPr lang="en-US" altLang="zh-TW"/>
          </a:p>
        </p:txBody>
      </p:sp>
    </p:spTree>
    <p:extLst>
      <p:ext uri="{BB962C8B-B14F-4D97-AF65-F5344CB8AC3E}">
        <p14:creationId xmlns="" xmlns:p14="http://schemas.microsoft.com/office/powerpoint/2010/main" val="109602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5834E48F-44EC-45DB-A820-3043B58B8562}" type="slidenum">
              <a:rPr lang="en-US" altLang="zh-TW"/>
              <a:pPr/>
              <a:t>‹#›</a:t>
            </a:fld>
            <a:endParaRPr lang="en-US" altLang="zh-TW"/>
          </a:p>
        </p:txBody>
      </p:sp>
    </p:spTree>
    <p:extLst>
      <p:ext uri="{BB962C8B-B14F-4D97-AF65-F5344CB8AC3E}">
        <p14:creationId xmlns="" xmlns:p14="http://schemas.microsoft.com/office/powerpoint/2010/main" val="115120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600"/>
            <a:ext cx="2057400" cy="48799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19800" cy="48799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ED059E9-DEB1-44C4-B923-3D2B5B0C6DEA}" type="slidenum">
              <a:rPr lang="en-US" altLang="zh-TW"/>
              <a:pPr/>
              <a:t>‹#›</a:t>
            </a:fld>
            <a:endParaRPr lang="en-US" altLang="zh-TW"/>
          </a:p>
        </p:txBody>
      </p:sp>
    </p:spTree>
    <p:extLst>
      <p:ext uri="{BB962C8B-B14F-4D97-AF65-F5344CB8AC3E}">
        <p14:creationId xmlns="" xmlns:p14="http://schemas.microsoft.com/office/powerpoint/2010/main" val="194187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474829E7-6DB2-44A6-9ABA-DE93D1205FC6}" type="slidenum">
              <a:rPr lang="en-US" altLang="zh-TW"/>
              <a:pPr/>
              <a:t>‹#›</a:t>
            </a:fld>
            <a:endParaRPr lang="en-US" altLang="zh-TW"/>
          </a:p>
        </p:txBody>
      </p:sp>
    </p:spTree>
    <p:extLst>
      <p:ext uri="{BB962C8B-B14F-4D97-AF65-F5344CB8AC3E}">
        <p14:creationId xmlns="" xmlns:p14="http://schemas.microsoft.com/office/powerpoint/2010/main" val="200646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5063"/>
            <a:ext cx="7772400" cy="113506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4113"/>
            <a:ext cx="7772400" cy="125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C89AF7A5-E74C-4A28-91DC-EF7708E1AF25}" type="slidenum">
              <a:rPr lang="en-US" altLang="zh-TW"/>
              <a:pPr/>
              <a:t>‹#›</a:t>
            </a:fld>
            <a:endParaRPr lang="en-US" altLang="zh-TW"/>
          </a:p>
        </p:txBody>
      </p:sp>
    </p:spTree>
    <p:extLst>
      <p:ext uri="{BB962C8B-B14F-4D97-AF65-F5344CB8AC3E}">
        <p14:creationId xmlns="" xmlns:p14="http://schemas.microsoft.com/office/powerpoint/2010/main" val="359651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333500"/>
            <a:ext cx="40386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33500"/>
            <a:ext cx="4038600" cy="377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318F1AF9-6BB9-4C4B-9813-BB1BF32D7317}" type="slidenum">
              <a:rPr lang="en-US" altLang="zh-TW"/>
              <a:pPr/>
              <a:t>‹#›</a:t>
            </a:fld>
            <a:endParaRPr lang="en-US" altLang="zh-TW"/>
          </a:p>
        </p:txBody>
      </p:sp>
    </p:spTree>
    <p:extLst>
      <p:ext uri="{BB962C8B-B14F-4D97-AF65-F5344CB8AC3E}">
        <p14:creationId xmlns="" xmlns:p14="http://schemas.microsoft.com/office/powerpoint/2010/main" val="203291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2925"/>
            <a:ext cx="4040188" cy="329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812925"/>
            <a:ext cx="4041775" cy="3295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7A469875-1EBC-4CCA-87CC-052816D3B358}" type="slidenum">
              <a:rPr lang="en-US" altLang="zh-TW"/>
              <a:pPr/>
              <a:t>‹#›</a:t>
            </a:fld>
            <a:endParaRPr lang="en-US" altLang="zh-TW"/>
          </a:p>
        </p:txBody>
      </p:sp>
    </p:spTree>
    <p:extLst>
      <p:ext uri="{BB962C8B-B14F-4D97-AF65-F5344CB8AC3E}">
        <p14:creationId xmlns="" xmlns:p14="http://schemas.microsoft.com/office/powerpoint/2010/main" val="113909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DFDE0AA5-2BE9-4473-8859-954B07712150}" type="slidenum">
              <a:rPr lang="en-US" altLang="zh-TW"/>
              <a:pPr/>
              <a:t>‹#›</a:t>
            </a:fld>
            <a:endParaRPr lang="en-US" altLang="zh-TW"/>
          </a:p>
        </p:txBody>
      </p:sp>
    </p:spTree>
    <p:extLst>
      <p:ext uri="{BB962C8B-B14F-4D97-AF65-F5344CB8AC3E}">
        <p14:creationId xmlns="" xmlns:p14="http://schemas.microsoft.com/office/powerpoint/2010/main" val="67487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A30B3BCE-A161-4B57-A4FA-55107B90B724}" type="slidenum">
              <a:rPr lang="en-US" altLang="zh-TW"/>
              <a:pPr/>
              <a:t>‹#›</a:t>
            </a:fld>
            <a:endParaRPr lang="en-US" altLang="zh-TW"/>
          </a:p>
        </p:txBody>
      </p:sp>
    </p:spTree>
    <p:extLst>
      <p:ext uri="{BB962C8B-B14F-4D97-AF65-F5344CB8AC3E}">
        <p14:creationId xmlns="" xmlns:p14="http://schemas.microsoft.com/office/powerpoint/2010/main" val="155044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7013"/>
            <a:ext cx="3008313" cy="969962"/>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013"/>
            <a:ext cx="5111750" cy="4881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196975"/>
            <a:ext cx="3008313" cy="3911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AF32DCDD-499B-4B03-8A74-2802B7D84D72}" type="slidenum">
              <a:rPr lang="en-US" altLang="zh-TW"/>
              <a:pPr/>
              <a:t>‹#›</a:t>
            </a:fld>
            <a:endParaRPr lang="en-US" altLang="zh-TW"/>
          </a:p>
        </p:txBody>
      </p:sp>
    </p:spTree>
    <p:extLst>
      <p:ext uri="{BB962C8B-B14F-4D97-AF65-F5344CB8AC3E}">
        <p14:creationId xmlns="" xmlns:p14="http://schemas.microsoft.com/office/powerpoint/2010/main" val="113490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2088"/>
            <a:ext cx="5486400" cy="473075"/>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1175"/>
            <a:ext cx="5486400" cy="3430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5163"/>
            <a:ext cx="5486400" cy="671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15BF57F2-BE3A-4F5F-9AC5-33E168330D98}" type="slidenum">
              <a:rPr lang="en-US" altLang="zh-TW"/>
              <a:pPr/>
              <a:t>‹#›</a:t>
            </a:fld>
            <a:endParaRPr lang="en-US" altLang="zh-TW"/>
          </a:p>
        </p:txBody>
      </p:sp>
    </p:spTree>
    <p:extLst>
      <p:ext uri="{BB962C8B-B14F-4D97-AF65-F5344CB8AC3E}">
        <p14:creationId xmlns="" xmlns:p14="http://schemas.microsoft.com/office/powerpoint/2010/main" val="1401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4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333500"/>
            <a:ext cx="8229600" cy="3775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5207000"/>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p:cNvSpPr>
            <a:spLocks noGrp="1" noChangeArrowheads="1"/>
          </p:cNvSpPr>
          <p:nvPr>
            <p:ph type="ftr" sz="quarter" idx="3"/>
          </p:nvPr>
        </p:nvSpPr>
        <p:spPr bwMode="auto">
          <a:xfrm>
            <a:off x="3124200" y="5207000"/>
            <a:ext cx="2895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p:cNvSpPr>
            <a:spLocks noGrp="1" noChangeArrowheads="1"/>
          </p:cNvSpPr>
          <p:nvPr>
            <p:ph type="sldNum" sz="quarter" idx="4"/>
          </p:nvPr>
        </p:nvSpPr>
        <p:spPr bwMode="auto">
          <a:xfrm>
            <a:off x="6553200" y="5207000"/>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8A2BDC-C628-49EE-898D-9942DA46CDDB}"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4.xml"/><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ioh.tw/talks/%e5%8f%b0%e5%a4%a7%e7%94%9f%e7%a7%91%e7%b3%bb-%e5%bd%ad%e6%af%85%e5%bc%98-bill-peng-tw-study-ntu-bde/" TargetMode="Externa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4.xml"/><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ioh.tw/talks/%e6%88%90%e5%a4%a7%e9%86%ab%e5%b7%a5%e7%b3%bb-%e5%bb%96%e6%96%87%e5%af%a7-wen-ling-liao-tw-study-ncku-bde/"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05.&#29983;&#21629;&#31185;&#23416;&#23416;&#32676;-&#29983;&#21629;&#31185;&#23416;&#31995;(02'14).wmv" TargetMode="External"/><Relationship Id="rId5" Type="http://schemas.openxmlformats.org/officeDocument/2006/relationships/image" Target="../media/image36.jpeg"/><Relationship Id="rId4" Type="http://schemas.openxmlformats.org/officeDocument/2006/relationships/notesSlide" Target="../notesSlides/notesSlide12.xml"/><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
            <a:ext cx="9144000" cy="5718175"/>
          </a:xfrm>
          <a:prstGeom prst="rect">
            <a:avLst/>
          </a:prstGeom>
        </p:spPr>
      </p:pic>
      <p:grpSp>
        <p:nvGrpSpPr>
          <p:cNvPr id="11" name="群組 10"/>
          <p:cNvGrpSpPr/>
          <p:nvPr/>
        </p:nvGrpSpPr>
        <p:grpSpPr>
          <a:xfrm>
            <a:off x="0" y="3291135"/>
            <a:ext cx="9144000" cy="1944216"/>
            <a:chOff x="0" y="3291135"/>
            <a:chExt cx="9144000" cy="1944216"/>
          </a:xfrm>
        </p:grpSpPr>
        <p:sp>
          <p:nvSpPr>
            <p:cNvPr id="12" name="矩形 11"/>
            <p:cNvSpPr/>
            <p:nvPr/>
          </p:nvSpPr>
          <p:spPr>
            <a:xfrm>
              <a:off x="0" y="3291135"/>
              <a:ext cx="9144000" cy="1944216"/>
            </a:xfrm>
            <a:prstGeom prst="rect">
              <a:avLst/>
            </a:prstGeom>
            <a:solidFill>
              <a:srgbClr val="FF66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0" y="4464276"/>
              <a:ext cx="9144000" cy="77107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74" name="Text Box 2"/>
          <p:cNvSpPr txBox="1">
            <a:spLocks noChangeArrowheads="1"/>
          </p:cNvSpPr>
          <p:nvPr/>
        </p:nvSpPr>
        <p:spPr bwMode="auto">
          <a:xfrm>
            <a:off x="323528" y="3363143"/>
            <a:ext cx="8352928"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生命</a:t>
            </a:r>
            <a:r>
              <a:rPr lang="zh-TW" altLang="en-US" sz="66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科學學</a:t>
            </a:r>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66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sp>
        <p:nvSpPr>
          <p:cNvPr id="7" name="Text Box 2"/>
          <p:cNvSpPr txBox="1">
            <a:spLocks noChangeArrowheads="1"/>
          </p:cNvSpPr>
          <p:nvPr/>
        </p:nvSpPr>
        <p:spPr bwMode="auto">
          <a:xfrm>
            <a:off x="395536" y="4629670"/>
            <a:ext cx="874846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400" b="1" dirty="0">
                <a:solidFill>
                  <a:schemeClr val="bg1"/>
                </a:solidFill>
                <a:latin typeface="SimHei" pitchFamily="2" charset="-122"/>
                <a:ea typeface="SimHei" pitchFamily="2" charset="-122"/>
              </a:rPr>
              <a:t>高階的專精領域邁進，團體分工高度合作精神（偏三類組）</a:t>
            </a:r>
            <a:endParaRPr lang="zh-TW" altLang="en-US" sz="2400" b="1" dirty="0">
              <a:solidFill>
                <a:schemeClr val="bg1"/>
              </a:solidFill>
              <a:latin typeface="SimHei" panose="02010609060101010101" pitchFamily="49" charset="-122"/>
              <a:ea typeface="SimHei" panose="02010609060101010101" pitchFamily="49" charset="-122"/>
            </a:endParaRPr>
          </a:p>
        </p:txBody>
      </p:sp>
      <p:pic>
        <p:nvPicPr>
          <p:cNvPr id="11266" name="Picture 2" descr="K:\10418學群簡報\圖\字8.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3638" y="1884781"/>
            <a:ext cx="2132139" cy="1901158"/>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534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253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77470" y="2174111"/>
            <a:ext cx="8443002" cy="28695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4"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三 </a:t>
              </a:r>
              <a:r>
                <a:rPr lang="zh-TW" altLang="en-US" sz="2800" b="1" dirty="0" smtClean="0">
                  <a:solidFill>
                    <a:schemeClr val="bg1"/>
                  </a:solidFill>
                  <a:latin typeface="SimHei" pitchFamily="2" charset="-122"/>
                  <a:ea typeface="SimHei" pitchFamily="2" charset="-122"/>
                </a:rPr>
                <a:t>學</a:t>
              </a:r>
              <a:r>
                <a:rPr lang="zh-TW" altLang="en-US" sz="2800" b="1" dirty="0">
                  <a:solidFill>
                    <a:schemeClr val="bg1"/>
                  </a:solidFill>
                  <a:latin typeface="SimHei" pitchFamily="2" charset="-122"/>
                  <a:ea typeface="SimHei" pitchFamily="2" charset="-122"/>
                </a:rPr>
                <a:t>群新生</a:t>
              </a:r>
              <a:r>
                <a:rPr lang="zh-TW" altLang="en-US" sz="2800" b="1" dirty="0" smtClean="0">
                  <a:solidFill>
                    <a:schemeClr val="bg1"/>
                  </a:solidFill>
                  <a:latin typeface="SimHei" pitchFamily="2" charset="-122"/>
                  <a:ea typeface="SimHei" pitchFamily="2" charset="-122"/>
                </a:rPr>
                <a:t>人數</a:t>
              </a:r>
              <a:endParaRPr lang="zh-TW" altLang="en-US" sz="2000" b="1" dirty="0">
                <a:solidFill>
                  <a:schemeClr val="bg1"/>
                </a:solidFill>
                <a:latin typeface="SimHei" pitchFamily="2" charset="-122"/>
                <a:ea typeface="SimHei" pitchFamily="2" charset="-122"/>
              </a:endParaRPr>
            </a:p>
          </p:txBody>
        </p:sp>
      </p:grpSp>
      <p:pic>
        <p:nvPicPr>
          <p:cNvPr id="4098" name="Picture 2" descr="H:\105高中生涯規劃\圖64.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94616" y="626839"/>
            <a:ext cx="4445836" cy="18001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矩形 2"/>
          <p:cNvSpPr/>
          <p:nvPr/>
        </p:nvSpPr>
        <p:spPr>
          <a:xfrm>
            <a:off x="395538" y="1090919"/>
            <a:ext cx="3744414" cy="461665"/>
          </a:xfrm>
          <a:prstGeom prst="rect">
            <a:avLst/>
          </a:prstGeom>
        </p:spPr>
        <p:txBody>
          <a:bodyPr wrap="square">
            <a:spAutoFit/>
          </a:bodyPr>
          <a:lstStyle/>
          <a:p>
            <a:r>
              <a:rPr lang="en-US" altLang="zh-TW" sz="2400" b="1" dirty="0">
                <a:latin typeface="SimHei" pitchFamily="49" charset="-122"/>
                <a:ea typeface="SimHei" pitchFamily="49" charset="-122"/>
              </a:rPr>
              <a:t>※ </a:t>
            </a:r>
            <a:r>
              <a:rPr lang="zh-TW" altLang="en-US" sz="2400" b="1" dirty="0">
                <a:latin typeface="SimHei" pitchFamily="49" charset="-122"/>
                <a:ea typeface="SimHei" pitchFamily="49" charset="-122"/>
              </a:rPr>
              <a:t>新生人數逐年緩步下降。</a:t>
            </a:r>
          </a:p>
        </p:txBody>
      </p:sp>
      <p:grpSp>
        <p:nvGrpSpPr>
          <p:cNvPr id="11" name="群組 10"/>
          <p:cNvGrpSpPr/>
          <p:nvPr/>
        </p:nvGrpSpPr>
        <p:grpSpPr>
          <a:xfrm>
            <a:off x="8323928" y="4896503"/>
            <a:ext cx="891542" cy="891542"/>
            <a:chOff x="8323928" y="4896503"/>
            <a:chExt cx="891542" cy="891542"/>
          </a:xfrm>
        </p:grpSpPr>
        <p:pic>
          <p:nvPicPr>
            <p:cNvPr id="12" name="圖片 11" descr="齟齒圖片4.png"/>
            <p:cNvPicPr>
              <a:picLocks noChangeAspect="1"/>
            </p:cNvPicPr>
            <p:nvPr/>
          </p:nvPicPr>
          <p:blipFill>
            <a:blip r:embed="rId6"/>
            <a:stretch>
              <a:fillRect/>
            </a:stretch>
          </p:blipFill>
          <p:spPr>
            <a:xfrm>
              <a:off x="8323928" y="4896503"/>
              <a:ext cx="891542" cy="891542"/>
            </a:xfrm>
            <a:prstGeom prst="rect">
              <a:avLst/>
            </a:prstGeom>
          </p:spPr>
        </p:pic>
        <p:sp>
          <p:nvSpPr>
            <p:cNvPr id="13" name="文字方塊 12"/>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726697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3557" name="Picture 5" descr="http://www.se-herb.com/newsimages/focus_max.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62976" b="7957"/>
          <a:stretch/>
        </p:blipFill>
        <p:spPr bwMode="auto">
          <a:xfrm>
            <a:off x="376011" y="410815"/>
            <a:ext cx="8442368" cy="122413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4"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四 </a:t>
              </a:r>
              <a:r>
                <a:rPr lang="zh-TW" altLang="en-US" sz="2800" b="1" dirty="0" smtClean="0">
                  <a:solidFill>
                    <a:schemeClr val="bg1"/>
                  </a:solidFill>
                  <a:latin typeface="SimHei" pitchFamily="2" charset="-122"/>
                  <a:ea typeface="SimHei" pitchFamily="2" charset="-122"/>
                </a:rPr>
                <a:t>重點</a:t>
              </a:r>
              <a:r>
                <a:rPr lang="zh-TW" altLang="en-US" sz="2800" b="1" dirty="0">
                  <a:solidFill>
                    <a:schemeClr val="bg1"/>
                  </a:solidFill>
                  <a:latin typeface="SimHei" pitchFamily="2" charset="-122"/>
                  <a:ea typeface="SimHei" pitchFamily="2" charset="-122"/>
                </a:rPr>
                <a:t>科系介紹</a:t>
              </a:r>
              <a:endParaRPr lang="zh-TW" altLang="en-US" sz="2000" b="1" dirty="0">
                <a:solidFill>
                  <a:schemeClr val="bg1"/>
                </a:solidFill>
                <a:latin typeface="SimHei" pitchFamily="2" charset="-122"/>
                <a:ea typeface="SimHei" pitchFamily="2" charset="-122"/>
              </a:endParaRPr>
            </a:p>
          </p:txBody>
        </p:sp>
      </p:grpSp>
      <p:pic>
        <p:nvPicPr>
          <p:cNvPr id="2355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7" y="1228475"/>
            <a:ext cx="8422841" cy="42164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0" name="群組 9"/>
          <p:cNvGrpSpPr/>
          <p:nvPr/>
        </p:nvGrpSpPr>
        <p:grpSpPr>
          <a:xfrm>
            <a:off x="8323928" y="4896503"/>
            <a:ext cx="891542" cy="891542"/>
            <a:chOff x="8323928" y="4896503"/>
            <a:chExt cx="891542" cy="891542"/>
          </a:xfrm>
        </p:grpSpPr>
        <p:pic>
          <p:nvPicPr>
            <p:cNvPr id="11" name="圖片 10" descr="齟齒圖片4.png"/>
            <p:cNvPicPr>
              <a:picLocks noChangeAspect="1"/>
            </p:cNvPicPr>
            <p:nvPr/>
          </p:nvPicPr>
          <p:blipFill>
            <a:blip r:embed="rId6"/>
            <a:stretch>
              <a:fillRect/>
            </a:stretch>
          </p:blipFill>
          <p:spPr>
            <a:xfrm>
              <a:off x="8323928" y="4896503"/>
              <a:ext cx="891542" cy="891542"/>
            </a:xfrm>
            <a:prstGeom prst="rect">
              <a:avLst/>
            </a:prstGeom>
          </p:spPr>
        </p:pic>
        <p:sp>
          <p:nvSpPr>
            <p:cNvPr id="12" name="文字方塊 11"/>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067</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141518388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35088" y="411442"/>
              <a:ext cx="816632" cy="66419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0" name="Text Box 2"/>
          <p:cNvSpPr txBox="1">
            <a:spLocks noChangeArrowheads="1"/>
          </p:cNvSpPr>
          <p:nvPr/>
        </p:nvSpPr>
        <p:spPr bwMode="auto">
          <a:xfrm>
            <a:off x="1115616" y="1393855"/>
            <a:ext cx="7776864" cy="3108543"/>
          </a:xfrm>
          <a:prstGeom prst="rect">
            <a:avLst/>
          </a:prstGeom>
          <a:noFill/>
          <a:ln>
            <a:noFill/>
          </a:ln>
          <a:effectLst/>
          <a:extLst/>
        </p:spPr>
        <p:txBody>
          <a:bodyPr wrap="square">
            <a:spAutoFit/>
          </a:bodyPr>
          <a:lstStyle/>
          <a:p>
            <a:r>
              <a:rPr lang="en-US" altLang="zh-TW" sz="2800" b="1" dirty="0">
                <a:latin typeface="SimHei" pitchFamily="2" charset="-122"/>
                <a:ea typeface="SimHei" pitchFamily="2" charset="-122"/>
              </a:rPr>
              <a:t>1</a:t>
            </a:r>
            <a:r>
              <a:rPr lang="en-US" altLang="zh-TW" sz="2800" b="1" dirty="0" smtClean="0">
                <a:latin typeface="SimHei" pitchFamily="2" charset="-122"/>
                <a:ea typeface="SimHei" pitchFamily="2" charset="-122"/>
              </a:rPr>
              <a:t>.</a:t>
            </a:r>
            <a:r>
              <a:rPr lang="zh-TW" altLang="en-US" sz="2800" b="1" dirty="0">
                <a:latin typeface="SimHei" pitchFamily="2" charset="-122"/>
                <a:ea typeface="SimHei" pitchFamily="2" charset="-122"/>
              </a:rPr>
              <a:t>生命科學系</a:t>
            </a:r>
            <a:r>
              <a:rPr lang="zh-TW" altLang="en-US" sz="2800" b="1" dirty="0">
                <a:solidFill>
                  <a:srgbClr val="CC0066"/>
                </a:solidFill>
                <a:latin typeface="SimHei" pitchFamily="2" charset="-122"/>
                <a:ea typeface="SimHei" pitchFamily="2" charset="-122"/>
              </a:rPr>
              <a:t>（產業熱就業冷，跨領域找出路</a:t>
            </a:r>
            <a:r>
              <a:rPr lang="zh-TW" altLang="en-US" sz="2800" b="1" dirty="0" smtClean="0">
                <a:solidFill>
                  <a:srgbClr val="CC0066"/>
                </a:solidFill>
                <a:latin typeface="SimHei" pitchFamily="2" charset="-122"/>
                <a:ea typeface="SimHei" pitchFamily="2" charset="-122"/>
              </a:rPr>
              <a:t>）</a:t>
            </a:r>
            <a:endParaRPr lang="en-US" altLang="zh-TW" sz="2800" b="1" dirty="0" smtClean="0">
              <a:solidFill>
                <a:srgbClr val="CC0066"/>
              </a:solidFill>
              <a:latin typeface="SimHei" pitchFamily="2" charset="-122"/>
              <a:ea typeface="SimHei" pitchFamily="2"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生物學</a:t>
            </a:r>
            <a:r>
              <a:rPr lang="zh-TW" altLang="en-US" sz="2800" b="1" dirty="0">
                <a:solidFill>
                  <a:srgbClr val="0070C0"/>
                </a:solidFill>
                <a:latin typeface="SimHei" panose="02010609060101010101" pitchFamily="49" charset="-122"/>
                <a:ea typeface="SimHei" panose="02010609060101010101" pitchFamily="49" charset="-122"/>
              </a:rPr>
              <a:t>次領域超過</a:t>
            </a:r>
            <a:r>
              <a:rPr lang="en-US" altLang="zh-TW" sz="2800" b="1" dirty="0" smtClean="0">
                <a:solidFill>
                  <a:srgbClr val="0070C0"/>
                </a:solidFill>
                <a:latin typeface="SimHei" panose="02010609060101010101" pitchFamily="49" charset="-122"/>
                <a:ea typeface="SimHei" panose="02010609060101010101" pitchFamily="49" charset="-122"/>
              </a:rPr>
              <a:t>200</a:t>
            </a:r>
            <a:r>
              <a:rPr lang="zh-TW" altLang="en-US" sz="2800" b="1" dirty="0" smtClean="0">
                <a:solidFill>
                  <a:srgbClr val="0070C0"/>
                </a:solidFill>
                <a:latin typeface="SimHei" panose="02010609060101010101" pitchFamily="49" charset="-122"/>
                <a:ea typeface="SimHei" panose="02010609060101010101" pitchFamily="49" charset="-122"/>
              </a:rPr>
              <a:t>個</a:t>
            </a:r>
            <a:r>
              <a:rPr lang="zh-TW" altLang="en-US" sz="2800" b="1" dirty="0">
                <a:solidFill>
                  <a:srgbClr val="0070C0"/>
                </a:solidFill>
                <a:latin typeface="SimHei" panose="02010609060101010101" pitchFamily="49" charset="-122"/>
                <a:ea typeface="SimHei" panose="02010609060101010101" pitchFamily="49" charset="-122"/>
              </a:rPr>
              <a:t>，選擇校系可參考各校發展重點及教授研究</a:t>
            </a:r>
            <a:r>
              <a:rPr lang="zh-TW" altLang="en-US" sz="2800" b="1" dirty="0" smtClean="0">
                <a:solidFill>
                  <a:srgbClr val="0070C0"/>
                </a:solidFill>
                <a:latin typeface="SimHei" panose="02010609060101010101" pitchFamily="49" charset="-122"/>
                <a:ea typeface="SimHei" panose="02010609060101010101" pitchFamily="49" charset="-122"/>
              </a:rPr>
              <a:t>主題。</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生</a:t>
            </a:r>
            <a:r>
              <a:rPr lang="zh-TW" altLang="en-US" sz="2800" b="1" dirty="0">
                <a:solidFill>
                  <a:srgbClr val="0070C0"/>
                </a:solidFill>
                <a:latin typeface="SimHei" panose="02010609060101010101" pitchFamily="49" charset="-122"/>
                <a:ea typeface="SimHei" panose="02010609060101010101" pitchFamily="49" charset="-122"/>
              </a:rPr>
              <a:t>科發展不跨領域不行，但專業深度要夠，才有辦法跨界</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念生科系</a:t>
            </a:r>
            <a:r>
              <a:rPr lang="zh-TW" altLang="en-US" sz="2800" b="1" dirty="0">
                <a:solidFill>
                  <a:srgbClr val="0070C0"/>
                </a:solidFill>
                <a:latin typeface="SimHei" panose="02010609060101010101" pitchFamily="49" charset="-122"/>
                <a:ea typeface="SimHei" panose="02010609060101010101" pitchFamily="49" charset="-122"/>
              </a:rPr>
              <a:t>須具備積極主動、好奇心及能忍受孤獨的心態</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pic>
        <p:nvPicPr>
          <p:cNvPr id="2" name="圖片 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985958" y="4155231"/>
            <a:ext cx="1891904" cy="1418928"/>
          </a:xfrm>
          <a:prstGeom prst="rect">
            <a:avLst/>
          </a:prstGeom>
        </p:spPr>
      </p:pic>
      <p:grpSp>
        <p:nvGrpSpPr>
          <p:cNvPr id="17" name="群組 16"/>
          <p:cNvGrpSpPr/>
          <p:nvPr/>
        </p:nvGrpSpPr>
        <p:grpSpPr>
          <a:xfrm>
            <a:off x="-7144" y="4"/>
            <a:ext cx="895814" cy="5718171"/>
            <a:chOff x="-7144" y="4"/>
            <a:chExt cx="895814" cy="5718171"/>
          </a:xfrm>
        </p:grpSpPr>
        <p:grpSp>
          <p:nvGrpSpPr>
            <p:cNvPr id="18" name="群組 17"/>
            <p:cNvGrpSpPr/>
            <p:nvPr/>
          </p:nvGrpSpPr>
          <p:grpSpPr>
            <a:xfrm>
              <a:off x="-7144" y="4"/>
              <a:ext cx="895814" cy="5718171"/>
              <a:chOff x="-91676" y="3291135"/>
              <a:chExt cx="11495850" cy="1944214"/>
            </a:xfrm>
            <a:solidFill>
              <a:srgbClr val="800000"/>
            </a:solidFill>
          </p:grpSpPr>
          <p:sp>
            <p:nvSpPr>
              <p:cNvPr id="29" name="矩形 28"/>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1" name="Picture 3" descr="K:\10418學群簡報\圖\字8.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39777" y="128171"/>
              <a:ext cx="478497" cy="426660"/>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28"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生命科學學群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grpSp>
        <p:nvGrpSpPr>
          <p:cNvPr id="19" name="群組 18"/>
          <p:cNvGrpSpPr/>
          <p:nvPr/>
        </p:nvGrpSpPr>
        <p:grpSpPr>
          <a:xfrm>
            <a:off x="8323928" y="4896503"/>
            <a:ext cx="891542" cy="891542"/>
            <a:chOff x="8323928" y="4896503"/>
            <a:chExt cx="891542" cy="891542"/>
          </a:xfrm>
        </p:grpSpPr>
        <p:pic>
          <p:nvPicPr>
            <p:cNvPr id="22" name="圖片 21" descr="齟齒圖片4.png"/>
            <p:cNvPicPr>
              <a:picLocks noChangeAspect="1"/>
            </p:cNvPicPr>
            <p:nvPr/>
          </p:nvPicPr>
          <p:blipFill>
            <a:blip r:embed="rId8"/>
            <a:stretch>
              <a:fillRect/>
            </a:stretch>
          </p:blipFill>
          <p:spPr>
            <a:xfrm>
              <a:off x="8323928" y="4896503"/>
              <a:ext cx="891542" cy="891542"/>
            </a:xfrm>
            <a:prstGeom prst="rect">
              <a:avLst/>
            </a:prstGeom>
          </p:spPr>
        </p:pic>
        <p:sp>
          <p:nvSpPr>
            <p:cNvPr id="23" name="文字方塊 22"/>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067</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2615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wipe(left)">
                                      <p:cBhvr>
                                        <p:cTn id="11" dur="500"/>
                                        <p:tgtEl>
                                          <p:spTgt spid="2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left)">
                                      <p:cBhvr>
                                        <p:cTn id="15" dur="500"/>
                                        <p:tgtEl>
                                          <p:spTgt spid="2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wipe(left)">
                                      <p:cBhvr>
                                        <p:cTn id="1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群組 4"/>
          <p:cNvGrpSpPr/>
          <p:nvPr/>
        </p:nvGrpSpPr>
        <p:grpSpPr>
          <a:xfrm>
            <a:off x="1089991" y="284175"/>
            <a:ext cx="7802489" cy="918728"/>
            <a:chOff x="1089991" y="284175"/>
            <a:chExt cx="7802489" cy="918728"/>
          </a:xfrm>
        </p:grpSpPr>
        <p:sp>
          <p:nvSpPr>
            <p:cNvPr id="14" name="圓角矩形 13"/>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Text Box 2"/>
            <p:cNvSpPr txBox="1">
              <a:spLocks noChangeArrowheads="1"/>
            </p:cNvSpPr>
            <p:nvPr/>
          </p:nvSpPr>
          <p:spPr bwMode="auto">
            <a:xfrm>
              <a:off x="2051720" y="443557"/>
              <a:ext cx="324036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科系小叮嚀</a:t>
              </a:r>
              <a:endParaRPr lang="zh-TW" altLang="en-US" sz="3600" b="1" dirty="0">
                <a:latin typeface="SimHei" panose="02010609060101010101" pitchFamily="49" charset="-122"/>
                <a:ea typeface="SimHei" panose="02010609060101010101" pitchFamily="49" charset="-122"/>
              </a:endParaRPr>
            </a:p>
          </p:txBody>
        </p:sp>
        <p:pic>
          <p:nvPicPr>
            <p:cNvPr id="12" name="Picture 2" descr="K:\10418學群簡報\圖\圖6.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35088" y="411442"/>
              <a:ext cx="816632" cy="66419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0" name="Text Box 2"/>
          <p:cNvSpPr txBox="1">
            <a:spLocks noChangeArrowheads="1"/>
          </p:cNvSpPr>
          <p:nvPr/>
        </p:nvSpPr>
        <p:spPr bwMode="auto">
          <a:xfrm>
            <a:off x="1115616" y="1393855"/>
            <a:ext cx="7848872" cy="3108543"/>
          </a:xfrm>
          <a:prstGeom prst="rect">
            <a:avLst/>
          </a:prstGeom>
          <a:noFill/>
          <a:ln>
            <a:noFill/>
          </a:ln>
          <a:effectLst/>
          <a:extLst/>
        </p:spPr>
        <p:txBody>
          <a:bodyPr wrap="square">
            <a:spAutoFit/>
          </a:bodyPr>
          <a:lstStyle/>
          <a:p>
            <a:r>
              <a:rPr lang="en-US" altLang="zh-TW" sz="2800" b="1" dirty="0">
                <a:latin typeface="SimHei" pitchFamily="2" charset="-122"/>
                <a:ea typeface="SimHei" pitchFamily="2" charset="-122"/>
              </a:rPr>
              <a:t>2</a:t>
            </a:r>
            <a:r>
              <a:rPr lang="en-US" altLang="zh-TW" sz="2800" b="1" dirty="0" smtClean="0">
                <a:latin typeface="SimHei" pitchFamily="2" charset="-122"/>
                <a:ea typeface="SimHei" pitchFamily="2" charset="-122"/>
              </a:rPr>
              <a:t>.</a:t>
            </a:r>
            <a:r>
              <a:rPr lang="zh-TW" altLang="en-US" sz="2800" b="1" dirty="0">
                <a:latin typeface="SimHei" pitchFamily="2" charset="-122"/>
                <a:ea typeface="SimHei" pitchFamily="2" charset="-122"/>
              </a:rPr>
              <a:t>生物醫學系</a:t>
            </a:r>
            <a:r>
              <a:rPr lang="zh-TW" altLang="en-US" sz="2800" b="1" dirty="0">
                <a:solidFill>
                  <a:srgbClr val="CC0066"/>
                </a:solidFill>
                <a:latin typeface="SimHei" pitchFamily="2" charset="-122"/>
                <a:ea typeface="SimHei" pitchFamily="2" charset="-122"/>
              </a:rPr>
              <a:t>（引領生技新藥與新療法的尖兵</a:t>
            </a:r>
            <a:r>
              <a:rPr lang="zh-TW" altLang="en-US" sz="2800" b="1" dirty="0" smtClean="0">
                <a:solidFill>
                  <a:srgbClr val="CC0066"/>
                </a:solidFill>
                <a:latin typeface="SimHei" pitchFamily="2" charset="-122"/>
                <a:ea typeface="SimHei" pitchFamily="2" charset="-122"/>
              </a:rPr>
              <a:t>）</a:t>
            </a:r>
            <a:endParaRPr lang="en-US" altLang="zh-TW" sz="2800" b="1" dirty="0">
              <a:solidFill>
                <a:srgbClr val="CC0066"/>
              </a:solidFill>
              <a:latin typeface="SimHei" pitchFamily="2" charset="-122"/>
              <a:ea typeface="SimHei" pitchFamily="2"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往</a:t>
            </a:r>
            <a:r>
              <a:rPr lang="zh-TW" altLang="en-US" sz="2800" b="1" dirty="0">
                <a:solidFill>
                  <a:srgbClr val="0070C0"/>
                </a:solidFill>
                <a:latin typeface="SimHei" panose="02010609060101010101" pitchFamily="49" charset="-122"/>
                <a:ea typeface="SimHei" panose="02010609060101010101" pitchFamily="49" charset="-122"/>
              </a:rPr>
              <a:t>更高階的專精領域邁進，保有自己的競爭力</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a:solidFill>
                <a:srgbClr val="0070C0"/>
              </a:solidFill>
              <a:latin typeface="SimHei" panose="02010609060101010101" pitchFamily="49" charset="-122"/>
              <a:ea typeface="SimHei" panose="02010609060101010101" pitchFamily="49"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雖</a:t>
            </a:r>
            <a:r>
              <a:rPr lang="zh-TW" altLang="en-US" sz="2800" b="1" dirty="0">
                <a:solidFill>
                  <a:srgbClr val="0070C0"/>
                </a:solidFill>
                <a:latin typeface="SimHei" panose="02010609060101010101" pitchFamily="49" charset="-122"/>
                <a:ea typeface="SimHei" panose="02010609060101010101" pitchFamily="49" charset="-122"/>
              </a:rPr>
              <a:t>不能從事</a:t>
            </a:r>
            <a:r>
              <a:rPr lang="zh-TW" altLang="en-US" sz="2800" b="1" dirty="0" smtClean="0">
                <a:solidFill>
                  <a:srgbClr val="0070C0"/>
                </a:solidFill>
                <a:latin typeface="SimHei" panose="02010609060101010101" pitchFamily="49" charset="-122"/>
                <a:ea typeface="SimHei" panose="02010609060101010101" pitchFamily="49" charset="-122"/>
              </a:rPr>
              <a:t>臨床醫學工作</a:t>
            </a:r>
            <a:r>
              <a:rPr lang="zh-TW" altLang="en-US" sz="2800" b="1" dirty="0">
                <a:solidFill>
                  <a:srgbClr val="0070C0"/>
                </a:solidFill>
                <a:latin typeface="SimHei" panose="02010609060101010101" pitchFamily="49" charset="-122"/>
                <a:ea typeface="SimHei" panose="02010609060101010101" pitchFamily="49" charset="-122"/>
              </a:rPr>
              <a:t>，但可進行醫學研究或開發新的醫療技術和藥物</a:t>
            </a:r>
            <a:r>
              <a:rPr lang="zh-TW" altLang="en-US" sz="2800" b="1" dirty="0" smtClean="0">
                <a:solidFill>
                  <a:srgbClr val="0070C0"/>
                </a:solidFill>
                <a:latin typeface="SimHei" panose="02010609060101010101" pitchFamily="49" charset="-122"/>
                <a:ea typeface="SimHei" panose="02010609060101010101" pitchFamily="49" charset="-122"/>
              </a:rPr>
              <a:t>。</a:t>
            </a:r>
            <a:endParaRPr lang="en-US" altLang="zh-TW" sz="2800" b="1" dirty="0" smtClean="0">
              <a:solidFill>
                <a:srgbClr val="0070C0"/>
              </a:solidFill>
              <a:latin typeface="SimHei" panose="02010609060101010101" pitchFamily="49" charset="-122"/>
              <a:ea typeface="SimHei" panose="02010609060101010101" pitchFamily="49" charset="-122"/>
            </a:endParaRPr>
          </a:p>
          <a:p>
            <a:pPr marL="971550" lvl="1" indent="-514350">
              <a:buFont typeface="+mj-lt"/>
              <a:buAutoNum type="arabicParenR"/>
            </a:pPr>
            <a:r>
              <a:rPr lang="zh-TW" altLang="en-US" sz="2800" b="1" dirty="0" smtClean="0">
                <a:solidFill>
                  <a:srgbClr val="0070C0"/>
                </a:solidFill>
                <a:latin typeface="SimHei" panose="02010609060101010101" pitchFamily="49" charset="-122"/>
                <a:ea typeface="SimHei" panose="02010609060101010101" pitchFamily="49" charset="-122"/>
              </a:rPr>
              <a:t>生技</a:t>
            </a:r>
            <a:r>
              <a:rPr lang="zh-TW" altLang="en-US" sz="2800" b="1" dirty="0">
                <a:solidFill>
                  <a:srgbClr val="0070C0"/>
                </a:solidFill>
                <a:latin typeface="SimHei" panose="02010609060101010101" pitchFamily="49" charset="-122"/>
                <a:ea typeface="SimHei" panose="02010609060101010101" pitchFamily="49" charset="-122"/>
              </a:rPr>
              <a:t>產業裡，</a:t>
            </a:r>
            <a:r>
              <a:rPr lang="zh-TW" altLang="en-US" sz="2800" b="1" dirty="0" smtClean="0">
                <a:solidFill>
                  <a:srgbClr val="0070C0"/>
                </a:solidFill>
                <a:latin typeface="SimHei" panose="02010609060101010101" pitchFamily="49" charset="-122"/>
                <a:ea typeface="SimHei" panose="02010609060101010101" pitchFamily="49" charset="-122"/>
              </a:rPr>
              <a:t>也能</a:t>
            </a:r>
            <a:r>
              <a:rPr lang="zh-TW" altLang="en-US" sz="2800" b="1" dirty="0">
                <a:solidFill>
                  <a:srgbClr val="0070C0"/>
                </a:solidFill>
                <a:latin typeface="SimHei" panose="02010609060101010101" pitchFamily="49" charset="-122"/>
                <a:ea typeface="SimHei" panose="02010609060101010101" pitchFamily="49" charset="-122"/>
              </a:rPr>
              <a:t>以生醫的基礎，轉往生技專利工程師發展</a:t>
            </a:r>
            <a:r>
              <a:rPr lang="zh-TW" altLang="en-US" sz="2800" b="1" dirty="0" smtClean="0">
                <a:solidFill>
                  <a:srgbClr val="0070C0"/>
                </a:solidFill>
                <a:latin typeface="SimHei" panose="02010609060101010101" pitchFamily="49" charset="-122"/>
                <a:ea typeface="SimHei" panose="02010609060101010101" pitchFamily="49" charset="-122"/>
              </a:rPr>
              <a:t>。</a:t>
            </a:r>
            <a:endParaRPr lang="zh-TW" altLang="en-US" sz="2800" b="1" dirty="0">
              <a:solidFill>
                <a:srgbClr val="0070C0"/>
              </a:solidFill>
              <a:latin typeface="SimHei" panose="02010609060101010101" pitchFamily="49" charset="-122"/>
              <a:ea typeface="SimHei" panose="02010609060101010101" pitchFamily="49" charset="-122"/>
            </a:endParaRPr>
          </a:p>
        </p:txBody>
      </p:sp>
      <p:pic>
        <p:nvPicPr>
          <p:cNvPr id="2" name="圖片 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773190" y="4083223"/>
            <a:ext cx="2191298" cy="1460865"/>
          </a:xfrm>
          <a:prstGeom prst="rect">
            <a:avLst/>
          </a:prstGeom>
        </p:spPr>
      </p:pic>
      <p:grpSp>
        <p:nvGrpSpPr>
          <p:cNvPr id="17" name="群組 16"/>
          <p:cNvGrpSpPr/>
          <p:nvPr/>
        </p:nvGrpSpPr>
        <p:grpSpPr>
          <a:xfrm>
            <a:off x="-7144" y="4"/>
            <a:ext cx="895814" cy="5718171"/>
            <a:chOff x="-7144" y="4"/>
            <a:chExt cx="895814" cy="5718171"/>
          </a:xfrm>
        </p:grpSpPr>
        <p:grpSp>
          <p:nvGrpSpPr>
            <p:cNvPr id="18" name="群組 17"/>
            <p:cNvGrpSpPr/>
            <p:nvPr/>
          </p:nvGrpSpPr>
          <p:grpSpPr>
            <a:xfrm>
              <a:off x="-7144" y="4"/>
              <a:ext cx="895814" cy="5718171"/>
              <a:chOff x="-91676" y="3291135"/>
              <a:chExt cx="11495850" cy="1944214"/>
            </a:xfrm>
            <a:solidFill>
              <a:srgbClr val="800000"/>
            </a:solidFill>
          </p:grpSpPr>
          <p:sp>
            <p:nvSpPr>
              <p:cNvPr id="29" name="矩形 28"/>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9" name="Picture 3" descr="K:\10418學群簡報\圖\字8.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39777" y="128171"/>
              <a:ext cx="478497" cy="426660"/>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21"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生命科學學群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grpSp>
        <p:nvGrpSpPr>
          <p:cNvPr id="22" name="群組 21"/>
          <p:cNvGrpSpPr/>
          <p:nvPr/>
        </p:nvGrpSpPr>
        <p:grpSpPr>
          <a:xfrm>
            <a:off x="8323928" y="4896503"/>
            <a:ext cx="891542" cy="891542"/>
            <a:chOff x="8323928" y="4896503"/>
            <a:chExt cx="891542" cy="891542"/>
          </a:xfrm>
        </p:grpSpPr>
        <p:pic>
          <p:nvPicPr>
            <p:cNvPr id="23" name="圖片 22" descr="齟齒圖片4.png"/>
            <p:cNvPicPr>
              <a:picLocks noChangeAspect="1"/>
            </p:cNvPicPr>
            <p:nvPr/>
          </p:nvPicPr>
          <p:blipFill>
            <a:blip r:embed="rId8"/>
            <a:stretch>
              <a:fillRect/>
            </a:stretch>
          </p:blipFill>
          <p:spPr>
            <a:xfrm>
              <a:off x="8323928" y="4896503"/>
              <a:ext cx="891542" cy="891542"/>
            </a:xfrm>
            <a:prstGeom prst="rect">
              <a:avLst/>
            </a:prstGeom>
          </p:spPr>
        </p:pic>
        <p:sp>
          <p:nvSpPr>
            <p:cNvPr id="24" name="文字方塊 2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067</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49950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Effect transition="in" filter="wipe(left)">
                                      <p:cBhvr>
                                        <p:cTn id="11" dur="500"/>
                                        <p:tgtEl>
                                          <p:spTgt spid="2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wipe(left)">
                                      <p:cBhvr>
                                        <p:cTn id="15" dur="500"/>
                                        <p:tgtEl>
                                          <p:spTgt spid="2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Effect transition="in" filter="wipe(left)">
                                      <p:cBhvr>
                                        <p:cTn id="1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圓角矩形 5"/>
          <p:cNvSpPr/>
          <p:nvPr/>
        </p:nvSpPr>
        <p:spPr>
          <a:xfrm>
            <a:off x="466787" y="2067000"/>
            <a:ext cx="8353685" cy="3312368"/>
          </a:xfrm>
          <a:prstGeom prst="roundRect">
            <a:avLst>
              <a:gd name="adj" fmla="val 4318"/>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五 </a:t>
              </a:r>
              <a:r>
                <a:rPr lang="zh-TW" altLang="en-US" sz="2800" b="1" dirty="0" smtClean="0">
                  <a:solidFill>
                    <a:schemeClr val="bg1"/>
                  </a:solidFill>
                  <a:latin typeface="SimHei" pitchFamily="2" charset="-122"/>
                  <a:ea typeface="SimHei" pitchFamily="2" charset="-122"/>
                </a:rPr>
                <a:t>學長</a:t>
              </a:r>
              <a:r>
                <a:rPr lang="zh-TW" altLang="en-US" sz="2800" b="1" dirty="0">
                  <a:solidFill>
                    <a:schemeClr val="bg1"/>
                  </a:solidFill>
                  <a:latin typeface="SimHei" pitchFamily="2" charset="-122"/>
                  <a:ea typeface="SimHei" pitchFamily="2" charset="-122"/>
                </a:rPr>
                <a:t>姐來帶路</a:t>
              </a:r>
            </a:p>
          </p:txBody>
        </p:sp>
      </p:grpSp>
      <p:sp>
        <p:nvSpPr>
          <p:cNvPr id="9" name="矩形 8"/>
          <p:cNvSpPr/>
          <p:nvPr/>
        </p:nvSpPr>
        <p:spPr>
          <a:xfrm>
            <a:off x="3923929" y="292348"/>
            <a:ext cx="4896544" cy="1754326"/>
          </a:xfrm>
          <a:prstGeom prst="rect">
            <a:avLst/>
          </a:prstGeom>
        </p:spPr>
        <p:txBody>
          <a:bodyPr wrap="square">
            <a:spAutoFit/>
          </a:bodyPr>
          <a:lstStyle/>
          <a:p>
            <a:r>
              <a:rPr lang="zh-TW" altLang="en-US" sz="3600" b="1" dirty="0" smtClean="0">
                <a:solidFill>
                  <a:srgbClr val="FF8E1D"/>
                </a:solidFill>
                <a:latin typeface="SimHei" pitchFamily="49" charset="-122"/>
                <a:ea typeface="SimHei" pitchFamily="49" charset="-122"/>
              </a:rPr>
              <a:t>彭毅弘</a:t>
            </a:r>
            <a:r>
              <a:rPr lang="en-US" altLang="zh-TW" sz="2800" b="1" dirty="0" smtClean="0">
                <a:solidFill>
                  <a:srgbClr val="FF8E1D"/>
                </a:solidFill>
                <a:latin typeface="SimHei" pitchFamily="49" charset="-122"/>
                <a:ea typeface="SimHei" pitchFamily="49" charset="-122"/>
              </a:rPr>
              <a:t/>
            </a:r>
            <a:br>
              <a:rPr lang="en-US" altLang="zh-TW" sz="2800" b="1" dirty="0" smtClean="0">
                <a:solidFill>
                  <a:srgbClr val="FF8E1D"/>
                </a:solidFill>
                <a:latin typeface="SimHei" pitchFamily="49" charset="-122"/>
                <a:ea typeface="SimHei" pitchFamily="49" charset="-122"/>
              </a:rPr>
            </a:br>
            <a:r>
              <a:rPr lang="zh-TW" altLang="en-US" sz="2400" b="1" dirty="0" smtClean="0">
                <a:solidFill>
                  <a:srgbClr val="FF8E1D"/>
                </a:solidFill>
                <a:latin typeface="SimHei" pitchFamily="49" charset="-122"/>
                <a:ea typeface="SimHei" pitchFamily="49" charset="-122"/>
              </a:rPr>
              <a:t>建國高級中學</a:t>
            </a:r>
          </a:p>
          <a:p>
            <a:r>
              <a:rPr lang="zh-TW" altLang="en-US" sz="2400" b="1" dirty="0" smtClean="0">
                <a:solidFill>
                  <a:srgbClr val="FF8E1D"/>
                </a:solidFill>
                <a:latin typeface="SimHei" pitchFamily="49" charset="-122"/>
                <a:ea typeface="SimHei" pitchFamily="49" charset="-122"/>
              </a:rPr>
              <a:t>臺灣大學生命科學</a:t>
            </a:r>
            <a:r>
              <a:rPr lang="zh-TW" altLang="en-US" sz="2400" b="1" dirty="0" smtClean="0">
                <a:solidFill>
                  <a:srgbClr val="FF8E1D"/>
                </a:solidFill>
                <a:latin typeface="SimHei" pitchFamily="49" charset="-122"/>
                <a:ea typeface="SimHei" pitchFamily="49" charset="-122"/>
              </a:rPr>
              <a:t>系</a:t>
            </a:r>
            <a:r>
              <a:rPr lang="en-US" altLang="zh-TW" sz="2400" b="1" dirty="0" smtClean="0">
                <a:solidFill>
                  <a:srgbClr val="FF8E1D"/>
                </a:solidFill>
                <a:latin typeface="SimHei" pitchFamily="49" charset="-122"/>
                <a:ea typeface="SimHei" pitchFamily="49" charset="-122"/>
              </a:rPr>
              <a:t/>
            </a:r>
            <a:br>
              <a:rPr lang="en-US" altLang="zh-TW" sz="2400" b="1" dirty="0" smtClean="0">
                <a:solidFill>
                  <a:srgbClr val="FF8E1D"/>
                </a:solidFill>
                <a:latin typeface="SimHei" pitchFamily="49" charset="-122"/>
                <a:ea typeface="SimHei" pitchFamily="49" charset="-122"/>
              </a:rPr>
            </a:br>
            <a:r>
              <a:rPr lang="zh-TW" altLang="en-US" sz="2400" b="1" dirty="0" smtClean="0">
                <a:solidFill>
                  <a:srgbClr val="FF8E1D"/>
                </a:solidFill>
                <a:latin typeface="SimHei" pitchFamily="49" charset="-122"/>
                <a:ea typeface="SimHei" pitchFamily="49" charset="-122"/>
              </a:rPr>
              <a:t>雙</a:t>
            </a:r>
            <a:r>
              <a:rPr lang="zh-TW" altLang="en-US" sz="2400" b="1" dirty="0" smtClean="0">
                <a:solidFill>
                  <a:srgbClr val="FF8E1D"/>
                </a:solidFill>
                <a:latin typeface="SimHei" pitchFamily="49" charset="-122"/>
                <a:ea typeface="SimHei" pitchFamily="49" charset="-122"/>
              </a:rPr>
              <a:t>主修財務金融學系</a:t>
            </a:r>
          </a:p>
        </p:txBody>
      </p:sp>
      <p:sp>
        <p:nvSpPr>
          <p:cNvPr id="12" name="矩形 11"/>
          <p:cNvSpPr/>
          <p:nvPr/>
        </p:nvSpPr>
        <p:spPr>
          <a:xfrm>
            <a:off x="2001144" y="1543780"/>
            <a:ext cx="1627369" cy="523220"/>
          </a:xfrm>
          <a:prstGeom prst="rect">
            <a:avLst/>
          </a:prstGeom>
        </p:spPr>
        <p:txBody>
          <a:bodyPr wrap="none">
            <a:spAutoFit/>
          </a:bodyPr>
          <a:lstStyle/>
          <a:p>
            <a:r>
              <a:rPr lang="zh-TW" altLang="en-US" sz="2800" b="1" dirty="0">
                <a:latin typeface="SimHei" pitchFamily="2" charset="-122"/>
                <a:ea typeface="SimHei" pitchFamily="2" charset="-122"/>
              </a:rPr>
              <a:t>經驗分享</a:t>
            </a:r>
          </a:p>
        </p:txBody>
      </p:sp>
      <p:sp>
        <p:nvSpPr>
          <p:cNvPr id="3" name="橢圓 2"/>
          <p:cNvSpPr/>
          <p:nvPr/>
        </p:nvSpPr>
        <p:spPr>
          <a:xfrm>
            <a:off x="395537" y="1105314"/>
            <a:ext cx="1577007" cy="1577007"/>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39552" y="2211015"/>
            <a:ext cx="8208912" cy="2677656"/>
          </a:xfrm>
          <a:prstGeom prst="rect">
            <a:avLst/>
          </a:prstGeom>
        </p:spPr>
        <p:txBody>
          <a:bodyPr wrap="square">
            <a:spAutoFit/>
          </a:bodyPr>
          <a:lstStyle/>
          <a:p>
            <a:r>
              <a:rPr lang="zh-TW" altLang="en-US" sz="2400" b="1" dirty="0" smtClean="0">
                <a:solidFill>
                  <a:schemeClr val="bg1"/>
                </a:solidFill>
                <a:latin typeface="SimHei" pitchFamily="49" charset="-122"/>
                <a:ea typeface="SimHei" pitchFamily="49" charset="-122"/>
              </a:rPr>
              <a:t>        　臺大生科系以多樣化課程為主軸，從大一的理工訓練、大二的生命科學，到大三、大四根據自己的興趣選課。因為修習國企系李吉仁教授開設的「管理學」，讓毅弘有機會幫助中小企業執行</a:t>
            </a:r>
            <a:r>
              <a:rPr lang="en-US" altLang="zh-TW" sz="2400" b="1" dirty="0" smtClean="0">
                <a:solidFill>
                  <a:schemeClr val="bg1"/>
                </a:solidFill>
                <a:latin typeface="SimHei" pitchFamily="49" charset="-122"/>
                <a:ea typeface="SimHei" pitchFamily="49" charset="-122"/>
              </a:rPr>
              <a:t>CMP</a:t>
            </a:r>
            <a:r>
              <a:rPr lang="zh-TW" altLang="en-US" sz="2400" b="1" dirty="0" smtClean="0">
                <a:solidFill>
                  <a:schemeClr val="bg1"/>
                </a:solidFill>
                <a:latin typeface="SimHei" pitchFamily="49" charset="-122"/>
                <a:ea typeface="SimHei" pitchFamily="49" charset="-122"/>
              </a:rPr>
              <a:t>專案，以改善經營模式來創造出最</a:t>
            </a:r>
          </a:p>
          <a:p>
            <a:r>
              <a:rPr lang="zh-TW" altLang="en-US" sz="2400" b="1" dirty="0" smtClean="0">
                <a:solidFill>
                  <a:schemeClr val="bg1"/>
                </a:solidFill>
                <a:latin typeface="SimHei" pitchFamily="49" charset="-122"/>
                <a:ea typeface="SimHei" pitchFamily="49" charset="-122"/>
              </a:rPr>
              <a:t>大利益；整個過程中，我看到的是臺大財金系和國企系同學的差別。「環境決定你是怎樣的人，遇到怎樣的同學，你就會覺得世界是什麼樣子。」</a:t>
            </a:r>
          </a:p>
        </p:txBody>
      </p:sp>
      <p:pic>
        <p:nvPicPr>
          <p:cNvPr id="24578" name="Picture 2" descr="H:\105高中生涯規劃\圖71.png"/>
          <p:cNvPicPr>
            <a:picLocks noChangeAspect="1" noChangeArrowheads="1"/>
          </p:cNvPicPr>
          <p:nvPr/>
        </p:nvPicPr>
        <p:blipFill>
          <a:blip r:embed="rId4"/>
          <a:stretch>
            <a:fillRect/>
          </a:stretch>
        </p:blipFill>
        <p:spPr bwMode="auto">
          <a:xfrm>
            <a:off x="500034" y="1216013"/>
            <a:ext cx="1560447" cy="1383678"/>
          </a:xfrm>
          <a:prstGeom prst="rect">
            <a:avLst/>
          </a:prstGeom>
          <a:noFill/>
          <a:ln>
            <a:noFill/>
          </a:ln>
          <a:extLst>
            <a:ext uri="{909E8E84-426E-40DD-AFC4-6F175D3DCCD1}">
              <a14:hiddenFill xmlns="" xmlns:a14="http://schemas.microsoft.com/office/drawing/2010/main">
                <a:solidFill>
                  <a:srgbClr val="FFFFFF"/>
                </a:solidFill>
              </a14:hiddenFill>
            </a:ext>
          </a:extLst>
        </p:spPr>
      </p:pic>
      <p:grpSp>
        <p:nvGrpSpPr>
          <p:cNvPr id="14" name="群組 13"/>
          <p:cNvGrpSpPr/>
          <p:nvPr/>
        </p:nvGrpSpPr>
        <p:grpSpPr>
          <a:xfrm>
            <a:off x="7380312" y="4579118"/>
            <a:ext cx="1224136" cy="800250"/>
            <a:chOff x="5436096" y="399325"/>
            <a:chExt cx="1019901" cy="619105"/>
          </a:xfrm>
        </p:grpSpPr>
        <p:pic>
          <p:nvPicPr>
            <p:cNvPr id="15" name="Picture 4" descr="http://ioh.tw/assets/ioh_logo.pn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36096" y="399325"/>
              <a:ext cx="825473" cy="61910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6" descr="H:\105高中生涯規劃\圖14.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33095" y="547671"/>
              <a:ext cx="422902" cy="46473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7" name="群組 16"/>
          <p:cNvGrpSpPr/>
          <p:nvPr/>
        </p:nvGrpSpPr>
        <p:grpSpPr>
          <a:xfrm>
            <a:off x="8323928" y="4896503"/>
            <a:ext cx="891542" cy="891542"/>
            <a:chOff x="8323928" y="4896503"/>
            <a:chExt cx="891542" cy="891542"/>
          </a:xfrm>
        </p:grpSpPr>
        <p:pic>
          <p:nvPicPr>
            <p:cNvPr id="19" name="圖片 18" descr="齟齒圖片4.png"/>
            <p:cNvPicPr>
              <a:picLocks noChangeAspect="1"/>
            </p:cNvPicPr>
            <p:nvPr/>
          </p:nvPicPr>
          <p:blipFill>
            <a:blip r:embed="rId8"/>
            <a:stretch>
              <a:fillRect/>
            </a:stretch>
          </p:blipFill>
          <p:spPr>
            <a:xfrm>
              <a:off x="8323928" y="4896503"/>
              <a:ext cx="891542" cy="891542"/>
            </a:xfrm>
            <a:prstGeom prst="rect">
              <a:avLst/>
            </a:prstGeom>
          </p:spPr>
        </p:pic>
        <p:sp>
          <p:nvSpPr>
            <p:cNvPr id="20" name="文字方塊 19"/>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067</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384214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112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62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圓角矩形 5"/>
          <p:cNvSpPr/>
          <p:nvPr/>
        </p:nvSpPr>
        <p:spPr>
          <a:xfrm>
            <a:off x="466787" y="2067000"/>
            <a:ext cx="8353685" cy="3312368"/>
          </a:xfrm>
          <a:prstGeom prst="roundRect">
            <a:avLst>
              <a:gd name="adj" fmla="val 4318"/>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p:cNvGrpSpPr/>
          <p:nvPr/>
        </p:nvGrpSpPr>
        <p:grpSpPr>
          <a:xfrm>
            <a:off x="395537" y="385713"/>
            <a:ext cx="3420136" cy="646331"/>
            <a:chOff x="395780" y="1565827"/>
            <a:chExt cx="3420136" cy="646331"/>
          </a:xfrm>
        </p:grpSpPr>
        <p:sp>
          <p:nvSpPr>
            <p:cNvPr id="5" name="圓角矩形 4"/>
            <p:cNvSpPr/>
            <p:nvPr/>
          </p:nvSpPr>
          <p:spPr>
            <a:xfrm>
              <a:off x="395780" y="1683800"/>
              <a:ext cx="3420136"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3348886"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五 </a:t>
              </a:r>
              <a:r>
                <a:rPr lang="zh-TW" altLang="en-US" sz="2800" b="1" dirty="0" smtClean="0">
                  <a:solidFill>
                    <a:schemeClr val="bg1"/>
                  </a:solidFill>
                  <a:latin typeface="SimHei" pitchFamily="2" charset="-122"/>
                  <a:ea typeface="SimHei" pitchFamily="2" charset="-122"/>
                </a:rPr>
                <a:t>學長</a:t>
              </a:r>
              <a:r>
                <a:rPr lang="zh-TW" altLang="en-US" sz="2800" b="1" dirty="0">
                  <a:solidFill>
                    <a:schemeClr val="bg1"/>
                  </a:solidFill>
                  <a:latin typeface="SimHei" pitchFamily="2" charset="-122"/>
                  <a:ea typeface="SimHei" pitchFamily="2" charset="-122"/>
                </a:rPr>
                <a:t>姐來帶路</a:t>
              </a:r>
            </a:p>
          </p:txBody>
        </p:sp>
      </p:grpSp>
      <p:sp>
        <p:nvSpPr>
          <p:cNvPr id="9" name="矩形 8"/>
          <p:cNvSpPr/>
          <p:nvPr/>
        </p:nvSpPr>
        <p:spPr>
          <a:xfrm>
            <a:off x="3923929" y="385713"/>
            <a:ext cx="4896544" cy="1508105"/>
          </a:xfrm>
          <a:prstGeom prst="rect">
            <a:avLst/>
          </a:prstGeom>
        </p:spPr>
        <p:txBody>
          <a:bodyPr wrap="square">
            <a:spAutoFit/>
          </a:bodyPr>
          <a:lstStyle/>
          <a:p>
            <a:r>
              <a:rPr lang="zh-TW" altLang="en-US" sz="3600" b="1" dirty="0" smtClean="0">
                <a:solidFill>
                  <a:srgbClr val="FF8E1D"/>
                </a:solidFill>
                <a:latin typeface="SimHei" pitchFamily="49" charset="-122"/>
                <a:ea typeface="SimHei" pitchFamily="49" charset="-122"/>
              </a:rPr>
              <a:t>廖文寧</a:t>
            </a:r>
            <a:r>
              <a:rPr lang="en-US" altLang="zh-TW" sz="3600" b="1" dirty="0" smtClean="0">
                <a:solidFill>
                  <a:srgbClr val="FF8E1D"/>
                </a:solidFill>
                <a:latin typeface="SimHei" pitchFamily="49" charset="-122"/>
                <a:ea typeface="SimHei" pitchFamily="49" charset="-122"/>
              </a:rPr>
              <a:t/>
            </a:r>
            <a:br>
              <a:rPr lang="en-US" altLang="zh-TW" sz="3600" b="1" dirty="0" smtClean="0">
                <a:solidFill>
                  <a:srgbClr val="FF8E1D"/>
                </a:solidFill>
                <a:latin typeface="SimHei" pitchFamily="49" charset="-122"/>
                <a:ea typeface="SimHei" pitchFamily="49" charset="-122"/>
              </a:rPr>
            </a:br>
            <a:r>
              <a:rPr lang="zh-TW" altLang="en-US" sz="2800" b="1" dirty="0" smtClean="0">
                <a:solidFill>
                  <a:srgbClr val="FF8E1D"/>
                </a:solidFill>
                <a:latin typeface="SimHei" pitchFamily="49" charset="-122"/>
                <a:ea typeface="SimHei" pitchFamily="49" charset="-122"/>
              </a:rPr>
              <a:t>復興實驗高級中學</a:t>
            </a:r>
          </a:p>
          <a:p>
            <a:r>
              <a:rPr lang="zh-TW" altLang="en-US" sz="2800" b="1" dirty="0" smtClean="0">
                <a:solidFill>
                  <a:srgbClr val="FF8E1D"/>
                </a:solidFill>
                <a:latin typeface="SimHei" pitchFamily="49" charset="-122"/>
                <a:ea typeface="SimHei" pitchFamily="49" charset="-122"/>
              </a:rPr>
              <a:t>成功大學生物醫學工程學系</a:t>
            </a:r>
          </a:p>
        </p:txBody>
      </p:sp>
      <p:sp>
        <p:nvSpPr>
          <p:cNvPr id="12" name="矩形 11"/>
          <p:cNvSpPr/>
          <p:nvPr/>
        </p:nvSpPr>
        <p:spPr>
          <a:xfrm>
            <a:off x="2001144" y="1543780"/>
            <a:ext cx="1627369" cy="523220"/>
          </a:xfrm>
          <a:prstGeom prst="rect">
            <a:avLst/>
          </a:prstGeom>
        </p:spPr>
        <p:txBody>
          <a:bodyPr wrap="none">
            <a:spAutoFit/>
          </a:bodyPr>
          <a:lstStyle/>
          <a:p>
            <a:r>
              <a:rPr lang="zh-TW" altLang="en-US" sz="2800" b="1" dirty="0">
                <a:latin typeface="SimHei" pitchFamily="2" charset="-122"/>
                <a:ea typeface="SimHei" pitchFamily="2" charset="-122"/>
              </a:rPr>
              <a:t>經驗分享</a:t>
            </a:r>
          </a:p>
        </p:txBody>
      </p:sp>
      <p:sp>
        <p:nvSpPr>
          <p:cNvPr id="3" name="橢圓 2"/>
          <p:cNvSpPr/>
          <p:nvPr/>
        </p:nvSpPr>
        <p:spPr>
          <a:xfrm>
            <a:off x="395537" y="1105314"/>
            <a:ext cx="1577007" cy="1577007"/>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39552" y="2211015"/>
            <a:ext cx="8208912" cy="2308324"/>
          </a:xfrm>
          <a:prstGeom prst="rect">
            <a:avLst/>
          </a:prstGeom>
        </p:spPr>
        <p:txBody>
          <a:bodyPr wrap="square">
            <a:spAutoFit/>
          </a:bodyPr>
          <a:lstStyle/>
          <a:p>
            <a:r>
              <a:rPr lang="zh-TW" altLang="en-US" sz="2400" b="1" dirty="0" smtClean="0">
                <a:solidFill>
                  <a:schemeClr val="bg1"/>
                </a:solidFill>
                <a:latin typeface="SimHei" pitchFamily="49" charset="-122"/>
                <a:ea typeface="SimHei" pitchFamily="49" charset="-122"/>
              </a:rPr>
              <a:t>       　高中為三類組的文寧曾在選填志願時有過一番猶豫，而在蒐集資料之中，她發現醫工系正好結合她所熱愛的「醫學」與「工程」，且是以工程的方式來解決醫療問題。另一特點是，成大是綜合型大學，不僅工學院、醫學院皆擁有豐厚研究資源外，更提供學生到其他七個學院從事跨領域學習的多元機會，因此，成大醫工系無疑成為她心中的首選。</a:t>
            </a:r>
          </a:p>
        </p:txBody>
      </p:sp>
      <p:pic>
        <p:nvPicPr>
          <p:cNvPr id="25602" name="Picture 2" descr="H:\105高中生涯規劃\圖72.png"/>
          <p:cNvPicPr>
            <a:picLocks noChangeAspect="1" noChangeArrowheads="1"/>
          </p:cNvPicPr>
          <p:nvPr/>
        </p:nvPicPr>
        <p:blipFill>
          <a:blip r:embed="rId4"/>
          <a:stretch>
            <a:fillRect/>
          </a:stretch>
        </p:blipFill>
        <p:spPr bwMode="auto">
          <a:xfrm>
            <a:off x="285720" y="1216013"/>
            <a:ext cx="1779885" cy="1383678"/>
          </a:xfrm>
          <a:prstGeom prst="rect">
            <a:avLst/>
          </a:prstGeom>
          <a:noFill/>
          <a:ln>
            <a:noFill/>
          </a:ln>
          <a:extLst>
            <a:ext uri="{909E8E84-426E-40DD-AFC4-6F175D3DCCD1}">
              <a14:hiddenFill xmlns="" xmlns:a14="http://schemas.microsoft.com/office/drawing/2010/main">
                <a:solidFill>
                  <a:srgbClr val="FFFFFF"/>
                </a:solidFill>
              </a14:hiddenFill>
            </a:ext>
          </a:extLst>
        </p:spPr>
      </p:pic>
      <p:grpSp>
        <p:nvGrpSpPr>
          <p:cNvPr id="14" name="群組 13"/>
          <p:cNvGrpSpPr/>
          <p:nvPr/>
        </p:nvGrpSpPr>
        <p:grpSpPr>
          <a:xfrm>
            <a:off x="7215206" y="4573599"/>
            <a:ext cx="1296144" cy="763121"/>
            <a:chOff x="5436096" y="399325"/>
            <a:chExt cx="1019901" cy="619105"/>
          </a:xfrm>
        </p:grpSpPr>
        <p:pic>
          <p:nvPicPr>
            <p:cNvPr id="15" name="Picture 4" descr="http://ioh.tw/assets/ioh_logo.pn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36096" y="399325"/>
              <a:ext cx="825473" cy="61910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6" descr="H:\105高中生涯規劃\圖14.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33095" y="547671"/>
              <a:ext cx="422902" cy="46473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7" name="群組 16"/>
          <p:cNvGrpSpPr/>
          <p:nvPr/>
        </p:nvGrpSpPr>
        <p:grpSpPr>
          <a:xfrm>
            <a:off x="8323928" y="4896503"/>
            <a:ext cx="891542" cy="891542"/>
            <a:chOff x="8323928" y="4896503"/>
            <a:chExt cx="891542" cy="891542"/>
          </a:xfrm>
        </p:grpSpPr>
        <p:pic>
          <p:nvPicPr>
            <p:cNvPr id="19" name="圖片 18" descr="齟齒圖片4.png"/>
            <p:cNvPicPr>
              <a:picLocks noChangeAspect="1"/>
            </p:cNvPicPr>
            <p:nvPr/>
          </p:nvPicPr>
          <p:blipFill>
            <a:blip r:embed="rId8"/>
            <a:stretch>
              <a:fillRect/>
            </a:stretch>
          </p:blipFill>
          <p:spPr>
            <a:xfrm>
              <a:off x="8323928" y="4896503"/>
              <a:ext cx="891542" cy="891542"/>
            </a:xfrm>
            <a:prstGeom prst="rect">
              <a:avLst/>
            </a:prstGeom>
          </p:spPr>
        </p:pic>
        <p:sp>
          <p:nvSpPr>
            <p:cNvPr id="20" name="文字方塊 19"/>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067</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425747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96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par>
                          <p:cTn id="14" fill="hold">
                            <p:stCondLst>
                              <p:cond delay="146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0" y="1385121"/>
            <a:ext cx="9144000" cy="1944216"/>
            <a:chOff x="0" y="3291135"/>
            <a:chExt cx="9144000" cy="1944216"/>
          </a:xfrm>
        </p:grpSpPr>
        <p:sp>
          <p:nvSpPr>
            <p:cNvPr id="12" name="矩形 11"/>
            <p:cNvSpPr/>
            <p:nvPr/>
          </p:nvSpPr>
          <p:spPr>
            <a:xfrm>
              <a:off x="0" y="3291135"/>
              <a:ext cx="9144000" cy="1944216"/>
            </a:xfrm>
            <a:prstGeom prst="rect">
              <a:avLst/>
            </a:prstGeom>
            <a:solidFill>
              <a:srgbClr val="FF66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0" y="4464276"/>
              <a:ext cx="9144000" cy="77107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74" name="Text Box 2"/>
          <p:cNvSpPr txBox="1">
            <a:spLocks noChangeArrowheads="1"/>
          </p:cNvSpPr>
          <p:nvPr/>
        </p:nvSpPr>
        <p:spPr bwMode="auto">
          <a:xfrm>
            <a:off x="323528" y="1457129"/>
            <a:ext cx="8352928"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生命</a:t>
            </a:r>
            <a:r>
              <a:rPr lang="zh-TW" altLang="en-US" sz="6600" b="1" dirty="0" smtClean="0">
                <a:solidFill>
                  <a:schemeClr val="bg1"/>
                </a:solidFill>
                <a:effectLst>
                  <a:outerShdw blurRad="38100" dist="38100" dir="2700000" algn="tl">
                    <a:srgbClr val="000000">
                      <a:alpha val="43137"/>
                    </a:srgbClr>
                  </a:outerShdw>
                </a:effectLst>
                <a:latin typeface="SimHei" pitchFamily="2" charset="-122"/>
                <a:ea typeface="SimHei" pitchFamily="2" charset="-122"/>
              </a:rPr>
              <a:t>科學學</a:t>
            </a:r>
            <a:r>
              <a:rPr lang="zh-TW" altLang="en-US" sz="6600" b="1" dirty="0">
                <a:solidFill>
                  <a:schemeClr val="bg1"/>
                </a:solidFill>
                <a:effectLst>
                  <a:outerShdw blurRad="38100" dist="38100" dir="2700000" algn="tl">
                    <a:srgbClr val="000000">
                      <a:alpha val="43137"/>
                    </a:srgbClr>
                  </a:outerShdw>
                </a:effectLst>
                <a:latin typeface="SimHei" pitchFamily="2" charset="-122"/>
                <a:ea typeface="SimHei" pitchFamily="2" charset="-122"/>
              </a:rPr>
              <a:t>群</a:t>
            </a:r>
            <a:endParaRPr lang="zh-TW" altLang="en-US" sz="66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pic>
        <p:nvPicPr>
          <p:cNvPr id="11266" name="Picture 2" descr="K:\10418學群簡報\圖\字8.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3638" y="-21233"/>
            <a:ext cx="2132139" cy="1901158"/>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nvGrpSpPr>
          <p:cNvPr id="9" name="群組 8"/>
          <p:cNvGrpSpPr/>
          <p:nvPr/>
        </p:nvGrpSpPr>
        <p:grpSpPr>
          <a:xfrm>
            <a:off x="2459349" y="3435151"/>
            <a:ext cx="4081285" cy="761058"/>
            <a:chOff x="493511" y="4803303"/>
            <a:chExt cx="4081285" cy="761058"/>
          </a:xfrm>
        </p:grpSpPr>
        <p:sp>
          <p:nvSpPr>
            <p:cNvPr id="10" name="矩形 9"/>
            <p:cNvSpPr/>
            <p:nvPr/>
          </p:nvSpPr>
          <p:spPr>
            <a:xfrm>
              <a:off x="1137757" y="4859796"/>
              <a:ext cx="3437039"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latin typeface="SimHei" pitchFamily="49" charset="-122"/>
                  <a:ea typeface="SimHei" pitchFamily="49" charset="-122"/>
                </a:rPr>
                <a:t> 05</a:t>
              </a:r>
              <a:r>
                <a:rPr lang="en-US" altLang="zh-TW" dirty="0">
                  <a:latin typeface="SimHei" pitchFamily="49" charset="-122"/>
                  <a:ea typeface="SimHei" pitchFamily="49" charset="-122"/>
                </a:rPr>
                <a:t>.</a:t>
              </a:r>
              <a:r>
                <a:rPr lang="zh-TW" altLang="en-US" dirty="0">
                  <a:latin typeface="SimHei" pitchFamily="49" charset="-122"/>
                  <a:ea typeface="SimHei" pitchFamily="49" charset="-122"/>
                </a:rPr>
                <a:t>生命科學學群</a:t>
              </a:r>
              <a:r>
                <a:rPr lang="en-US" altLang="zh-TW" dirty="0">
                  <a:latin typeface="SimHei" pitchFamily="49" charset="-122"/>
                  <a:ea typeface="SimHei" pitchFamily="49" charset="-122"/>
                </a:rPr>
                <a:t>-</a:t>
              </a:r>
              <a:r>
                <a:rPr lang="zh-TW" altLang="en-US" dirty="0">
                  <a:latin typeface="SimHei" pitchFamily="49" charset="-122"/>
                  <a:ea typeface="SimHei" pitchFamily="49" charset="-122"/>
                </a:rPr>
                <a:t>生命科學</a:t>
              </a:r>
              <a:r>
                <a:rPr lang="zh-TW" altLang="en-US" dirty="0" smtClean="0">
                  <a:latin typeface="SimHei" pitchFamily="49" charset="-122"/>
                  <a:ea typeface="SimHei" pitchFamily="49" charset="-122"/>
                </a:rPr>
                <a:t>系</a:t>
              </a:r>
              <a:endParaRPr kumimoji="0" lang="en-US" altLang="zh-TW" dirty="0">
                <a:latin typeface="SimHei" pitchFamily="49" charset="-122"/>
                <a:ea typeface="SimHei" pitchFamily="49" charset="-122"/>
              </a:endParaRPr>
            </a:p>
          </p:txBody>
        </p:sp>
        <p:pic>
          <p:nvPicPr>
            <p:cNvPr id="15" name="Picture 2" descr="http://img.app-island.com/article/63/65/icon.png">
              <a:hlinkClick r:id="rId3" action="ppaction://hlinksldjump"/>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3511" y="4803303"/>
              <a:ext cx="728810" cy="76105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57152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圖片 15" descr="圖片1.jpg"/>
          <p:cNvPicPr>
            <a:picLocks noChangeAspect="1"/>
          </p:cNvPicPr>
          <p:nvPr/>
        </p:nvPicPr>
        <p:blipFill>
          <a:blip r:embed="rId5"/>
          <a:stretch>
            <a:fillRect/>
          </a:stretch>
        </p:blipFill>
        <p:spPr>
          <a:xfrm>
            <a:off x="0" y="1587"/>
            <a:ext cx="9144000" cy="5715000"/>
          </a:xfrm>
          <a:prstGeom prst="rect">
            <a:avLst/>
          </a:prstGeom>
        </p:spPr>
      </p:pic>
      <p:sp>
        <p:nvSpPr>
          <p:cNvPr id="17" name="文字方塊 6"/>
          <p:cNvSpPr txBox="1">
            <a:spLocks noChangeArrowheads="1"/>
          </p:cNvSpPr>
          <p:nvPr/>
        </p:nvSpPr>
        <p:spPr bwMode="auto">
          <a:xfrm>
            <a:off x="1857356" y="4859351"/>
            <a:ext cx="5535612"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新細明體" charset="-120"/>
              </a:defRPr>
            </a:lvl1pPr>
            <a:lvl2pPr marL="742950" indent="-285750" eaLnBrk="0" hangingPunct="0">
              <a:defRPr kumimoji="1">
                <a:solidFill>
                  <a:schemeClr val="tx1"/>
                </a:solidFill>
                <a:latin typeface="Calibri" pitchFamily="34" charset="0"/>
                <a:ea typeface="新細明體" charset="-120"/>
              </a:defRPr>
            </a:lvl2pPr>
            <a:lvl3pPr marL="1143000" indent="-228600" eaLnBrk="0" hangingPunct="0">
              <a:defRPr kumimoji="1">
                <a:solidFill>
                  <a:schemeClr val="tx1"/>
                </a:solidFill>
                <a:latin typeface="Calibri" pitchFamily="34" charset="0"/>
                <a:ea typeface="新細明體" charset="-120"/>
              </a:defRPr>
            </a:lvl3pPr>
            <a:lvl4pPr marL="1600200" indent="-228600" eaLnBrk="0" hangingPunct="0">
              <a:defRPr kumimoji="1">
                <a:solidFill>
                  <a:schemeClr val="tx1"/>
                </a:solidFill>
                <a:latin typeface="Calibri" pitchFamily="34" charset="0"/>
                <a:ea typeface="新細明體" charset="-120"/>
              </a:defRPr>
            </a:lvl4pPr>
            <a:lvl5pPr marL="2057400" indent="-228600" eaLnBrk="0" hangingPunct="0">
              <a:defRPr kumimoji="1">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charset="-120"/>
              </a:defRPr>
            </a:lvl9pPr>
          </a:lstStyle>
          <a:p>
            <a:pPr algn="ctr" eaLnBrk="1" hangingPunct="1"/>
            <a:r>
              <a:rPr kumimoji="0" lang="zh-TW" altLang="en-US" sz="3200" b="1" dirty="0">
                <a:solidFill>
                  <a:schemeClr val="bg1"/>
                </a:solidFill>
                <a:latin typeface="標楷體" pitchFamily="65" charset="-120"/>
                <a:ea typeface="標楷體" pitchFamily="65" charset="-120"/>
              </a:rPr>
              <a:t>生命科學學群</a:t>
            </a:r>
            <a:r>
              <a:rPr kumimoji="0" lang="en-US" altLang="zh-TW" sz="3200" b="1" dirty="0">
                <a:solidFill>
                  <a:schemeClr val="bg1"/>
                </a:solidFill>
                <a:latin typeface="標楷體" pitchFamily="65" charset="-120"/>
                <a:ea typeface="標楷體" pitchFamily="65" charset="-120"/>
              </a:rPr>
              <a:t>-</a:t>
            </a:r>
            <a:r>
              <a:rPr kumimoji="0" lang="zh-TW" altLang="en-US" sz="3200" b="1" dirty="0">
                <a:solidFill>
                  <a:schemeClr val="bg1"/>
                </a:solidFill>
                <a:latin typeface="標楷體" pitchFamily="65" charset="-120"/>
                <a:ea typeface="標楷體" pitchFamily="65" charset="-120"/>
              </a:rPr>
              <a:t>生命科學系</a:t>
            </a:r>
            <a:endParaRPr kumimoji="0" lang="en-US" altLang="zh-TW" sz="3200" b="1" dirty="0">
              <a:solidFill>
                <a:schemeClr val="bg1"/>
              </a:solidFill>
              <a:latin typeface="標楷體" pitchFamily="65" charset="-120"/>
              <a:ea typeface="標楷體" pitchFamily="65" charset="-120"/>
            </a:endParaRPr>
          </a:p>
        </p:txBody>
      </p:sp>
      <p:sp>
        <p:nvSpPr>
          <p:cNvPr id="18" name="文字方塊 9"/>
          <p:cNvSpPr txBox="1">
            <a:spLocks noChangeArrowheads="1"/>
          </p:cNvSpPr>
          <p:nvPr/>
        </p:nvSpPr>
        <p:spPr bwMode="auto">
          <a:xfrm>
            <a:off x="71406" y="4897752"/>
            <a:ext cx="1106488" cy="461665"/>
          </a:xfrm>
          <a:prstGeom prst="rect">
            <a:avLst/>
          </a:prstGeom>
          <a:noFill/>
          <a:ln w="9525">
            <a:noFill/>
            <a:miter lim="800000"/>
            <a:headEnd/>
            <a:tailEnd/>
          </a:ln>
        </p:spPr>
        <p:txBody>
          <a:bodyPr>
            <a:spAutoFit/>
          </a:bodyPr>
          <a:lstStyle/>
          <a:p>
            <a:r>
              <a:rPr kumimoji="0" lang="zh-TW" altLang="en-US" sz="1200" b="1" dirty="0">
                <a:solidFill>
                  <a:schemeClr val="tx1">
                    <a:lumMod val="85000"/>
                    <a:lumOff val="15000"/>
                  </a:schemeClr>
                </a:solidFill>
                <a:latin typeface="SimHei" pitchFamily="49" charset="-122"/>
                <a:ea typeface="SimHei" pitchFamily="49" charset="-122"/>
              </a:rPr>
              <a:t>影片來源：</a:t>
            </a:r>
            <a:r>
              <a:rPr kumimoji="0" lang="en-US" altLang="zh-TW" sz="1200" b="1" dirty="0">
                <a:solidFill>
                  <a:schemeClr val="tx1">
                    <a:lumMod val="85000"/>
                    <a:lumOff val="15000"/>
                  </a:schemeClr>
                </a:solidFill>
                <a:latin typeface="SimHei" pitchFamily="49" charset="-122"/>
                <a:ea typeface="SimHei" pitchFamily="49" charset="-122"/>
              </a:rPr>
              <a:t/>
            </a:r>
            <a:br>
              <a:rPr kumimoji="0" lang="en-US" altLang="zh-TW" sz="1200" b="1" dirty="0">
                <a:solidFill>
                  <a:schemeClr val="tx1">
                    <a:lumMod val="85000"/>
                    <a:lumOff val="15000"/>
                  </a:schemeClr>
                </a:solidFill>
                <a:latin typeface="SimHei" pitchFamily="49" charset="-122"/>
                <a:ea typeface="SimHei" pitchFamily="49" charset="-122"/>
              </a:rPr>
            </a:br>
            <a:r>
              <a:rPr kumimoji="0" lang="en-US" altLang="zh-TW" sz="1200" b="1" dirty="0" smtClean="0">
                <a:solidFill>
                  <a:schemeClr val="tx1">
                    <a:lumMod val="85000"/>
                    <a:lumOff val="15000"/>
                  </a:schemeClr>
                </a:solidFill>
                <a:latin typeface="SimHei" pitchFamily="49" charset="-122"/>
                <a:ea typeface="SimHei" pitchFamily="49" charset="-122"/>
              </a:rPr>
              <a:t>YOUTUBE</a:t>
            </a:r>
            <a:endParaRPr kumimoji="0" lang="en-US" altLang="zh-TW" sz="1200" b="1" dirty="0">
              <a:solidFill>
                <a:schemeClr val="tx1">
                  <a:lumMod val="85000"/>
                  <a:lumOff val="15000"/>
                </a:schemeClr>
              </a:solidFill>
              <a:latin typeface="SimHei" pitchFamily="49" charset="-122"/>
              <a:ea typeface="SimHei" pitchFamily="49" charset="-122"/>
            </a:endParaRPr>
          </a:p>
        </p:txBody>
      </p:sp>
      <p:sp>
        <p:nvSpPr>
          <p:cNvPr id="19" name="文字方塊 9"/>
          <p:cNvSpPr txBox="1">
            <a:spLocks noChangeArrowheads="1"/>
          </p:cNvSpPr>
          <p:nvPr/>
        </p:nvSpPr>
        <p:spPr bwMode="auto">
          <a:xfrm>
            <a:off x="7966106" y="4897752"/>
            <a:ext cx="1106488" cy="461665"/>
          </a:xfrm>
          <a:prstGeom prst="rect">
            <a:avLst/>
          </a:prstGeom>
          <a:noFill/>
          <a:ln w="9525">
            <a:noFill/>
            <a:miter lim="800000"/>
            <a:headEnd/>
            <a:tailEnd/>
          </a:ln>
        </p:spPr>
        <p:txBody>
          <a:bodyPr>
            <a:spAutoFit/>
          </a:bodyPr>
          <a:lstStyle/>
          <a:p>
            <a:r>
              <a:rPr kumimoji="0" lang="en-US" altLang="zh-TW" sz="2400" b="1" dirty="0" smtClean="0">
                <a:solidFill>
                  <a:schemeClr val="tx1">
                    <a:lumMod val="85000"/>
                    <a:lumOff val="15000"/>
                  </a:schemeClr>
                </a:solidFill>
                <a:latin typeface="Arial" pitchFamily="34" charset="0"/>
                <a:ea typeface="SimHei" pitchFamily="49" charset="-122"/>
                <a:cs typeface="Arial" pitchFamily="34" charset="0"/>
              </a:rPr>
              <a:t>02’14</a:t>
            </a:r>
            <a:endParaRPr kumimoji="0" lang="en-US" altLang="zh-TW" sz="2400" b="1" dirty="0">
              <a:solidFill>
                <a:schemeClr val="tx1">
                  <a:lumMod val="85000"/>
                  <a:lumOff val="15000"/>
                </a:schemeClr>
              </a:solidFill>
              <a:latin typeface="Arial" pitchFamily="34" charset="0"/>
              <a:ea typeface="SimHei" pitchFamily="49" charset="-122"/>
              <a:cs typeface="Arial" pitchFamily="34" charset="0"/>
            </a:endParaRPr>
          </a:p>
        </p:txBody>
      </p:sp>
      <p:pic>
        <p:nvPicPr>
          <p:cNvPr id="20" name="圖片 12" descr="圖片6-4.png">
            <a:hlinkClick r:id="rId6" action="ppaction://hlinkfile"/>
          </p:cNvPr>
          <p:cNvPicPr>
            <a:picLocks noChangeAspect="1"/>
          </p:cNvPicPr>
          <p:nvPr/>
        </p:nvPicPr>
        <p:blipFill>
          <a:blip r:embed="rId7"/>
          <a:srcRect/>
          <a:stretch>
            <a:fillRect/>
          </a:stretch>
        </p:blipFill>
        <p:spPr bwMode="auto">
          <a:xfrm>
            <a:off x="8215338" y="3930657"/>
            <a:ext cx="708025" cy="792603"/>
          </a:xfrm>
          <a:prstGeom prst="rect">
            <a:avLst/>
          </a:prstGeom>
          <a:noFill/>
          <a:ln w="9525">
            <a:noFill/>
            <a:miter lim="800000"/>
            <a:headEnd/>
            <a:tailEnd/>
          </a:ln>
        </p:spPr>
      </p:pic>
      <p:pic>
        <p:nvPicPr>
          <p:cNvPr id="21" name="圖片 20" descr="090.png">
            <a:hlinkClick r:id="rId8" action="ppaction://hlinksldjump"/>
          </p:cNvPr>
          <p:cNvPicPr>
            <a:picLocks noChangeAspect="1"/>
          </p:cNvPicPr>
          <p:nvPr/>
        </p:nvPicPr>
        <p:blipFill>
          <a:blip r:embed="rId9"/>
          <a:stretch>
            <a:fillRect/>
          </a:stretch>
        </p:blipFill>
        <p:spPr>
          <a:xfrm>
            <a:off x="8281718" y="3282095"/>
            <a:ext cx="648000" cy="648000"/>
          </a:xfrm>
          <a:prstGeom prst="rect">
            <a:avLst/>
          </a:prstGeom>
        </p:spPr>
      </p:pic>
    </p:spTree>
    <p:controls>
      <p:control spid="1027" name="WindowsMediaPlayer1" r:id="rId2" imgW="6980952" imgH="4029637"/>
    </p:controls>
    <p:extLst>
      <p:ext uri="{BB962C8B-B14F-4D97-AF65-F5344CB8AC3E}">
        <p14:creationId xmlns="" xmlns:p14="http://schemas.microsoft.com/office/powerpoint/2010/main" val="9741296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6055"/>
          <a:stretch/>
        </p:blipFill>
        <p:spPr bwMode="auto">
          <a:xfrm>
            <a:off x="151956" y="3254651"/>
            <a:ext cx="3627956" cy="2268732"/>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6" name="Picture 2" descr="K:\10418學群簡報\圖\圖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0044" y="0"/>
            <a:ext cx="1567335" cy="164872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K:\10418學群簡報\圖\圖18.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57692" y="404654"/>
            <a:ext cx="6970692" cy="4542665"/>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70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矩形 32"/>
          <p:cNvSpPr/>
          <p:nvPr/>
        </p:nvSpPr>
        <p:spPr>
          <a:xfrm>
            <a:off x="509358" y="2283023"/>
            <a:ext cx="3486578" cy="2246769"/>
          </a:xfrm>
          <a:prstGeom prst="rect">
            <a:avLst/>
          </a:prstGeom>
        </p:spPr>
        <p:txBody>
          <a:bodyPr wrap="square">
            <a:spAutoFit/>
          </a:bodyPr>
          <a:lstStyle/>
          <a:p>
            <a:r>
              <a:rPr lang="zh-TW" altLang="en-US" sz="2800" b="1" dirty="0" smtClean="0">
                <a:latin typeface="SimHei" pitchFamily="2" charset="-122"/>
                <a:ea typeface="SimHei" pitchFamily="2" charset="-122"/>
              </a:rPr>
              <a:t>研究結果用於食品</a:t>
            </a:r>
            <a:r>
              <a:rPr lang="zh-TW" altLang="en-US" sz="2800" b="1" dirty="0">
                <a:latin typeface="SimHei" pitchFamily="2" charset="-122"/>
                <a:ea typeface="SimHei" pitchFamily="2" charset="-122"/>
              </a:rPr>
              <a:t>、藥品、醫學、農業、環境工程等，對產業發展及環境保護上有一定的貢獻</a:t>
            </a:r>
            <a:r>
              <a:rPr lang="zh-TW" altLang="en-US" sz="2800" b="1" dirty="0" smtClean="0">
                <a:latin typeface="SimHei" pitchFamily="2" charset="-122"/>
                <a:ea typeface="SimHei" pitchFamily="2" charset="-122"/>
              </a:rPr>
              <a:t>。</a:t>
            </a:r>
            <a:endParaRPr lang="zh-TW" altLang="en-US" sz="2800" b="1" dirty="0">
              <a:latin typeface="SimHei" pitchFamily="2" charset="-122"/>
              <a:ea typeface="SimHei" pitchFamily="2" charset="-122"/>
            </a:endParaRPr>
          </a:p>
        </p:txBody>
      </p:sp>
      <p:grpSp>
        <p:nvGrpSpPr>
          <p:cNvPr id="8" name="群組 7"/>
          <p:cNvGrpSpPr/>
          <p:nvPr/>
        </p:nvGrpSpPr>
        <p:grpSpPr>
          <a:xfrm>
            <a:off x="575800" y="1490935"/>
            <a:ext cx="2592044" cy="646331"/>
            <a:chOff x="395780" y="1565827"/>
            <a:chExt cx="2592044" cy="646331"/>
          </a:xfrm>
        </p:grpSpPr>
        <p:sp>
          <p:nvSpPr>
            <p:cNvPr id="5" name="圓角矩形 4"/>
            <p:cNvSpPr/>
            <p:nvPr/>
          </p:nvSpPr>
          <p:spPr>
            <a:xfrm>
              <a:off x="395780" y="1683800"/>
              <a:ext cx="259204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2520794"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一 </a:t>
              </a:r>
              <a:r>
                <a:rPr lang="zh-TW" altLang="en-US" sz="2800" b="1" dirty="0" smtClean="0">
                  <a:solidFill>
                    <a:schemeClr val="bg1"/>
                  </a:solidFill>
                  <a:latin typeface="SimHei" pitchFamily="2" charset="-122"/>
                  <a:ea typeface="SimHei" pitchFamily="2" charset="-122"/>
                </a:rPr>
                <a:t>學</a:t>
              </a:r>
              <a:r>
                <a:rPr lang="zh-TW" altLang="en-US" sz="2800" b="1" dirty="0">
                  <a:solidFill>
                    <a:schemeClr val="bg1"/>
                  </a:solidFill>
                  <a:latin typeface="SimHei" pitchFamily="2" charset="-122"/>
                  <a:ea typeface="SimHei" pitchFamily="2" charset="-122"/>
                </a:rPr>
                <a:t>群</a:t>
              </a:r>
              <a:r>
                <a:rPr lang="zh-TW" altLang="en-US" sz="2800" b="1" dirty="0" smtClean="0">
                  <a:solidFill>
                    <a:schemeClr val="bg1"/>
                  </a:solidFill>
                  <a:latin typeface="SimHei" pitchFamily="2" charset="-122"/>
                  <a:ea typeface="SimHei" pitchFamily="2" charset="-122"/>
                </a:rPr>
                <a:t>簡介</a:t>
              </a:r>
              <a:endParaRPr lang="zh-TW" altLang="en-US" sz="2800" b="1" dirty="0">
                <a:solidFill>
                  <a:schemeClr val="bg1"/>
                </a:solidFill>
                <a:latin typeface="SimHei" pitchFamily="2" charset="-122"/>
                <a:ea typeface="SimHei" pitchFamily="2" charset="-122"/>
              </a:endParaRPr>
            </a:p>
          </p:txBody>
        </p:sp>
      </p:grpSp>
      <p:grpSp>
        <p:nvGrpSpPr>
          <p:cNvPr id="10" name="群組 9"/>
          <p:cNvGrpSpPr/>
          <p:nvPr/>
        </p:nvGrpSpPr>
        <p:grpSpPr>
          <a:xfrm>
            <a:off x="225568" y="132903"/>
            <a:ext cx="8446150" cy="1214016"/>
            <a:chOff x="225568" y="132903"/>
            <a:chExt cx="8446150" cy="1214016"/>
          </a:xfrm>
        </p:grpSpPr>
        <p:sp>
          <p:nvSpPr>
            <p:cNvPr id="6" name="圓角矩形 5"/>
            <p:cNvSpPr/>
            <p:nvPr/>
          </p:nvSpPr>
          <p:spPr>
            <a:xfrm>
              <a:off x="971599" y="319817"/>
              <a:ext cx="7700119" cy="1027102"/>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459" name="Picture 3" descr="H:\105高中生涯規劃\圖53.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5568" y="132903"/>
              <a:ext cx="818040" cy="831134"/>
            </a:xfrm>
            <a:prstGeom prst="rect">
              <a:avLst/>
            </a:prstGeom>
            <a:noFill/>
            <a:extLst>
              <a:ext uri="{909E8E84-426E-40DD-AFC4-6F175D3DCCD1}">
                <a14:hiddenFill xmlns="" xmlns:a14="http://schemas.microsoft.com/office/drawing/2010/main">
                  <a:solidFill>
                    <a:srgbClr val="FFFFFF"/>
                  </a:solidFill>
                </a14:hiddenFill>
              </a:ext>
            </a:extLst>
          </p:spPr>
        </p:pic>
        <p:pic>
          <p:nvPicPr>
            <p:cNvPr id="19458" name="Picture 2" descr="H:\105高中生涯規劃\字26.png"/>
            <p:cNvPicPr>
              <a:picLocks noChangeAspect="1" noChangeArrowheads="1"/>
            </p:cNvPicPr>
            <p:nvPr/>
          </p:nvPicPr>
          <p:blipFill>
            <a:blip r:embed="rId5" cstate="print">
              <a:biLevel thresh="25000"/>
              <a:extLst>
                <a:ext uri="{28A0092B-C50C-407E-A947-70E740481C1C}">
                  <a14:useLocalDpi xmlns="" xmlns:a14="http://schemas.microsoft.com/office/drawing/2010/main" val="0"/>
                </a:ext>
              </a:extLst>
            </a:blip>
            <a:srcRect/>
            <a:stretch>
              <a:fillRect/>
            </a:stretch>
          </p:blipFill>
          <p:spPr bwMode="auto">
            <a:xfrm>
              <a:off x="1201703" y="456093"/>
              <a:ext cx="7114713" cy="746810"/>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pic>
        <p:nvPicPr>
          <p:cNvPr id="19463" name="Picture 7" descr="http://diatribe.org/sites/default/files/iStock_000045563526_Large.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11960" y="1957065"/>
            <a:ext cx="4459758" cy="3357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4" name="群組 13"/>
          <p:cNvGrpSpPr/>
          <p:nvPr/>
        </p:nvGrpSpPr>
        <p:grpSpPr>
          <a:xfrm>
            <a:off x="8323928" y="4896503"/>
            <a:ext cx="891542" cy="891542"/>
            <a:chOff x="8323928" y="4896503"/>
            <a:chExt cx="891542" cy="891542"/>
          </a:xfrm>
        </p:grpSpPr>
        <p:pic>
          <p:nvPicPr>
            <p:cNvPr id="15" name="圖片 14" descr="齟齒圖片4.png"/>
            <p:cNvPicPr>
              <a:picLocks noChangeAspect="1"/>
            </p:cNvPicPr>
            <p:nvPr/>
          </p:nvPicPr>
          <p:blipFill>
            <a:blip r:embed="rId7"/>
            <a:stretch>
              <a:fillRect/>
            </a:stretch>
          </p:blipFill>
          <p:spPr>
            <a:xfrm>
              <a:off x="8323928" y="4896503"/>
              <a:ext cx="891542" cy="891542"/>
            </a:xfrm>
            <a:prstGeom prst="rect">
              <a:avLst/>
            </a:prstGeom>
          </p:spPr>
        </p:pic>
        <p:sp>
          <p:nvSpPr>
            <p:cNvPr id="16" name="文字方塊 15"/>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2908426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3"/>
                                        </p:tgtEl>
                                        <p:attrNameLst>
                                          <p:attrName>style.visibility</p:attrName>
                                        </p:attrNameLst>
                                      </p:cBhvr>
                                      <p:to>
                                        <p:strVal val="visible"/>
                                      </p:to>
                                    </p:set>
                                    <p:anim calcmode="discrete" valueType="clr">
                                      <p:cBhvr override="childStyle">
                                        <p:cTn id="7"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
                                        </p:tgtEl>
                                        <p:attrNameLst>
                                          <p:attrName>fillcolor</p:attrName>
                                        </p:attrNameLst>
                                      </p:cBhvr>
                                      <p:tavLst>
                                        <p:tav tm="0">
                                          <p:val>
                                            <p:clrVal>
                                              <a:schemeClr val="accent2"/>
                                            </p:clrVal>
                                          </p:val>
                                        </p:tav>
                                        <p:tav tm="50000">
                                          <p:val>
                                            <p:clrVal>
                                              <a:schemeClr val="hlink"/>
                                            </p:clrVal>
                                          </p:val>
                                        </p:tav>
                                      </p:tavLst>
                                    </p:anim>
                                    <p:set>
                                      <p:cBhvr>
                                        <p:cTn id="9" dur="80"/>
                                        <p:tgtEl>
                                          <p:spTgt spid="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1089991" y="338807"/>
            <a:ext cx="7802489" cy="86409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Picture 2" descr="K:\10418學群簡報\圖\圖3.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87624" y="460437"/>
            <a:ext cx="792088" cy="65650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 Box 2"/>
          <p:cNvSpPr txBox="1">
            <a:spLocks noChangeArrowheads="1"/>
          </p:cNvSpPr>
          <p:nvPr/>
        </p:nvSpPr>
        <p:spPr bwMode="auto">
          <a:xfrm>
            <a:off x="2123728" y="468871"/>
            <a:ext cx="4824536"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a:latin typeface="SimHei" pitchFamily="2" charset="-122"/>
                <a:ea typeface="SimHei" pitchFamily="2" charset="-122"/>
              </a:rPr>
              <a:t>近年</a:t>
            </a:r>
            <a:r>
              <a:rPr lang="zh-TW" altLang="en-US" sz="3600" b="1" dirty="0" smtClean="0">
                <a:latin typeface="SimHei" pitchFamily="2" charset="-122"/>
                <a:ea typeface="SimHei" pitchFamily="2" charset="-122"/>
              </a:rPr>
              <a:t>趨勢</a:t>
            </a:r>
            <a:endParaRPr lang="zh-TW" altLang="en-US" sz="3600" b="1" dirty="0">
              <a:latin typeface="SimHei" panose="02010609060101010101" pitchFamily="49" charset="-122"/>
              <a:ea typeface="SimHei" panose="02010609060101010101" pitchFamily="49" charset="-122"/>
            </a:endParaRPr>
          </a:p>
        </p:txBody>
      </p:sp>
      <p:sp>
        <p:nvSpPr>
          <p:cNvPr id="21" name="Text Box 2"/>
          <p:cNvSpPr txBox="1">
            <a:spLocks noChangeArrowheads="1"/>
          </p:cNvSpPr>
          <p:nvPr/>
        </p:nvSpPr>
        <p:spPr bwMode="auto">
          <a:xfrm>
            <a:off x="1187624" y="1274911"/>
            <a:ext cx="7704856" cy="1692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600" b="1" dirty="0">
                <a:latin typeface="SimHei" pitchFamily="2" charset="-122"/>
                <a:ea typeface="SimHei" pitchFamily="2" charset="-122"/>
              </a:rPr>
              <a:t>生命</a:t>
            </a:r>
            <a:r>
              <a:rPr lang="zh-TW" altLang="en-US" sz="2600" b="1" dirty="0" smtClean="0">
                <a:latin typeface="SimHei" pitchFamily="2" charset="-122"/>
                <a:ea typeface="SimHei" pitchFamily="2" charset="-122"/>
              </a:rPr>
              <a:t>科學應用</a:t>
            </a:r>
            <a:r>
              <a:rPr lang="zh-TW" altLang="en-US" sz="2600" b="1" dirty="0">
                <a:latin typeface="SimHei" pitchFamily="2" charset="-122"/>
                <a:ea typeface="SimHei" pitchFamily="2" charset="-122"/>
              </a:rPr>
              <a:t>範圍相當廣，像醫藥、生技、食品、農林漁牧、環境保護等產業都需要生命科學人才。臺灣生技產業發展卻並非順遂</a:t>
            </a:r>
            <a:r>
              <a:rPr lang="zh-TW" altLang="en-US" sz="2600" b="1" dirty="0" smtClean="0">
                <a:latin typeface="SimHei" pitchFamily="2" charset="-122"/>
                <a:ea typeface="SimHei" pitchFamily="2" charset="-122"/>
              </a:rPr>
              <a:t>，具有</a:t>
            </a:r>
            <a:r>
              <a:rPr lang="zh-TW" altLang="en-US" sz="2600" b="1" dirty="0">
                <a:latin typeface="SimHei" pitchFamily="2" charset="-122"/>
                <a:ea typeface="SimHei" pitchFamily="2" charset="-122"/>
              </a:rPr>
              <a:t>高投資成本、高風險、研發時程長的特性，發展</a:t>
            </a:r>
            <a:r>
              <a:rPr lang="zh-TW" altLang="en-US" sz="2600" b="1" dirty="0" smtClean="0">
                <a:latin typeface="SimHei" pitchFamily="2" charset="-122"/>
                <a:ea typeface="SimHei" pitchFamily="2" charset="-122"/>
              </a:rPr>
              <a:t>速度慢。</a:t>
            </a:r>
            <a:endParaRPr lang="en-US" altLang="zh-TW" sz="2600" b="1" dirty="0" smtClean="0">
              <a:latin typeface="SimHei" pitchFamily="2" charset="-122"/>
              <a:ea typeface="SimHei" pitchFamily="2" charset="-122"/>
            </a:endParaRPr>
          </a:p>
        </p:txBody>
      </p:sp>
      <p:sp>
        <p:nvSpPr>
          <p:cNvPr id="6" name="矩形 5"/>
          <p:cNvSpPr/>
          <p:nvPr/>
        </p:nvSpPr>
        <p:spPr>
          <a:xfrm>
            <a:off x="1187624" y="3003103"/>
            <a:ext cx="7632848" cy="1292662"/>
          </a:xfrm>
          <a:prstGeom prst="rect">
            <a:avLst/>
          </a:prstGeom>
        </p:spPr>
        <p:txBody>
          <a:bodyPr wrap="square">
            <a:spAutoFit/>
          </a:bodyPr>
          <a:lstStyle/>
          <a:p>
            <a:r>
              <a:rPr lang="zh-TW" altLang="en-US" sz="2600" b="1" dirty="0">
                <a:latin typeface="SimHei" pitchFamily="2" charset="-122"/>
                <a:ea typeface="SimHei" pitchFamily="2" charset="-122"/>
              </a:rPr>
              <a:t>生命科學學</a:t>
            </a:r>
            <a:r>
              <a:rPr lang="zh-TW" altLang="en-US" sz="2600" b="1" dirty="0" smtClean="0">
                <a:latin typeface="SimHei" pitchFamily="2" charset="-122"/>
                <a:ea typeface="SimHei" pitchFamily="2" charset="-122"/>
              </a:rPr>
              <a:t>群課程相當</a:t>
            </a:r>
            <a:r>
              <a:rPr lang="zh-TW" altLang="en-US" sz="2600" b="1" dirty="0">
                <a:latin typeface="SimHei" pitchFamily="2" charset="-122"/>
                <a:ea typeface="SimHei" pitchFamily="2" charset="-122"/>
              </a:rPr>
              <a:t>強調</a:t>
            </a:r>
            <a:r>
              <a:rPr lang="zh-TW" altLang="en-US" sz="2600" b="1" dirty="0" smtClean="0">
                <a:solidFill>
                  <a:srgbClr val="FF0000"/>
                </a:solidFill>
                <a:latin typeface="SimHei" pitchFamily="2" charset="-122"/>
                <a:ea typeface="SimHei" pitchFamily="2" charset="-122"/>
              </a:rPr>
              <a:t>實驗操作</a:t>
            </a:r>
            <a:r>
              <a:rPr lang="zh-TW" altLang="en-US" sz="2600" b="1" dirty="0" smtClean="0">
                <a:latin typeface="SimHei" pitchFamily="2" charset="-122"/>
                <a:ea typeface="SimHei" pitchFamily="2" charset="-122"/>
              </a:rPr>
              <a:t>能力。生技</a:t>
            </a:r>
            <a:r>
              <a:rPr lang="zh-TW" altLang="en-US" sz="2600" b="1" dirty="0">
                <a:latin typeface="SimHei" pitchFamily="2" charset="-122"/>
                <a:ea typeface="SimHei" pitchFamily="2" charset="-122"/>
              </a:rPr>
              <a:t>產業相當</a:t>
            </a:r>
            <a:r>
              <a:rPr lang="zh-TW" altLang="en-US" sz="2600" b="1" dirty="0" smtClean="0">
                <a:latin typeface="SimHei" pitchFamily="2" charset="-122"/>
                <a:ea typeface="SimHei" pitchFamily="2" charset="-122"/>
              </a:rPr>
              <a:t>重視研發</a:t>
            </a:r>
            <a:r>
              <a:rPr lang="zh-TW" altLang="en-US" sz="2600" b="1" dirty="0">
                <a:latin typeface="SimHei" pitchFamily="2" charset="-122"/>
                <a:ea typeface="SimHei" pitchFamily="2" charset="-122"/>
              </a:rPr>
              <a:t>，因此</a:t>
            </a:r>
            <a:r>
              <a:rPr lang="zh-TW" altLang="en-US" sz="2600" b="1" dirty="0">
                <a:solidFill>
                  <a:srgbClr val="FF0000"/>
                </a:solidFill>
                <a:latin typeface="SimHei" pitchFamily="2" charset="-122"/>
                <a:ea typeface="SimHei" pitchFamily="2" charset="-122"/>
              </a:rPr>
              <a:t>創新能力</a:t>
            </a:r>
            <a:r>
              <a:rPr lang="zh-TW" altLang="en-US" sz="2600" b="1" dirty="0">
                <a:latin typeface="SimHei" pitchFamily="2" charset="-122"/>
                <a:ea typeface="SimHei" pitchFamily="2" charset="-122"/>
              </a:rPr>
              <a:t>是生技人重要的能力</a:t>
            </a:r>
            <a:r>
              <a:rPr lang="zh-TW" altLang="en-US" sz="2600" b="1" dirty="0" smtClean="0">
                <a:latin typeface="SimHei" pitchFamily="2" charset="-122"/>
                <a:ea typeface="SimHei" pitchFamily="2" charset="-122"/>
              </a:rPr>
              <a:t>指標。</a:t>
            </a:r>
            <a:endParaRPr lang="en-US" altLang="zh-TW" sz="2600" b="1" dirty="0">
              <a:latin typeface="SimHei" pitchFamily="2" charset="-122"/>
              <a:ea typeface="SimHei" pitchFamily="2" charset="-122"/>
            </a:endParaRPr>
          </a:p>
        </p:txBody>
      </p:sp>
      <p:grpSp>
        <p:nvGrpSpPr>
          <p:cNvPr id="7" name="群組 6"/>
          <p:cNvGrpSpPr/>
          <p:nvPr/>
        </p:nvGrpSpPr>
        <p:grpSpPr>
          <a:xfrm>
            <a:off x="-7144" y="4"/>
            <a:ext cx="895814" cy="5718171"/>
            <a:chOff x="-7144" y="4"/>
            <a:chExt cx="895814" cy="5718171"/>
          </a:xfrm>
        </p:grpSpPr>
        <p:grpSp>
          <p:nvGrpSpPr>
            <p:cNvPr id="4" name="群組 3"/>
            <p:cNvGrpSpPr/>
            <p:nvPr/>
          </p:nvGrpSpPr>
          <p:grpSpPr>
            <a:xfrm>
              <a:off x="-7144" y="4"/>
              <a:ext cx="895814" cy="5718171"/>
              <a:chOff x="-91676" y="3291135"/>
              <a:chExt cx="11495850" cy="1944214"/>
            </a:xfrm>
            <a:solidFill>
              <a:srgbClr val="800000"/>
            </a:solidFill>
          </p:grpSpPr>
          <p:sp>
            <p:nvSpPr>
              <p:cNvPr id="2" name="矩形 1"/>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8" name="Picture 3" descr="K:\10418學群簡報\圖\字8.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9777" y="128171"/>
              <a:ext cx="478497" cy="426660"/>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9"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生命科學學群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pic>
        <p:nvPicPr>
          <p:cNvPr id="9" name="圖片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267537" y="4260344"/>
            <a:ext cx="3732447" cy="1329115"/>
          </a:xfrm>
          <a:prstGeom prst="rect">
            <a:avLst/>
          </a:prstGeom>
        </p:spPr>
      </p:pic>
      <p:grpSp>
        <p:nvGrpSpPr>
          <p:cNvPr id="20" name="群組 19"/>
          <p:cNvGrpSpPr/>
          <p:nvPr/>
        </p:nvGrpSpPr>
        <p:grpSpPr>
          <a:xfrm>
            <a:off x="8323928" y="4896503"/>
            <a:ext cx="891542" cy="891542"/>
            <a:chOff x="8323928" y="4896503"/>
            <a:chExt cx="891542" cy="891542"/>
          </a:xfrm>
        </p:grpSpPr>
        <p:pic>
          <p:nvPicPr>
            <p:cNvPr id="22" name="圖片 21" descr="齟齒圖片4.png"/>
            <p:cNvPicPr>
              <a:picLocks noChangeAspect="1"/>
            </p:cNvPicPr>
            <p:nvPr/>
          </p:nvPicPr>
          <p:blipFill>
            <a:blip r:embed="rId8"/>
            <a:stretch>
              <a:fillRect/>
            </a:stretch>
          </p:blipFill>
          <p:spPr>
            <a:xfrm>
              <a:off x="8323928" y="4896503"/>
              <a:ext cx="891542" cy="891542"/>
            </a:xfrm>
            <a:prstGeom prst="rect">
              <a:avLst/>
            </a:prstGeom>
          </p:spPr>
        </p:pic>
        <p:sp>
          <p:nvSpPr>
            <p:cNvPr id="23" name="文字方塊 22"/>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7432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4"/>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14339" name="Picture 3" descr="K:\10418學群簡報\圖\1.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3" name="Text Box 2"/>
          <p:cNvSpPr txBox="1">
            <a:spLocks noChangeArrowheads="1"/>
          </p:cNvSpPr>
          <p:nvPr/>
        </p:nvSpPr>
        <p:spPr bwMode="auto">
          <a:xfrm>
            <a:off x="1907704" y="1778967"/>
            <a:ext cx="603698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什麼樣的人適合念生命科學系？</a:t>
            </a:r>
            <a:endParaRPr lang="zh-TW" altLang="en-US" sz="2800" b="1" dirty="0">
              <a:latin typeface="SimHei" panose="02010609060101010101" pitchFamily="49" charset="-122"/>
              <a:ea typeface="SimHei" panose="02010609060101010101" pitchFamily="49" charset="-122"/>
            </a:endParaRPr>
          </a:p>
        </p:txBody>
      </p:sp>
      <p:pic>
        <p:nvPicPr>
          <p:cNvPr id="14340" name="Picture 4" descr="K:\10418學群簡報\圖\圖8.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089991" y="1666010"/>
            <a:ext cx="816819" cy="81228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群組 8"/>
          <p:cNvGrpSpPr/>
          <p:nvPr/>
        </p:nvGrpSpPr>
        <p:grpSpPr>
          <a:xfrm>
            <a:off x="1089991" y="2882199"/>
            <a:ext cx="817713" cy="844063"/>
            <a:chOff x="1089991" y="2211015"/>
            <a:chExt cx="817713" cy="844063"/>
          </a:xfrm>
        </p:grpSpPr>
        <p:pic>
          <p:nvPicPr>
            <p:cNvPr id="14341" name="Picture 5" descr="K:\10418學群簡報\圖\圖11.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89991" y="2241908"/>
              <a:ext cx="817713" cy="81317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13092"/>
            <a:ext cx="4968552" cy="181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anose="02010609060101010101" pitchFamily="49" charset="-122"/>
                <a:ea typeface="SimHei" panose="02010609060101010101" pitchFamily="49" charset="-122"/>
              </a:rPr>
              <a:t>有扎實的基礎科學知識，好奇心與想像力，不只喜歡想問題，</a:t>
            </a:r>
            <a:r>
              <a:rPr lang="zh-TW" altLang="en-US" sz="2800" b="1" dirty="0" smtClean="0">
                <a:latin typeface="SimHei" panose="02010609060101010101" pitchFamily="49" charset="-122"/>
                <a:ea typeface="SimHei" panose="02010609060101010101" pitchFamily="49" charset="-122"/>
              </a:rPr>
              <a:t>還要進一步</a:t>
            </a:r>
            <a:r>
              <a:rPr lang="zh-TW" altLang="en-US" sz="2800" b="1" dirty="0">
                <a:latin typeface="SimHei" panose="02010609060101010101" pitchFamily="49" charset="-122"/>
                <a:ea typeface="SimHei" panose="02010609060101010101" pitchFamily="49" charset="-122"/>
              </a:rPr>
              <a:t>設計、執行，解決問題</a:t>
            </a:r>
            <a:r>
              <a:rPr lang="zh-TW" altLang="en-US" sz="2800" b="1" dirty="0" smtClean="0">
                <a:latin typeface="SimHei" panose="02010609060101010101" pitchFamily="49" charset="-122"/>
                <a:ea typeface="SimHei" panose="02010609060101010101" pitchFamily="49" charset="-122"/>
              </a:rPr>
              <a:t>。</a:t>
            </a:r>
            <a:endParaRPr lang="zh-TW" altLang="en-US" sz="28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554362">
            <a:off x="8007819" y="1614220"/>
            <a:ext cx="1091810" cy="72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K:\10418學群簡報\圖\圖4.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40138" y="478585"/>
            <a:ext cx="815052" cy="6755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0" name="群組 19"/>
          <p:cNvGrpSpPr/>
          <p:nvPr/>
        </p:nvGrpSpPr>
        <p:grpSpPr>
          <a:xfrm>
            <a:off x="-7144" y="4"/>
            <a:ext cx="895814" cy="5718171"/>
            <a:chOff x="-7144" y="4"/>
            <a:chExt cx="895814" cy="5718171"/>
          </a:xfrm>
        </p:grpSpPr>
        <p:grpSp>
          <p:nvGrpSpPr>
            <p:cNvPr id="27" name="群組 26"/>
            <p:cNvGrpSpPr/>
            <p:nvPr/>
          </p:nvGrpSpPr>
          <p:grpSpPr>
            <a:xfrm>
              <a:off x="-7144" y="4"/>
              <a:ext cx="895814" cy="5718171"/>
              <a:chOff x="-91676" y="3291135"/>
              <a:chExt cx="11495850" cy="1944214"/>
            </a:xfrm>
            <a:solidFill>
              <a:srgbClr val="800000"/>
            </a:solidFill>
          </p:grpSpPr>
          <p:sp>
            <p:nvSpPr>
              <p:cNvPr id="33" name="矩形 32"/>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8" name="Picture 3" descr="K:\10418學群簡報\圖\字8.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9777" y="128171"/>
              <a:ext cx="478497" cy="426660"/>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29"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生命科學學群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grpSp>
        <p:nvGrpSpPr>
          <p:cNvPr id="21" name="群組 20"/>
          <p:cNvGrpSpPr/>
          <p:nvPr/>
        </p:nvGrpSpPr>
        <p:grpSpPr>
          <a:xfrm>
            <a:off x="8323928" y="4896503"/>
            <a:ext cx="891542" cy="891542"/>
            <a:chOff x="8323928" y="4896503"/>
            <a:chExt cx="891542" cy="891542"/>
          </a:xfrm>
        </p:grpSpPr>
        <p:pic>
          <p:nvPicPr>
            <p:cNvPr id="22" name="圖片 21" descr="齟齒圖片4.png"/>
            <p:cNvPicPr>
              <a:picLocks noChangeAspect="1"/>
            </p:cNvPicPr>
            <p:nvPr/>
          </p:nvPicPr>
          <p:blipFill>
            <a:blip r:embed="rId10"/>
            <a:stretch>
              <a:fillRect/>
            </a:stretch>
          </p:blipFill>
          <p:spPr>
            <a:xfrm>
              <a:off x="8323928" y="4896503"/>
              <a:ext cx="891542" cy="891542"/>
            </a:xfrm>
            <a:prstGeom prst="rect">
              <a:avLst/>
            </a:prstGeom>
          </p:spPr>
        </p:pic>
        <p:sp>
          <p:nvSpPr>
            <p:cNvPr id="24" name="文字方塊 2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89668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animEffect transition="in" filter="fade">
                                      <p:cBhvr>
                                        <p:cTn id="9" dur="500"/>
                                        <p:tgtEl>
                                          <p:spTgt spid="1434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339" name="Picture 3" descr="K:\10418學群簡報\圖\1.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3" name="Text Box 2"/>
          <p:cNvSpPr txBox="1">
            <a:spLocks noChangeArrowheads="1"/>
          </p:cNvSpPr>
          <p:nvPr/>
        </p:nvSpPr>
        <p:spPr bwMode="auto">
          <a:xfrm>
            <a:off x="1907704" y="1418927"/>
            <a:ext cx="5688632"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我擔心就讀這個學群的出路，我該如何讓自己更有競爭力呢？</a:t>
            </a:r>
            <a:r>
              <a:rPr lang="zh-TW" altLang="en-US" sz="2800" b="1" dirty="0" smtClean="0">
                <a:latin typeface="SimHei" pitchFamily="2" charset="-122"/>
                <a:ea typeface="SimHei" pitchFamily="2" charset="-122"/>
              </a:rPr>
              <a:t>是不是</a:t>
            </a:r>
            <a:r>
              <a:rPr lang="zh-TW" altLang="en-US" sz="2800" b="1" dirty="0">
                <a:latin typeface="SimHei" pitchFamily="2" charset="-122"/>
                <a:ea typeface="SimHei" pitchFamily="2" charset="-122"/>
              </a:rPr>
              <a:t>把生物念好就可以了呢？</a:t>
            </a:r>
            <a:endParaRPr lang="zh-TW" altLang="en-US" sz="2800" b="1" dirty="0">
              <a:latin typeface="SimHei" panose="02010609060101010101" pitchFamily="49" charset="-122"/>
              <a:ea typeface="SimHei" panose="02010609060101010101" pitchFamily="49" charset="-122"/>
            </a:endParaRPr>
          </a:p>
        </p:txBody>
      </p:sp>
      <p:grpSp>
        <p:nvGrpSpPr>
          <p:cNvPr id="9" name="群組 8"/>
          <p:cNvGrpSpPr/>
          <p:nvPr/>
        </p:nvGrpSpPr>
        <p:grpSpPr>
          <a:xfrm>
            <a:off x="1089991" y="2882199"/>
            <a:ext cx="817713" cy="844063"/>
            <a:chOff x="1089991" y="2211015"/>
            <a:chExt cx="817713" cy="844063"/>
          </a:xfrm>
        </p:grpSpPr>
        <p:pic>
          <p:nvPicPr>
            <p:cNvPr id="14341" name="Picture 5" descr="K:\10418學群簡報\圖\圖11.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089991" y="2241908"/>
              <a:ext cx="817713" cy="81317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913092"/>
            <a:ext cx="5040560"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smtClean="0">
                <a:latin typeface="SimHei" panose="02010609060101010101" pitchFamily="49" charset="-122"/>
                <a:ea typeface="SimHei" panose="02010609060101010101" pitchFamily="49" charset="-122"/>
              </a:rPr>
              <a:t>生物學是</a:t>
            </a:r>
            <a:r>
              <a:rPr lang="zh-TW" altLang="en-US" sz="2800" b="1" dirty="0">
                <a:latin typeface="SimHei" panose="02010609060101010101" pitchFamily="49" charset="-122"/>
                <a:ea typeface="SimHei" panose="02010609060101010101" pitchFamily="49" charset="-122"/>
              </a:rPr>
              <a:t>基本功，重視跨領域整合</a:t>
            </a:r>
            <a:r>
              <a:rPr lang="zh-TW" altLang="en-US" sz="2800" b="1" dirty="0" smtClean="0">
                <a:latin typeface="SimHei" panose="02010609060101010101" pitchFamily="49" charset="-122"/>
                <a:ea typeface="SimHei" panose="02010609060101010101" pitchFamily="49" charset="-122"/>
              </a:rPr>
              <a:t>，物理</a:t>
            </a:r>
            <a:r>
              <a:rPr lang="zh-TW" altLang="en-US" sz="2800" b="1" dirty="0">
                <a:latin typeface="SimHei" panose="02010609060101010101" pitchFamily="49" charset="-122"/>
                <a:ea typeface="SimHei" panose="02010609060101010101" pitchFamily="49" charset="-122"/>
              </a:rPr>
              <a:t>、數學、化學也</a:t>
            </a:r>
            <a:r>
              <a:rPr lang="zh-TW" altLang="en-US" sz="2800" b="1" dirty="0" smtClean="0">
                <a:latin typeface="SimHei" panose="02010609060101010101" pitchFamily="49" charset="-122"/>
                <a:ea typeface="SimHei" panose="02010609060101010101" pitchFamily="49" charset="-122"/>
              </a:rPr>
              <a:t>要學好</a:t>
            </a:r>
            <a:r>
              <a:rPr lang="zh-TW" altLang="en-US" sz="2800" b="1" dirty="0">
                <a:latin typeface="SimHei" panose="02010609060101010101" pitchFamily="49" charset="-122"/>
                <a:ea typeface="SimHei" panose="02010609060101010101" pitchFamily="49" charset="-122"/>
              </a:rPr>
              <a:t>，再多選修跨領域</a:t>
            </a:r>
            <a:r>
              <a:rPr lang="zh-TW" altLang="en-US" sz="2800" b="1" dirty="0" smtClean="0">
                <a:latin typeface="SimHei" panose="02010609060101010101" pitchFamily="49" charset="-122"/>
                <a:ea typeface="SimHei" panose="02010609060101010101" pitchFamily="49" charset="-122"/>
              </a:rPr>
              <a:t>課程。</a:t>
            </a:r>
            <a:endParaRPr lang="zh-TW" altLang="en-US" sz="28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554362">
            <a:off x="8007819" y="1614220"/>
            <a:ext cx="1091810" cy="72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K:\10418學群簡報\圖\圖9.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1089991" y="1689687"/>
            <a:ext cx="817713" cy="808627"/>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22" name="Picture 2" descr="K:\10418學群簡報\圖\圖4.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140138" y="478585"/>
            <a:ext cx="815052" cy="6755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6" name="群組 25"/>
          <p:cNvGrpSpPr/>
          <p:nvPr/>
        </p:nvGrpSpPr>
        <p:grpSpPr>
          <a:xfrm>
            <a:off x="-7144" y="4"/>
            <a:ext cx="895814" cy="5718171"/>
            <a:chOff x="-7144" y="4"/>
            <a:chExt cx="895814" cy="5718171"/>
          </a:xfrm>
        </p:grpSpPr>
        <p:grpSp>
          <p:nvGrpSpPr>
            <p:cNvPr id="27" name="群組 26"/>
            <p:cNvGrpSpPr/>
            <p:nvPr/>
          </p:nvGrpSpPr>
          <p:grpSpPr>
            <a:xfrm>
              <a:off x="-7144" y="4"/>
              <a:ext cx="895814" cy="5718171"/>
              <a:chOff x="-91676" y="3291135"/>
              <a:chExt cx="11495850" cy="1944214"/>
            </a:xfrm>
            <a:solidFill>
              <a:srgbClr val="800000"/>
            </a:solidFill>
          </p:grpSpPr>
          <p:sp>
            <p:nvSpPr>
              <p:cNvPr id="36" name="矩形 35"/>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4" name="Picture 3" descr="K:\10418學群簡報\圖\字8.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39777" y="128171"/>
              <a:ext cx="478497" cy="426660"/>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35"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生命科學學群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grpSp>
        <p:nvGrpSpPr>
          <p:cNvPr id="20" name="群組 19"/>
          <p:cNvGrpSpPr/>
          <p:nvPr/>
        </p:nvGrpSpPr>
        <p:grpSpPr>
          <a:xfrm>
            <a:off x="8323928" y="4896503"/>
            <a:ext cx="891542" cy="891542"/>
            <a:chOff x="8323928" y="4896503"/>
            <a:chExt cx="891542" cy="891542"/>
          </a:xfrm>
        </p:grpSpPr>
        <p:pic>
          <p:nvPicPr>
            <p:cNvPr id="28" name="圖片 27" descr="齟齒圖片4.png"/>
            <p:cNvPicPr>
              <a:picLocks noChangeAspect="1"/>
            </p:cNvPicPr>
            <p:nvPr/>
          </p:nvPicPr>
          <p:blipFill>
            <a:blip r:embed="rId11"/>
            <a:stretch>
              <a:fillRect/>
            </a:stretch>
          </p:blipFill>
          <p:spPr>
            <a:xfrm>
              <a:off x="8323928" y="4896503"/>
              <a:ext cx="891542" cy="891542"/>
            </a:xfrm>
            <a:prstGeom prst="rect">
              <a:avLst/>
            </a:prstGeom>
          </p:spPr>
        </p:pic>
        <p:sp>
          <p:nvSpPr>
            <p:cNvPr id="29" name="文字方塊 28"/>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8251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 xmlns:a14="http://schemas.microsoft.com/office/drawing/2010/main" val="0"/>
              </a:ext>
            </a:extLst>
          </a:blip>
          <a:srcRect/>
          <a:stretch>
            <a:fillRect/>
          </a:stretch>
        </p:blipFill>
        <p:spPr bwMode="auto">
          <a:xfrm>
            <a:off x="0" y="1588"/>
            <a:ext cx="9144000" cy="571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圓角矩形 2"/>
          <p:cNvSpPr/>
          <p:nvPr/>
        </p:nvSpPr>
        <p:spPr>
          <a:xfrm>
            <a:off x="1089991" y="284175"/>
            <a:ext cx="7802489" cy="918728"/>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339" name="Picture 3" descr="K:\10418學群簡報\圖\1.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76256" y="2149376"/>
            <a:ext cx="2246334" cy="3552927"/>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3" name="Text Box 2"/>
          <p:cNvSpPr txBox="1">
            <a:spLocks noChangeArrowheads="1"/>
          </p:cNvSpPr>
          <p:nvPr/>
        </p:nvSpPr>
        <p:spPr bwMode="auto">
          <a:xfrm>
            <a:off x="1928416" y="1616948"/>
            <a:ext cx="6036982"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itchFamily="2" charset="-122"/>
                <a:ea typeface="SimHei" pitchFamily="2" charset="-122"/>
              </a:rPr>
              <a:t>生命科學學群是否有很多實驗課，大學生活都要投入在實驗課中嗎</a:t>
            </a:r>
            <a:r>
              <a:rPr lang="zh-TW" altLang="en-US" sz="2800" b="1" dirty="0" smtClean="0">
                <a:latin typeface="SimHei" pitchFamily="2" charset="-122"/>
                <a:ea typeface="SimHei" pitchFamily="2" charset="-122"/>
              </a:rPr>
              <a:t>？</a:t>
            </a:r>
            <a:endParaRPr lang="zh-TW" altLang="en-US" sz="2800" b="1" dirty="0">
              <a:latin typeface="SimHei" panose="02010609060101010101" pitchFamily="49" charset="-122"/>
              <a:ea typeface="SimHei" panose="02010609060101010101" pitchFamily="49" charset="-122"/>
            </a:endParaRPr>
          </a:p>
        </p:txBody>
      </p:sp>
      <p:grpSp>
        <p:nvGrpSpPr>
          <p:cNvPr id="9" name="群組 8"/>
          <p:cNvGrpSpPr/>
          <p:nvPr/>
        </p:nvGrpSpPr>
        <p:grpSpPr>
          <a:xfrm>
            <a:off x="1089991" y="2787079"/>
            <a:ext cx="817713" cy="844063"/>
            <a:chOff x="1089991" y="2211015"/>
            <a:chExt cx="817713" cy="844063"/>
          </a:xfrm>
        </p:grpSpPr>
        <p:pic>
          <p:nvPicPr>
            <p:cNvPr id="14341" name="Picture 5" descr="K:\10418學群簡報\圖\圖11.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089991" y="2241908"/>
              <a:ext cx="817713" cy="81317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 Box 2"/>
            <p:cNvSpPr txBox="1">
              <a:spLocks noChangeArrowheads="1"/>
            </p:cNvSpPr>
            <p:nvPr/>
          </p:nvSpPr>
          <p:spPr bwMode="auto">
            <a:xfrm>
              <a:off x="1259632" y="2211015"/>
              <a:ext cx="576064"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4400" b="1" dirty="0">
                  <a:latin typeface="SimHei" pitchFamily="2" charset="-122"/>
                  <a:ea typeface="SimHei" pitchFamily="2" charset="-122"/>
                </a:rPr>
                <a:t>A</a:t>
              </a:r>
              <a:endParaRPr lang="zh-TW" altLang="en-US" sz="4400" b="1" dirty="0">
                <a:latin typeface="SimHei" panose="02010609060101010101" pitchFamily="49" charset="-122"/>
                <a:ea typeface="SimHei" panose="02010609060101010101" pitchFamily="49" charset="-122"/>
              </a:endParaRPr>
            </a:p>
          </p:txBody>
        </p:sp>
      </p:grpSp>
      <p:sp>
        <p:nvSpPr>
          <p:cNvPr id="25" name="Text Box 2"/>
          <p:cNvSpPr txBox="1">
            <a:spLocks noChangeArrowheads="1"/>
          </p:cNvSpPr>
          <p:nvPr/>
        </p:nvSpPr>
        <p:spPr bwMode="auto">
          <a:xfrm>
            <a:off x="1907704" y="2817972"/>
            <a:ext cx="4968552" cy="2246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latin typeface="SimHei" panose="02010609060101010101" pitchFamily="49" charset="-122"/>
                <a:ea typeface="SimHei" panose="02010609060101010101" pitchFamily="49" charset="-122"/>
              </a:rPr>
              <a:t>專題或</a:t>
            </a:r>
            <a:r>
              <a:rPr lang="zh-TW" altLang="en-US" sz="2800" b="1" dirty="0" smtClean="0">
                <a:latin typeface="SimHei" panose="02010609060101010101" pitchFamily="49" charset="-122"/>
                <a:ea typeface="SimHei" panose="02010609060101010101" pitchFamily="49" charset="-122"/>
              </a:rPr>
              <a:t>實驗室並</a:t>
            </a:r>
            <a:r>
              <a:rPr lang="zh-TW" altLang="en-US" sz="2800" b="1" dirty="0">
                <a:latin typeface="SimHei" panose="02010609060101010101" pitchFamily="49" charset="-122"/>
                <a:ea typeface="SimHei" panose="02010609060101010101" pitchFamily="49" charset="-122"/>
              </a:rPr>
              <a:t>無強制，但應該要視做一個機會，主動開始</a:t>
            </a:r>
            <a:r>
              <a:rPr lang="zh-TW" altLang="en-US" sz="2800" b="1" dirty="0" smtClean="0">
                <a:latin typeface="SimHei" panose="02010609060101010101" pitchFamily="49" charset="-122"/>
                <a:ea typeface="SimHei" panose="02010609060101010101" pitchFamily="49" charset="-122"/>
              </a:rPr>
              <a:t>找實驗室，有</a:t>
            </a:r>
            <a:r>
              <a:rPr lang="zh-TW" altLang="en-US" sz="2800" b="1" dirty="0">
                <a:latin typeface="SimHei" panose="02010609060101010101" pitchFamily="49" charset="-122"/>
                <a:ea typeface="SimHei" panose="02010609060101010101" pitchFamily="49" charset="-122"/>
              </a:rPr>
              <a:t>研究經驗對申請獎學金或個人能力提升很有幫助</a:t>
            </a:r>
            <a:r>
              <a:rPr lang="zh-TW" altLang="en-US" sz="2800" b="1" dirty="0" smtClean="0">
                <a:latin typeface="SimHei" panose="02010609060101010101" pitchFamily="49" charset="-122"/>
                <a:ea typeface="SimHei" panose="02010609060101010101" pitchFamily="49" charset="-122"/>
              </a:rPr>
              <a:t>。</a:t>
            </a:r>
            <a:endParaRPr lang="en-US" altLang="zh-TW" sz="2800" b="1" dirty="0">
              <a:latin typeface="SimHei" panose="02010609060101010101" pitchFamily="49" charset="-122"/>
              <a:ea typeface="SimHei" panose="02010609060101010101" pitchFamily="49" charset="-122"/>
            </a:endParaRPr>
          </a:p>
        </p:txBody>
      </p:sp>
      <p:pic>
        <p:nvPicPr>
          <p:cNvPr id="2050" name="Picture 2" descr="K:\10418學群簡報\圖\圖1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554362">
            <a:off x="8007819" y="1614220"/>
            <a:ext cx="1091810" cy="723325"/>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2" descr="K:\10418學群簡報\圖\圖10.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089991" y="1676791"/>
            <a:ext cx="817713" cy="822256"/>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Text Box 2"/>
          <p:cNvSpPr txBox="1">
            <a:spLocks noChangeArrowheads="1"/>
          </p:cNvSpPr>
          <p:nvPr/>
        </p:nvSpPr>
        <p:spPr bwMode="auto">
          <a:xfrm>
            <a:off x="2123728" y="2574"/>
            <a:ext cx="482453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3600" b="1" dirty="0" smtClean="0">
                <a:latin typeface="SimHei" pitchFamily="2" charset="-122"/>
                <a:ea typeface="SimHei" pitchFamily="2" charset="-122"/>
              </a:rPr>
              <a:t>關鍵</a:t>
            </a:r>
            <a:r>
              <a:rPr lang="en-US" altLang="zh-TW" sz="7200" b="1" dirty="0" smtClean="0">
                <a:solidFill>
                  <a:srgbClr val="00B0F0"/>
                </a:solidFill>
                <a:latin typeface="SimHei" pitchFamily="2" charset="-122"/>
                <a:ea typeface="SimHei" pitchFamily="2" charset="-122"/>
              </a:rPr>
              <a:t>3</a:t>
            </a:r>
            <a:r>
              <a:rPr lang="zh-TW" altLang="en-US" sz="3600" b="1" dirty="0" smtClean="0">
                <a:latin typeface="SimHei" pitchFamily="2" charset="-122"/>
                <a:ea typeface="SimHei" pitchFamily="2" charset="-122"/>
              </a:rPr>
              <a:t>問</a:t>
            </a:r>
            <a:r>
              <a:rPr lang="zh-TW" altLang="en-US" sz="3600" b="1" dirty="0">
                <a:latin typeface="SimHei" pitchFamily="2" charset="-122"/>
                <a:ea typeface="SimHei" pitchFamily="2" charset="-122"/>
              </a:rPr>
              <a:t>，老師我想問</a:t>
            </a:r>
            <a:endParaRPr lang="zh-TW" altLang="en-US" sz="3600" b="1" dirty="0">
              <a:latin typeface="SimHei" panose="02010609060101010101" pitchFamily="49" charset="-122"/>
              <a:ea typeface="SimHei" panose="02010609060101010101" pitchFamily="49" charset="-122"/>
            </a:endParaRPr>
          </a:p>
        </p:txBody>
      </p:sp>
      <p:pic>
        <p:nvPicPr>
          <p:cNvPr id="22" name="Picture 2" descr="K:\10418學群簡報\圖\圖4.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40138" y="478585"/>
            <a:ext cx="815052" cy="67553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4" name="群組 23"/>
          <p:cNvGrpSpPr/>
          <p:nvPr/>
        </p:nvGrpSpPr>
        <p:grpSpPr>
          <a:xfrm>
            <a:off x="-7144" y="4"/>
            <a:ext cx="895814" cy="5718171"/>
            <a:chOff x="-7144" y="4"/>
            <a:chExt cx="895814" cy="5718171"/>
          </a:xfrm>
        </p:grpSpPr>
        <p:grpSp>
          <p:nvGrpSpPr>
            <p:cNvPr id="26" name="群組 25"/>
            <p:cNvGrpSpPr/>
            <p:nvPr/>
          </p:nvGrpSpPr>
          <p:grpSpPr>
            <a:xfrm>
              <a:off x="-7144" y="4"/>
              <a:ext cx="895814" cy="5718171"/>
              <a:chOff x="-91676" y="3291135"/>
              <a:chExt cx="11495850" cy="1944214"/>
            </a:xfrm>
            <a:solidFill>
              <a:srgbClr val="800000"/>
            </a:solidFill>
          </p:grpSpPr>
          <p:sp>
            <p:nvSpPr>
              <p:cNvPr id="36" name="矩形 35"/>
              <p:cNvSpPr/>
              <p:nvPr/>
            </p:nvSpPr>
            <p:spPr>
              <a:xfrm>
                <a:off x="-91676" y="3291135"/>
                <a:ext cx="9143999" cy="107458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9118180" y="3291135"/>
                <a:ext cx="2285994" cy="1944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4" name="Picture 3" descr="K:\10418學群簡報\圖\字8.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39777" y="128171"/>
              <a:ext cx="478497" cy="426660"/>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35" name="Text Box 2"/>
            <p:cNvSpPr txBox="1">
              <a:spLocks noChangeArrowheads="1"/>
            </p:cNvSpPr>
            <p:nvPr/>
          </p:nvSpPr>
          <p:spPr bwMode="auto">
            <a:xfrm>
              <a:off x="94270" y="482823"/>
              <a:ext cx="524005"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2800" b="1" dirty="0">
                  <a:solidFill>
                    <a:schemeClr val="bg1"/>
                  </a:solidFill>
                  <a:effectLst>
                    <a:outerShdw blurRad="38100" dist="38100" dir="2700000" algn="tl">
                      <a:srgbClr val="000000">
                        <a:alpha val="43137"/>
                      </a:srgbClr>
                    </a:outerShdw>
                  </a:effectLst>
                  <a:latin typeface="SimHei" pitchFamily="2" charset="-122"/>
                  <a:ea typeface="SimHei" pitchFamily="2" charset="-122"/>
                </a:rPr>
                <a:t>生命科學學群</a:t>
              </a:r>
              <a:endParaRPr lang="zh-TW" altLang="en-US" sz="2800" b="1" dirty="0">
                <a:solidFill>
                  <a:schemeClr val="bg1"/>
                </a:solidFill>
                <a:effectLst>
                  <a:outerShdw blurRad="38100" dist="38100" dir="2700000" algn="tl">
                    <a:srgbClr val="000000">
                      <a:alpha val="43137"/>
                    </a:srgbClr>
                  </a:outerShdw>
                </a:effectLst>
                <a:latin typeface="SimHei" panose="02010609060101010101" pitchFamily="49" charset="-122"/>
                <a:ea typeface="SimHei" panose="02010609060101010101" pitchFamily="49" charset="-122"/>
              </a:endParaRPr>
            </a:p>
          </p:txBody>
        </p:sp>
      </p:grpSp>
      <p:grpSp>
        <p:nvGrpSpPr>
          <p:cNvPr id="27" name="群組 26"/>
          <p:cNvGrpSpPr/>
          <p:nvPr/>
        </p:nvGrpSpPr>
        <p:grpSpPr>
          <a:xfrm>
            <a:off x="8323928" y="4896503"/>
            <a:ext cx="891542" cy="891542"/>
            <a:chOff x="8323928" y="4896503"/>
            <a:chExt cx="891542" cy="891542"/>
          </a:xfrm>
        </p:grpSpPr>
        <p:pic>
          <p:nvPicPr>
            <p:cNvPr id="28" name="圖片 27" descr="齟齒圖片4.png"/>
            <p:cNvPicPr>
              <a:picLocks noChangeAspect="1"/>
            </p:cNvPicPr>
            <p:nvPr/>
          </p:nvPicPr>
          <p:blipFill>
            <a:blip r:embed="rId10"/>
            <a:stretch>
              <a:fillRect/>
            </a:stretch>
          </p:blipFill>
          <p:spPr>
            <a:xfrm>
              <a:off x="8323928" y="4896503"/>
              <a:ext cx="891542" cy="891542"/>
            </a:xfrm>
            <a:prstGeom prst="rect">
              <a:avLst/>
            </a:prstGeom>
          </p:spPr>
        </p:pic>
        <p:sp>
          <p:nvSpPr>
            <p:cNvPr id="29" name="文字方塊 28"/>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7705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remove" nodeType="afterEffect">
                                  <p:stCondLst>
                                    <p:cond delay="0"/>
                                  </p:stCondLst>
                                  <p:childTnLst>
                                    <p:animMotion origin="layout" path="M 2.5E-6 -0.01249 L 2.5E-6 0.05078 " pathEditMode="relative" rAng="0" ptsTypes="AA">
                                      <p:cBhvr>
                                        <p:cTn id="6" dur="1000" fill="hold"/>
                                        <p:tgtEl>
                                          <p:spTgt spid="2050"/>
                                        </p:tgtEl>
                                        <p:attrNameLst>
                                          <p:attrName>ppt_x</p:attrName>
                                          <p:attrName>ppt_y</p:attrName>
                                        </p:attrNameLst>
                                      </p:cBhvr>
                                      <p:rCtr x="0" y="3163"/>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323528" y="338807"/>
            <a:ext cx="4255112" cy="646331"/>
            <a:chOff x="395780" y="1565827"/>
            <a:chExt cx="4255112" cy="646331"/>
          </a:xfrm>
        </p:grpSpPr>
        <p:sp>
          <p:nvSpPr>
            <p:cNvPr id="5" name="圓角矩形 4"/>
            <p:cNvSpPr/>
            <p:nvPr/>
          </p:nvSpPr>
          <p:spPr>
            <a:xfrm>
              <a:off x="395780" y="1683800"/>
              <a:ext cx="421222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4183862"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二 </a:t>
              </a:r>
              <a:r>
                <a:rPr lang="zh-TW" altLang="en-US" sz="2800" b="1" dirty="0" smtClean="0">
                  <a:solidFill>
                    <a:schemeClr val="bg1"/>
                  </a:solidFill>
                  <a:latin typeface="SimHei" pitchFamily="2" charset="-122"/>
                  <a:ea typeface="SimHei" pitchFamily="2" charset="-122"/>
                </a:rPr>
                <a:t>我</a:t>
              </a:r>
              <a:r>
                <a:rPr lang="zh-TW" altLang="en-US" sz="2800" b="1" dirty="0">
                  <a:solidFill>
                    <a:schemeClr val="bg1"/>
                  </a:solidFill>
                  <a:latin typeface="SimHei" pitchFamily="2" charset="-122"/>
                  <a:ea typeface="SimHei" pitchFamily="2" charset="-122"/>
                </a:rPr>
                <a:t>適合這個學群嗎？</a:t>
              </a:r>
              <a:endParaRPr lang="zh-TW" altLang="en-US" sz="2000" b="1" dirty="0">
                <a:solidFill>
                  <a:schemeClr val="bg1"/>
                </a:solidFill>
                <a:latin typeface="SimHei" pitchFamily="2" charset="-122"/>
                <a:ea typeface="SimHei" pitchFamily="2" charset="-122"/>
              </a:endParaRPr>
            </a:p>
          </p:txBody>
        </p:sp>
      </p:grpSp>
      <p:grpSp>
        <p:nvGrpSpPr>
          <p:cNvPr id="6" name="群組 5"/>
          <p:cNvGrpSpPr/>
          <p:nvPr/>
        </p:nvGrpSpPr>
        <p:grpSpPr>
          <a:xfrm>
            <a:off x="323528" y="1058887"/>
            <a:ext cx="8393594" cy="4320480"/>
            <a:chOff x="323528" y="1166549"/>
            <a:chExt cx="8393594" cy="4283134"/>
          </a:xfrm>
        </p:grpSpPr>
        <p:pic>
          <p:nvPicPr>
            <p:cNvPr id="2048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34152"/>
            <a:stretch/>
          </p:blipFill>
          <p:spPr bwMode="auto">
            <a:xfrm>
              <a:off x="323528" y="1166549"/>
              <a:ext cx="8393594" cy="42831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8119175" y="1166549"/>
              <a:ext cx="296076" cy="281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p:cNvGrpSpPr/>
          <p:nvPr/>
        </p:nvGrpSpPr>
        <p:grpSpPr>
          <a:xfrm>
            <a:off x="8323928" y="4896503"/>
            <a:ext cx="891542" cy="891542"/>
            <a:chOff x="8323928" y="4896503"/>
            <a:chExt cx="891542" cy="891542"/>
          </a:xfrm>
        </p:grpSpPr>
        <p:pic>
          <p:nvPicPr>
            <p:cNvPr id="13" name="圖片 12" descr="齟齒圖片4.png"/>
            <p:cNvPicPr>
              <a:picLocks noChangeAspect="1"/>
            </p:cNvPicPr>
            <p:nvPr/>
          </p:nvPicPr>
          <p:blipFill>
            <a:blip r:embed="rId5"/>
            <a:stretch>
              <a:fillRect/>
            </a:stretch>
          </p:blipFill>
          <p:spPr>
            <a:xfrm>
              <a:off x="8323928" y="4896503"/>
              <a:ext cx="891542" cy="891542"/>
            </a:xfrm>
            <a:prstGeom prst="rect">
              <a:avLst/>
            </a:prstGeom>
          </p:spPr>
        </p:pic>
        <p:sp>
          <p:nvSpPr>
            <p:cNvPr id="14" name="文字方塊 13"/>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25845919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0" y="0"/>
            <a:ext cx="9144000" cy="5718175"/>
            <a:chOff x="0" y="0"/>
            <a:chExt cx="9144000" cy="5718175"/>
          </a:xfrm>
        </p:grpSpPr>
        <p:sp>
          <p:nvSpPr>
            <p:cNvPr id="4" name="矩形 3"/>
            <p:cNvSpPr/>
            <p:nvPr/>
          </p:nvSpPr>
          <p:spPr>
            <a:xfrm>
              <a:off x="0" y="0"/>
              <a:ext cx="9144000" cy="57181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225671" y="319817"/>
              <a:ext cx="8738817" cy="5275574"/>
            </a:xfrm>
            <a:prstGeom prst="roundRect">
              <a:avLst>
                <a:gd name="adj" fmla="val 4493"/>
              </a:avLst>
            </a:prstGeom>
            <a:solidFill>
              <a:schemeClr val="bg1"/>
            </a:solidFill>
            <a:ln>
              <a:solidFill>
                <a:srgbClr val="8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p:cNvGrpSpPr/>
          <p:nvPr/>
        </p:nvGrpSpPr>
        <p:grpSpPr>
          <a:xfrm>
            <a:off x="323528" y="338807"/>
            <a:ext cx="4255112" cy="646331"/>
            <a:chOff x="395780" y="1565827"/>
            <a:chExt cx="4255112" cy="646331"/>
          </a:xfrm>
        </p:grpSpPr>
        <p:sp>
          <p:nvSpPr>
            <p:cNvPr id="5" name="圓角矩形 4"/>
            <p:cNvSpPr/>
            <p:nvPr/>
          </p:nvSpPr>
          <p:spPr>
            <a:xfrm>
              <a:off x="395780" y="1683800"/>
              <a:ext cx="4212224" cy="508723"/>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hlinkClick r:id="rId3" action="ppaction://hlinksldjump"/>
            </p:cNvPr>
            <p:cNvSpPr/>
            <p:nvPr/>
          </p:nvSpPr>
          <p:spPr>
            <a:xfrm>
              <a:off x="467030" y="1565827"/>
              <a:ext cx="4183862" cy="646331"/>
            </a:xfrm>
            <a:prstGeom prst="rect">
              <a:avLst/>
            </a:prstGeom>
          </p:spPr>
          <p:txBody>
            <a:bodyPr wrap="square">
              <a:spAutoFit/>
            </a:bodyPr>
            <a:lstStyle/>
            <a:p>
              <a:r>
                <a:rPr lang="zh-TW" altLang="en-US" sz="3600" b="1" dirty="0" smtClean="0">
                  <a:solidFill>
                    <a:schemeClr val="bg1"/>
                  </a:solidFill>
                  <a:latin typeface="SimHei" pitchFamily="2" charset="-122"/>
                  <a:ea typeface="SimHei" pitchFamily="2" charset="-122"/>
                </a:rPr>
                <a:t>二 </a:t>
              </a:r>
              <a:r>
                <a:rPr lang="zh-TW" altLang="en-US" sz="2800" b="1" dirty="0" smtClean="0">
                  <a:solidFill>
                    <a:schemeClr val="bg1"/>
                  </a:solidFill>
                  <a:latin typeface="SimHei" pitchFamily="2" charset="-122"/>
                  <a:ea typeface="SimHei" pitchFamily="2" charset="-122"/>
                </a:rPr>
                <a:t>我</a:t>
              </a:r>
              <a:r>
                <a:rPr lang="zh-TW" altLang="en-US" sz="2800" b="1" dirty="0">
                  <a:solidFill>
                    <a:schemeClr val="bg1"/>
                  </a:solidFill>
                  <a:latin typeface="SimHei" pitchFamily="2" charset="-122"/>
                  <a:ea typeface="SimHei" pitchFamily="2" charset="-122"/>
                </a:rPr>
                <a:t>適合這個學群嗎？</a:t>
              </a:r>
              <a:endParaRPr lang="zh-TW" altLang="en-US" sz="2000" b="1" dirty="0">
                <a:solidFill>
                  <a:schemeClr val="bg1"/>
                </a:solidFill>
                <a:latin typeface="SimHei" pitchFamily="2" charset="-122"/>
                <a:ea typeface="SimHei" pitchFamily="2" charset="-122"/>
              </a:endParaRPr>
            </a:p>
          </p:txBody>
        </p:sp>
      </p:grpSp>
      <p:pic>
        <p:nvPicPr>
          <p:cNvPr id="20482"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66279" b="797"/>
          <a:stretch/>
        </p:blipFill>
        <p:spPr bwMode="auto">
          <a:xfrm>
            <a:off x="323528" y="1058887"/>
            <a:ext cx="8496944" cy="33052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506" name="Picture 2" descr="http://jaheedkhan.co.uk/wp-content/uploads/2015/09/21190826494_f8c2dcdb0d_k.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29080" b="34151"/>
          <a:stretch/>
        </p:blipFill>
        <p:spPr bwMode="auto">
          <a:xfrm>
            <a:off x="334113" y="4424159"/>
            <a:ext cx="8486359" cy="1027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 name="群組 9"/>
          <p:cNvGrpSpPr/>
          <p:nvPr/>
        </p:nvGrpSpPr>
        <p:grpSpPr>
          <a:xfrm>
            <a:off x="8323928" y="4896503"/>
            <a:ext cx="891542" cy="891542"/>
            <a:chOff x="8323928" y="4896503"/>
            <a:chExt cx="891542" cy="891542"/>
          </a:xfrm>
        </p:grpSpPr>
        <p:pic>
          <p:nvPicPr>
            <p:cNvPr id="11" name="圖片 10" descr="齟齒圖片4.png"/>
            <p:cNvPicPr>
              <a:picLocks noChangeAspect="1"/>
            </p:cNvPicPr>
            <p:nvPr/>
          </p:nvPicPr>
          <p:blipFill>
            <a:blip r:embed="rId6"/>
            <a:stretch>
              <a:fillRect/>
            </a:stretch>
          </p:blipFill>
          <p:spPr>
            <a:xfrm>
              <a:off x="8323928" y="4896503"/>
              <a:ext cx="891542" cy="891542"/>
            </a:xfrm>
            <a:prstGeom prst="rect">
              <a:avLst/>
            </a:prstGeom>
          </p:spPr>
        </p:pic>
        <p:sp>
          <p:nvSpPr>
            <p:cNvPr id="12" name="文字方塊 11"/>
            <p:cNvSpPr txBox="1"/>
            <p:nvPr/>
          </p:nvSpPr>
          <p:spPr>
            <a:xfrm>
              <a:off x="8460000" y="5145103"/>
              <a:ext cx="642910" cy="369332"/>
            </a:xfrm>
            <a:prstGeom prst="rect">
              <a:avLst/>
            </a:prstGeom>
            <a:noFill/>
          </p:spPr>
          <p:txBody>
            <a:bodyPr wrap="square" rtlCol="0">
              <a:spAutoFit/>
            </a:bodyPr>
            <a:lstStyle/>
            <a:p>
              <a:r>
                <a:rPr lang="en-US" altLang="zh-TW" dirty="0" smtClean="0">
                  <a:latin typeface="Arial" pitchFamily="34" charset="0"/>
                  <a:cs typeface="Arial" pitchFamily="34" charset="0"/>
                </a:rPr>
                <a:t>066</a:t>
              </a:r>
              <a:endParaRPr lang="zh-TW" altLang="en-US" dirty="0">
                <a:latin typeface="Arial" pitchFamily="34" charset="0"/>
                <a:cs typeface="Arial" pitchFamily="34" charset="0"/>
              </a:endParaRPr>
            </a:p>
          </p:txBody>
        </p:sp>
      </p:grpSp>
    </p:spTree>
    <p:extLst>
      <p:ext uri="{BB962C8B-B14F-4D97-AF65-F5344CB8AC3E}">
        <p14:creationId xmlns="" xmlns:p14="http://schemas.microsoft.com/office/powerpoint/2010/main" val="304815425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13606</TotalTime>
  <Words>900</Words>
  <Application>Microsoft Office PowerPoint</Application>
  <PresentationFormat>自訂</PresentationFormat>
  <Paragraphs>84</Paragraphs>
  <Slides>17</Slides>
  <Notes>12</Notes>
  <HiddenSlides>1</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預設簡報設計</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vector>
  </TitlesOfParts>
  <Company>HOMGER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yuda</dc:creator>
  <cp:lastModifiedBy>Lulu</cp:lastModifiedBy>
  <cp:revision>560</cp:revision>
  <dcterms:created xsi:type="dcterms:W3CDTF">2015-01-22T02:35:23Z</dcterms:created>
  <dcterms:modified xsi:type="dcterms:W3CDTF">2016-07-14T09:18:31Z</dcterms:modified>
</cp:coreProperties>
</file>