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14" r:id="rId2"/>
    <p:sldId id="415" r:id="rId3"/>
    <p:sldId id="426" r:id="rId4"/>
    <p:sldId id="435" r:id="rId5"/>
    <p:sldId id="436" r:id="rId6"/>
    <p:sldId id="437" r:id="rId7"/>
    <p:sldId id="438" r:id="rId8"/>
    <p:sldId id="427" r:id="rId9"/>
    <p:sldId id="428" r:id="rId10"/>
    <p:sldId id="429" r:id="rId11"/>
    <p:sldId id="430" r:id="rId12"/>
    <p:sldId id="433" r:id="rId13"/>
    <p:sldId id="439" r:id="rId14"/>
    <p:sldId id="440" r:id="rId15"/>
    <p:sldId id="441" r:id="rId16"/>
    <p:sldId id="442" r:id="rId17"/>
    <p:sldId id="443" r:id="rId18"/>
    <p:sldId id="444" r:id="rId19"/>
    <p:sldId id="445" r:id="rId20"/>
    <p:sldId id="446" r:id="rId21"/>
    <p:sldId id="447" r:id="rId22"/>
    <p:sldId id="448" r:id="rId23"/>
    <p:sldId id="431" r:id="rId24"/>
    <p:sldId id="432" r:id="rId25"/>
    <p:sldId id="449" r:id="rId26"/>
    <p:sldId id="434" r:id="rId27"/>
  </p:sldIdLst>
  <p:sldSz cx="9144000" cy="5718175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00000"/>
    <a:srgbClr val="FFD9B3"/>
    <a:srgbClr val="FF8E1D"/>
    <a:srgbClr val="FFE5E5"/>
    <a:srgbClr val="FFCCCC"/>
    <a:srgbClr val="FFA953"/>
    <a:srgbClr val="FF6600"/>
    <a:srgbClr val="3399FF"/>
    <a:srgbClr val="66CCFF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82396" autoAdjust="0"/>
  </p:normalViewPr>
  <p:slideViewPr>
    <p:cSldViewPr>
      <p:cViewPr>
        <p:scale>
          <a:sx n="70" d="100"/>
          <a:sy n="70" d="100"/>
        </p:scale>
        <p:origin x="-2130" y="-420"/>
      </p:cViewPr>
      <p:guideLst>
        <p:guide orient="horz" pos="18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04.醫藥衛生學群-醫學系(01'58)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-1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795"/>
  <ax:ocxPr ax:name="_cy" ax:value="11192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2AFB2-6FF2-4986-A72B-F66FA409170B}" type="datetimeFigureOut">
              <a:rPr lang="zh-TW" altLang="en-US" smtClean="0"/>
              <a:pPr/>
              <a:t>2016/7/14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685800"/>
            <a:ext cx="5483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BBF38-48D1-4A74-9CB7-8EAC7107912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55516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1" dirty="0" smtClean="0">
                <a:latin typeface="SimHei" pitchFamily="2" charset="-122"/>
                <a:ea typeface="SimHei" pitchFamily="2" charset="-122"/>
              </a:rPr>
              <a:t>主要醫療相關產業，課程以培育醫生、藥師、護理師、治療師、營養師等專業醫護人員知識及技能為導向。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近幾年牙醫診所數量快速攀升，甚至比連鎖便利商店家數更多，執業並不如想像來得輕鬆。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090032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藥師不該只是按醫囑配藥的調劑人員，而是要主動積極服務病患，致力把關最合適的用藥方案。目前臺灣藥學系有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年制和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年制，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年制所學著重藥學基本領域，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年制則是培養臨床藥師，強調病人照護。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742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護理人員要輪班照顧病人，偶爾還得承受病患怒罵、動粗，工作可不輕鬆。除了要有工作熱忱，耐心與敏感度也不可少。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7423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現代人健康意識抬頭，醫療發展也轉向「預防醫學」，只要你不想病著老、醜著老，營養師就能派上用場。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7423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醫檢總被認為是負責在實驗室裡「驗血、驗尿、驗大便」的工作，事實上醫檢負責項目繁多，尤其判讀檢驗結果需要具備相當高的專業度。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7423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近年來，中國大陸、東南亞等國正積極發展醫療事業，甚至不惜重金禮聘， 跨海搶人，瞄準善於溝通、勇於接受工作挑戰、具國際觀的醫管系人才。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7423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高齡化社會來臨，在老人照護扮演要角的物理治療師需求增加。但現今的病人要求多，物理治療師在專業之餘，更要有溝通技巧，工作才能更順利。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74236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過去只有病患需要職能治療師的幫助，現在連身心正常著都可能接受專業服務。尤其，隨著人口老化，老年復健成為職能治療中最被看好的次領域。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7423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畢業後出路除了化妝品研發與銷售工作外，也可從事美容美髮、彩妝設計的行業。不僅手要巧，也要耐操，累積一定資歷，薪資成長空間不容小覷。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157423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醫藥衛生學群的學生由於所受訓練具有高度專業性，除了找工作相對容易外，起薪也比一般畢業生高，故此學群相關科系也愈來愈受到學生的青睞。根據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1111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人力銀行統計，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年各職務起薪排行榜中，前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名裡就有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名屬於醫事人員，但也因為職業攸關生命，工作壓力相形之下也較高，學生在學時就必須培養抗壓的能力。此外，各大學逐漸重視臨床實習的教學，以減少學生畢業後就業的磨合程度。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由於醫學科技的不斷進步、人口高齡化、保健養生漸受重視等原因，醫療照護產業發展前景看好，人力需求不斷攀升，其中高齡人口照護需求更是未來必然的趨勢， 護理師、藥師、醫檢師、物理治療師與職能治療師等醫事專業人員若將眼光瞄準老年人口，透過了解其生理及心理需求，因應需要來改善服務，可望有一番前景。</a:t>
            </a:r>
          </a:p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現今人們也相當注重保健養生，坊間隨處可見各種的保健食品及藥品，「吃得健康、活得健康」這情形也可謂是一種「預防」醫學，而醫療產業透過與生物科技產業、食品製造業的合作與整合，也讓藥師、營養師、醫藥研發人員等職務的人力需求提升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27068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此教學法稱為問題導向教學法，以臨床問題基礎導向的小班教學， 同學為中心，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～ </a:t>
            </a:r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人一組，一起研究分析問題，教授只是引導並不發表意見，讓同學自動自發找到問題答案。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984010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7388" y="685800"/>
            <a:ext cx="5483225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8A005-F00B-44D6-9EFB-4795EF86D80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如果你還存著「當醫生、賺大錢」或「醫生備受尊敬」的想法，那可能會和現實面嚴重脫節，臺灣的醫生正因為行醫環境惡劣紛紛從醫院出走。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BBF38-48D1-4A74-9CB7-8EAC71079126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3870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776413"/>
            <a:ext cx="7772400" cy="12255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40088"/>
            <a:ext cx="6400800" cy="146208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2471C-473B-47CE-880E-379C90C8DF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096021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4E48F-44EC-45DB-A820-3043B58B856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151205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997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997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059E9-DEB1-44C4-B923-3D2B5B0C6DE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94187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829E7-6DB2-44A6-9ABA-DE93D1205F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06462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5063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4113"/>
            <a:ext cx="7772400" cy="12509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AF7A5-E74C-4A28-91DC-EF7708E1AF2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359651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5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F1AF9-6BB9-4C4B-9813-BB1BF32D731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203291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5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56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69875-1EBC-4CCA-87CC-052816D3B35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139099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E0AA5-2BE9-4473-8859-954B077121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674878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B3BCE-A161-4B57-A4FA-55107B90B7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55044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99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81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196975"/>
            <a:ext cx="3008313" cy="3911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32DCDD-499B-4B03-8A74-2802B7D84D7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13490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2088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305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5163"/>
            <a:ext cx="5486400" cy="671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F57F2-BE3A-4F5F-9AC5-33E168330D9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="" xmlns:p14="http://schemas.microsoft.com/office/powerpoint/2010/main" val="14012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7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8A2BDC-C628-49EE-898D-9942DA46CDD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png"/><Relationship Id="rId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1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11.pn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ioh.tw/talks/%E9%AB%98%E9%86%AB%E8%81%B7%E8%83%BD%E6%B2%BB%E7%99%82%E7%B3%BB-%E9%99%B3%E5%A7%BF%E7%BE%BD-tzu-yu-chen/" TargetMode="Externa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4.xml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hyperlink" Target="http://ioh.tw/talks/%E6%88%90%E5%A4%A7%E9%86%AB%E5%AD%B8%E7%B3%BB-%E6%9E%97%E5%8D%94%E9%9C%86-hsieh-ting-lin-twtalks/" TargetMode="Externa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04.&#37291;&#34277;&#34907;&#29983;&#23416;&#32676;-&#37291;&#23416;&#31995;(01'58).wmv" TargetMode="External"/><Relationship Id="rId5" Type="http://schemas.openxmlformats.org/officeDocument/2006/relationships/image" Target="../media/image48.jpeg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7.png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medicalclinicfortworth.com/images/278259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970"/>
          <a:stretch/>
        </p:blipFill>
        <p:spPr bwMode="auto">
          <a:xfrm>
            <a:off x="0" y="-1"/>
            <a:ext cx="9144000" cy="57369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0" y="3291135"/>
            <a:ext cx="9144000" cy="1944216"/>
            <a:chOff x="0" y="3291135"/>
            <a:chExt cx="9144000" cy="1944216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FF66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98" name="Picture 2" descr="K:\10418學群簡報\圖\字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8" y="1884782"/>
            <a:ext cx="2132139" cy="19011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3363143"/>
            <a:ext cx="82089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醫藥衛生學群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95536" y="4568115"/>
            <a:ext cx="874846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耐心、愛心、熱心不能少，強化相關事業科目（偏三類組）</a:t>
            </a:r>
            <a:endParaRPr lang="zh-TW" altLang="en-US" sz="2600" b="1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56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1" y="2259233"/>
            <a:ext cx="8515010" cy="2904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三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群新生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人數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4098" name="Picture 2" descr="H:\105高中生涯規劃\圖6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616" y="626839"/>
            <a:ext cx="4445836" cy="18001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8" y="1090919"/>
            <a:ext cx="3420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>
                <a:latin typeface="SimHei" pitchFamily="49" charset="-122"/>
                <a:ea typeface="SimHei" pitchFamily="49" charset="-122"/>
              </a:rPr>
              <a:t>※ 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新生人數從民國</a:t>
            </a: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100</a:t>
            </a:r>
            <a:br>
              <a:rPr lang="en-US" altLang="zh-TW" sz="2400" b="1" dirty="0" smtClean="0">
                <a:latin typeface="SimHei" pitchFamily="49" charset="-122"/>
                <a:ea typeface="SimHei" pitchFamily="49" charset="-122"/>
              </a:rPr>
            </a:br>
            <a:r>
              <a:rPr lang="en-US" altLang="zh-TW" sz="2400" b="1" dirty="0" smtClean="0">
                <a:latin typeface="SimHei" pitchFamily="49" charset="-122"/>
                <a:ea typeface="SimHei" pitchFamily="49" charset="-122"/>
              </a:rPr>
              <a:t>   </a:t>
            </a:r>
            <a:r>
              <a:rPr lang="zh-TW" altLang="en-US" sz="2400" b="1" dirty="0" smtClean="0">
                <a:latin typeface="SimHei" pitchFamily="49" charset="-122"/>
                <a:ea typeface="SimHei" pitchFamily="49" charset="-122"/>
              </a:rPr>
              <a:t>年開始</a:t>
            </a:r>
            <a:r>
              <a:rPr lang="zh-TW" altLang="en-US" sz="2400" b="1" dirty="0">
                <a:latin typeface="SimHei" pitchFamily="49" charset="-122"/>
                <a:ea typeface="SimHei" pitchFamily="49" charset="-122"/>
              </a:rPr>
              <a:t>微幅上升 。</a:t>
            </a:r>
          </a:p>
        </p:txBody>
      </p: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2" name="圖片 11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3" name="文字方塊 12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54091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396" name="Picture 12" descr="http://img.taopic.com/uploads/allimg/110325/514-110325120R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515" b="8248"/>
          <a:stretch/>
        </p:blipFill>
        <p:spPr bwMode="auto">
          <a:xfrm>
            <a:off x="395537" y="503685"/>
            <a:ext cx="8422841" cy="98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5457"/>
          <a:stretch/>
        </p:blipFill>
        <p:spPr bwMode="auto">
          <a:xfrm>
            <a:off x="355899" y="1562943"/>
            <a:ext cx="8462479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48396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6396" name="Picture 12" descr="http://img.taopic.com/uploads/allimg/110325/514-110325120R3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2515" b="8248"/>
          <a:stretch/>
        </p:blipFill>
        <p:spPr bwMode="auto">
          <a:xfrm>
            <a:off x="395537" y="503685"/>
            <a:ext cx="8422841" cy="987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4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四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重點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科系介紹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95537" y="1562943"/>
            <a:ext cx="8422841" cy="3672408"/>
            <a:chOff x="395537" y="1084895"/>
            <a:chExt cx="8422841" cy="2446291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90465"/>
            <a:stretch/>
          </p:blipFill>
          <p:spPr bwMode="auto">
            <a:xfrm>
              <a:off x="395537" y="1084895"/>
              <a:ext cx="8422841" cy="416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3511"/>
            <a:stretch/>
          </p:blipFill>
          <p:spPr bwMode="auto">
            <a:xfrm>
              <a:off x="395537" y="1501254"/>
              <a:ext cx="8422841" cy="2029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2213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776864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1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醫學系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（行醫環境現在處於谷底，但可望翻轉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現在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致力成為該專科的頂尖者，就幾乎可以成為獨占的權威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專科和個人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特質及能力息息相關，選擇專科時要深思熟慮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選讀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醫科一定要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有強悍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學習力，才能跟上外在變化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274"/>
          <a:stretch/>
        </p:blipFill>
        <p:spPr>
          <a:xfrm>
            <a:off x="6185569" y="4001845"/>
            <a:ext cx="2778919" cy="1716330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0655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2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牙醫系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（牙醫競爭激烈，更加考驗實力）</a:t>
            </a:r>
            <a:endParaRPr lang="en-US" altLang="zh-TW" sz="2800" b="1" dirty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不用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盲目躋身熱門專科，如果暫時沒有方向，可以先執業再決定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牙醫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專業養成辛苦，須仰賴不斷反覆練習精進技術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牙醫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競爭激烈，若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沒有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絕對實力和口碑，難以在市場立足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22" name="群組 21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3" name="群組 22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6" name="矩形 25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5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898" y="4155231"/>
            <a:ext cx="2094000" cy="1396000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1930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3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藥學系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（用藥守門人，臨床藥師人數仍顯不足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藥學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領域進步快速，必須不斷充實最新專業知識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身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為藥師不只是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依處方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配藥，還要能把關且提出最合適用藥方案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臨床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藥師工作貼近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病患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，需要無比服務熱忱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078167"/>
            <a:ext cx="2311605" cy="153906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086" y="4078167"/>
            <a:ext cx="2306646" cy="1539066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2698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4.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護理系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（照護病人最前線，愛心、敏銳度缺一不可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有接受病患挑戰與質疑的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心理準備。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執行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業務攸關性命，細心與敏銳度不可少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可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利用臨床實習課確認自己是否適合護理工作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801" y="3723183"/>
            <a:ext cx="2803287" cy="186929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63" y="3660336"/>
            <a:ext cx="1396494" cy="1994992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95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5.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食品營養系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（預防勝於治療，營養師角色吃重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營養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系所學就是將化學應用在食品營養上，與「化學」有關科目都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重要。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除了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門診諮詢，衛教也是營養師的重要工作項目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老人醫學日趨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重要，長照機構的營養師職缺會增加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265" y="4056895"/>
            <a:ext cx="2545215" cy="1590759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810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267765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6.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醫學檢驗系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（醫檢人力飽和，持續供過於求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別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輕忽臨床基礎科目，這些是新人上線後首要面臨的核心工作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醫檢領域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變動快速，需要不斷精進學習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醫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檢師不該封閉在實驗室，應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積極和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所有醫護人員溝通協調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770305"/>
            <a:ext cx="3214564" cy="1785869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973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7.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醫務管理系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（具國際觀與不怕挑戰，就業市場在全球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要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喜歡面對人群，並且要有被醫生拒絕與吐槽的勇氣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基礎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醫學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課程多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下工夫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，搞懂醫學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用語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培養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國際觀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，別怕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接受工作挑戰，會比別人更容易爭取到海外發展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機會。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圖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345" y="4227239"/>
            <a:ext cx="1895143" cy="1368151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45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56"/>
          <a:stretch/>
        </p:blipFill>
        <p:spPr bwMode="auto">
          <a:xfrm>
            <a:off x="0" y="-3866"/>
            <a:ext cx="9144000" cy="5731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K:\10418學群簡報\圖\圖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44" y="0"/>
            <a:ext cx="1567335" cy="1648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10418學群簡報\圖\圖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5524"/>
            <a:ext cx="4582258" cy="511256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43"/>
          <a:stretch/>
        </p:blipFill>
        <p:spPr>
          <a:xfrm>
            <a:off x="5791193" y="194791"/>
            <a:ext cx="3173295" cy="235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" name="群組 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7" name="圖片 6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8" name="文字方塊 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432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8.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物理治療系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（邁向高齡化社會，物理治療師前景夯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在學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時，多方面學習，不能只對感興趣的專業領下功夫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須與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病患密切互動，個性熱情、喜歡動態活動的人會更上手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就業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時要多向前輩學習溝通應對技巧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圖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968" y="4502399"/>
            <a:ext cx="1823663" cy="1215776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6413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9</a:t>
            </a:r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職能治療系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（老年復健前景最受矚目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熱門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領域風水輪流轉，隨著人口老化，未來老年復健前景最被看好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除了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醫院，亦可</a:t>
            </a:r>
            <a:r>
              <a:rPr lang="zh-TW" altLang="en-US" sz="2800" b="1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選擇</a:t>
            </a:r>
            <a:r>
              <a:rPr lang="zh-TW" altLang="en-US" sz="2800" b="1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復健所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、職能治療所、日照中心、早療機構任職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 smtClean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多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體驗人生，了解各行業百態，才能更了解如何幫助病患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09" y="4155231"/>
            <a:ext cx="2457518" cy="1562944"/>
          </a:xfrm>
          <a:prstGeom prst="rect">
            <a:avLst/>
          </a:prstGeom>
        </p:spPr>
      </p:pic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8" name="圖片 17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1" name="文字方塊 20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30993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/>
          <p:cNvGrpSpPr/>
          <p:nvPr/>
        </p:nvGrpSpPr>
        <p:grpSpPr>
          <a:xfrm>
            <a:off x="1089991" y="284175"/>
            <a:ext cx="7802489" cy="918728"/>
            <a:chOff x="1089991" y="284175"/>
            <a:chExt cx="7802489" cy="918728"/>
          </a:xfrm>
        </p:grpSpPr>
        <p:sp>
          <p:nvSpPr>
            <p:cNvPr id="14" name="圓角矩形 13"/>
            <p:cNvSpPr/>
            <p:nvPr/>
          </p:nvSpPr>
          <p:spPr>
            <a:xfrm>
              <a:off x="1089991" y="284175"/>
              <a:ext cx="7802489" cy="91872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2051720" y="443557"/>
              <a:ext cx="324036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latin typeface="SimHei" pitchFamily="2" charset="-122"/>
                  <a:ea typeface="SimHei" pitchFamily="2" charset="-122"/>
                </a:rPr>
                <a:t>科系小叮嚀</a:t>
              </a:r>
              <a:endParaRPr lang="zh-TW" altLang="en-US" sz="36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12" name="Picture 2" descr="K:\10418學群簡報\圖\圖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5088" y="411442"/>
              <a:ext cx="816632" cy="66419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115616" y="1393855"/>
            <a:ext cx="7848872" cy="31085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zh-TW" sz="2800" b="1" dirty="0" smtClean="0">
                <a:latin typeface="SimHei" pitchFamily="2" charset="-122"/>
                <a:ea typeface="SimHei" pitchFamily="2" charset="-122"/>
              </a:rPr>
              <a:t>10.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化妝品應用管理系</a:t>
            </a:r>
            <a:r>
              <a:rPr lang="zh-TW" altLang="en-US" sz="2800" b="1" dirty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（勤練手藝累積名氣，收入更勝上班族</a:t>
            </a:r>
            <a:r>
              <a:rPr lang="zh-TW" altLang="en-US" sz="2800" b="1" dirty="0" smtClean="0">
                <a:solidFill>
                  <a:srgbClr val="CC0066"/>
                </a:solidFill>
                <a:latin typeface="SimHei" pitchFamily="2" charset="-122"/>
                <a:ea typeface="SimHei" pitchFamily="2" charset="-122"/>
              </a:rPr>
              <a:t>）</a:t>
            </a:r>
            <a:endParaRPr lang="en-US" altLang="zh-TW" sz="2800" b="1" dirty="0" smtClean="0">
              <a:solidFill>
                <a:srgbClr val="CC0066"/>
              </a:solidFill>
              <a:latin typeface="SimHei" pitchFamily="2" charset="-122"/>
              <a:ea typeface="SimHei" pitchFamily="2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相關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技術不能只看老師示範，須勤加練習才能上手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看中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實務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經驗，及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早到業界打工以利就業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工作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普遍辛苦，假日也要上班，得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有心理</a:t>
            </a:r>
            <a:r>
              <a:rPr lang="zh-TW" altLang="en-US" sz="2800" b="1" dirty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準備</a:t>
            </a:r>
            <a:r>
              <a:rPr lang="zh-TW" altLang="en-US" sz="2800" b="1" dirty="0" smtClean="0">
                <a:solidFill>
                  <a:srgbClr val="0070C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solidFill>
                <a:srgbClr val="0070C0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5" name="矩形 24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4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49" y="4155231"/>
            <a:ext cx="2235931" cy="14909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67"/>
          <a:stretch/>
        </p:blipFill>
        <p:spPr>
          <a:xfrm>
            <a:off x="4860032" y="4155231"/>
            <a:ext cx="1584176" cy="1530846"/>
          </a:xfrm>
          <a:prstGeom prst="rect">
            <a:avLst/>
          </a:prstGeom>
        </p:spPr>
      </p:pic>
      <p:grpSp>
        <p:nvGrpSpPr>
          <p:cNvPr id="16" name="群組 15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7" name="圖片 16" descr="齟齒圖片4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8" name="文字方塊 1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54253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385713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  <a:t>陳姿羽</a:t>
            </a:r>
            <a:r>
              <a:rPr lang="en-US" altLang="zh-TW" sz="3600" b="1" dirty="0" smtClean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  <a:t>高雄女子高級中學</a:t>
            </a:r>
          </a:p>
          <a:p>
            <a:r>
              <a:rPr lang="zh-TW" altLang="en-US" sz="2800" b="1" dirty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  <a:t>高雄醫學大學職能治療學系</a:t>
            </a:r>
            <a:endParaRPr lang="zh-TW" altLang="en-US" sz="2800" b="1" dirty="0" smtClean="0">
              <a:solidFill>
                <a:srgbClr val="FF990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539552" y="2211015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姿羽建議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喜與人相處、有耐心且有愛心願意幫助別人的人來讀職能治療系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。職能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治療分為三大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領域，每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一種治療皆是針對問題設計不同的方式達到治療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目的。</a:t>
            </a:r>
            <a:endParaRPr lang="en-US" altLang="zh-TW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「兒童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職能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治療」運用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多種玩具幫助治療有先天性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疾病兒童</a:t>
            </a:r>
            <a:endParaRPr lang="en-US" altLang="zh-TW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「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生理職能治療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」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運用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治療器材或是徒手治療中風、腦傷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、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        脊髓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損傷、燒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燙傷的個案</a:t>
            </a:r>
            <a:endParaRPr lang="en-US" altLang="zh-TW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  <a:p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「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精神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職能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治療」透過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團體治療的方式幫助憂鬱症、躁鬱症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、</a:t>
            </a:r>
            <a: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        妄想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症的病人自己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發現問題</a:t>
            </a:r>
          </a:p>
        </p:txBody>
      </p:sp>
      <p:pic>
        <p:nvPicPr>
          <p:cNvPr id="17410" name="Picture 2" descr="H:\105高中生涯規劃\圖6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7" y="1197396"/>
            <a:ext cx="2295525" cy="2027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群組 13"/>
          <p:cNvGrpSpPr/>
          <p:nvPr/>
        </p:nvGrpSpPr>
        <p:grpSpPr>
          <a:xfrm>
            <a:off x="7308304" y="4875311"/>
            <a:ext cx="1091909" cy="619105"/>
            <a:chOff x="5364088" y="399325"/>
            <a:chExt cx="1091909" cy="619105"/>
          </a:xfrm>
        </p:grpSpPr>
        <p:pic>
          <p:nvPicPr>
            <p:cNvPr id="15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9" name="圖片 18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69622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6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6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圓角矩形 5"/>
          <p:cNvSpPr/>
          <p:nvPr/>
        </p:nvSpPr>
        <p:spPr>
          <a:xfrm>
            <a:off x="466787" y="2067000"/>
            <a:ext cx="8353685" cy="3312368"/>
          </a:xfrm>
          <a:prstGeom prst="roundRect">
            <a:avLst>
              <a:gd name="adj" fmla="val 431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395537" y="385713"/>
            <a:ext cx="3420136" cy="646331"/>
            <a:chOff x="395780" y="1565827"/>
            <a:chExt cx="3420136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3420136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334888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五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學長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姐來帶路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923929" y="385713"/>
            <a:ext cx="48965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  <a:t>林協霆</a:t>
            </a:r>
            <a:r>
              <a:rPr lang="en-US" altLang="zh-TW" sz="3600" b="1" dirty="0" smtClean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  <a:t/>
            </a:r>
            <a:br>
              <a:rPr lang="en-US" altLang="zh-TW" sz="3600" b="1" dirty="0" smtClean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</a:br>
            <a:r>
              <a:rPr lang="zh-TW" altLang="en-US" sz="2800" b="1" dirty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  <a:t>建國高級中學</a:t>
            </a:r>
          </a:p>
          <a:p>
            <a:r>
              <a:rPr lang="zh-TW" altLang="en-US" sz="2800" b="1" dirty="0">
                <a:solidFill>
                  <a:srgbClr val="FF9900"/>
                </a:solidFill>
                <a:latin typeface="SimHei" pitchFamily="2" charset="-122"/>
                <a:ea typeface="SimHei" pitchFamily="2" charset="-122"/>
              </a:rPr>
              <a:t>成功大學醫學系</a:t>
            </a:r>
            <a:endParaRPr lang="zh-TW" altLang="en-US" sz="2800" b="1" dirty="0" smtClean="0">
              <a:solidFill>
                <a:srgbClr val="FF9900"/>
              </a:solidFill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001144" y="1543780"/>
            <a:ext cx="1627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經驗分享</a:t>
            </a:r>
          </a:p>
        </p:txBody>
      </p:sp>
      <p:sp>
        <p:nvSpPr>
          <p:cNvPr id="3" name="橢圓 2"/>
          <p:cNvSpPr/>
          <p:nvPr/>
        </p:nvSpPr>
        <p:spPr>
          <a:xfrm>
            <a:off x="395537" y="1105314"/>
            <a:ext cx="1577007" cy="1577007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434" name="Picture 2" descr="H:\105高中生涯規劃\圖7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616" y="1202903"/>
            <a:ext cx="2819400" cy="235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539552" y="2066999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        協霆提到：「當分數愈高的時候，選擇也相對減少。」雖然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選擇醫學系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，但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協霆很肯定自己是不想當醫生，在成大醫學系的求學過程中，協霆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看見的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是醫學體制問題，認為醫學知識的運用層面是不受限的，秉持「上醫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醫國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，中醫醫人，下醫醫病」的道理，協霆在浩瀚的醫學世界裡盡情地探索。</a:t>
            </a:r>
          </a:p>
          <a:p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唯有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用心經營生命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中的每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一刻，才是對生命負責的表現，協霆相信：「當你對世界溫柔時，世界也</a:t>
            </a:r>
            <a:r>
              <a:rPr lang="zh-TW" altLang="en-US" sz="2400" b="1" dirty="0" smtClean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會對</a:t>
            </a:r>
            <a:r>
              <a:rPr lang="zh-TW" altLang="en-US" sz="24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rPr>
              <a:t>你溫柔」。</a:t>
            </a:r>
            <a:endParaRPr lang="zh-TW" altLang="en-US" sz="2400" b="1" dirty="0" smtClean="0">
              <a:solidFill>
                <a:schemeClr val="bg1"/>
              </a:solidFill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7887620" y="4804434"/>
            <a:ext cx="1019901" cy="619105"/>
            <a:chOff x="5436096" y="399325"/>
            <a:chExt cx="1019901" cy="619105"/>
          </a:xfrm>
        </p:grpSpPr>
        <p:pic>
          <p:nvPicPr>
            <p:cNvPr id="15" name="Picture 4" descr="http://ioh.tw/assets/ioh_logo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99325"/>
              <a:ext cx="825473" cy="6191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6" descr="H:\105高中生涯規劃\圖14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3095" y="547671"/>
              <a:ext cx="422902" cy="46473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9" name="圖片 18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0" name="文字方塊 19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065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64556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8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0" y="1385120"/>
            <a:ext cx="9144000" cy="1944216"/>
            <a:chOff x="0" y="3291135"/>
            <a:chExt cx="9144000" cy="1944216"/>
          </a:xfrm>
        </p:grpSpPr>
        <p:sp>
          <p:nvSpPr>
            <p:cNvPr id="2" name="矩形 1"/>
            <p:cNvSpPr/>
            <p:nvPr/>
          </p:nvSpPr>
          <p:spPr>
            <a:xfrm>
              <a:off x="0" y="3291135"/>
              <a:ext cx="9144000" cy="1944216"/>
            </a:xfrm>
            <a:prstGeom prst="rect">
              <a:avLst/>
            </a:prstGeom>
            <a:solidFill>
              <a:srgbClr val="FF660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464276"/>
              <a:ext cx="9144000" cy="7710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4098" name="Picture 2" descr="K:\10418學群簡報\圖\字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38" y="-21233"/>
            <a:ext cx="2132139" cy="190115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23528" y="1457128"/>
            <a:ext cx="820891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2" charset="-122"/>
                <a:ea typeface="SimHei" pitchFamily="2" charset="-122"/>
              </a:rPr>
              <a:t>醫藥衛生學群</a:t>
            </a:r>
            <a:endParaRPr lang="zh-TW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2555777" y="3507159"/>
            <a:ext cx="3577229" cy="761058"/>
            <a:chOff x="493511" y="4803303"/>
            <a:chExt cx="3577229" cy="761058"/>
          </a:xfrm>
        </p:grpSpPr>
        <p:sp>
          <p:nvSpPr>
            <p:cNvPr id="11" name="矩形 10"/>
            <p:cNvSpPr/>
            <p:nvPr/>
          </p:nvSpPr>
          <p:spPr>
            <a:xfrm>
              <a:off x="1137757" y="4859796"/>
              <a:ext cx="2932983" cy="64807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 04.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醫藥衛生學群</a:t>
              </a:r>
              <a:r>
                <a:rPr lang="en-US" altLang="zh-TW" dirty="0">
                  <a:latin typeface="SimHei" pitchFamily="49" charset="-122"/>
                  <a:ea typeface="SimHei" pitchFamily="49" charset="-122"/>
                </a:rPr>
                <a:t>-</a:t>
              </a:r>
              <a:r>
                <a:rPr lang="zh-TW" altLang="en-US" dirty="0">
                  <a:latin typeface="SimHei" pitchFamily="49" charset="-122"/>
                  <a:ea typeface="SimHei" pitchFamily="49" charset="-122"/>
                </a:rPr>
                <a:t>醫學</a:t>
              </a:r>
              <a:r>
                <a:rPr lang="zh-TW" altLang="en-US" dirty="0" smtClean="0">
                  <a:latin typeface="SimHei" pitchFamily="49" charset="-122"/>
                  <a:ea typeface="SimHei" pitchFamily="49" charset="-122"/>
                </a:rPr>
                <a:t>系</a:t>
              </a:r>
              <a:endParaRPr kumimoji="0" lang="en-US" altLang="zh-TW" dirty="0">
                <a:latin typeface="SimHei" pitchFamily="49" charset="-122"/>
                <a:ea typeface="SimHei" pitchFamily="49" charset="-122"/>
              </a:endParaRPr>
            </a:p>
          </p:txBody>
        </p:sp>
        <p:pic>
          <p:nvPicPr>
            <p:cNvPr id="12" name="Picture 2" descr="http://img.app-island.com/article/63/65/icon.png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" y="4803303"/>
              <a:ext cx="728810" cy="76105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48476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 descr="圖片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587"/>
            <a:ext cx="9144000" cy="5715000"/>
          </a:xfrm>
          <a:prstGeom prst="rect">
            <a:avLst/>
          </a:prstGeom>
        </p:spPr>
      </p:pic>
      <p:sp>
        <p:nvSpPr>
          <p:cNvPr id="17" name="文字方塊 6"/>
          <p:cNvSpPr txBox="1">
            <a:spLocks noChangeArrowheads="1"/>
          </p:cNvSpPr>
          <p:nvPr/>
        </p:nvSpPr>
        <p:spPr bwMode="auto">
          <a:xfrm>
            <a:off x="1857356" y="4859351"/>
            <a:ext cx="55356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/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醫藥衛生學群</a:t>
            </a:r>
            <a:r>
              <a:rPr kumimoji="0" lang="en-US" altLang="zh-TW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kumimoji="0" lang="zh-TW" altLang="en-US" sz="32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醫學系</a:t>
            </a:r>
            <a:endParaRPr kumimoji="0" lang="en-US" altLang="zh-TW" sz="32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文字方塊 9"/>
          <p:cNvSpPr txBox="1">
            <a:spLocks noChangeArrowheads="1"/>
          </p:cNvSpPr>
          <p:nvPr/>
        </p:nvSpPr>
        <p:spPr bwMode="auto">
          <a:xfrm>
            <a:off x="714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影片來源：</a:t>
            </a:r>
            <a: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kumimoji="0" lang="en-US" altLang="zh-TW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</a:br>
            <a:r>
              <a:rPr kumimoji="0" lang="en-US" altLang="zh-TW" sz="1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imHei" pitchFamily="49" charset="-122"/>
                <a:ea typeface="SimHei" pitchFamily="49" charset="-122"/>
              </a:rPr>
              <a:t>YOUTUBE</a:t>
            </a:r>
            <a:endParaRPr kumimoji="0" lang="en-US" altLang="zh-TW" sz="1200" b="1" dirty="0">
              <a:solidFill>
                <a:schemeClr val="tx1">
                  <a:lumMod val="85000"/>
                  <a:lumOff val="15000"/>
                </a:schemeClr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19" name="文字方塊 9"/>
          <p:cNvSpPr txBox="1">
            <a:spLocks noChangeArrowheads="1"/>
          </p:cNvSpPr>
          <p:nvPr/>
        </p:nvSpPr>
        <p:spPr bwMode="auto">
          <a:xfrm>
            <a:off x="7966106" y="4897752"/>
            <a:ext cx="1106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ea typeface="SimHei" pitchFamily="49" charset="-122"/>
                <a:cs typeface="Arial" pitchFamily="34" charset="0"/>
              </a:rPr>
              <a:t>01’58</a:t>
            </a:r>
            <a:endParaRPr kumimoji="0" lang="en-US" altLang="zh-TW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pic>
        <p:nvPicPr>
          <p:cNvPr id="20" name="圖片 12" descr="圖片6-4.png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3930657"/>
            <a:ext cx="708025" cy="79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圖片 20" descr="090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81718" y="3282095"/>
            <a:ext cx="648000" cy="648000"/>
          </a:xfrm>
          <a:prstGeom prst="rect">
            <a:avLst/>
          </a:prstGeom>
        </p:spPr>
      </p:pic>
    </p:spTree>
    <p:controls>
      <p:control spid="1027" name="WindowsMediaPlayer1" r:id="rId2" imgW="7125695" imgH="4029637"/>
    </p:controls>
    <p:extLst>
      <p:ext uri="{BB962C8B-B14F-4D97-AF65-F5344CB8AC3E}">
        <p14:creationId xmlns="" xmlns:p14="http://schemas.microsoft.com/office/powerpoint/2010/main" val="3434712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33" name="矩形 32"/>
          <p:cNvSpPr/>
          <p:nvPr/>
        </p:nvSpPr>
        <p:spPr>
          <a:xfrm>
            <a:off x="509358" y="2283023"/>
            <a:ext cx="31985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擁有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高度的不可取代性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，由於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醫療產業人才長期供不應求，未來畢業後就業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相當有保障。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75800" y="1490935"/>
            <a:ext cx="2592044" cy="646331"/>
            <a:chOff x="395780" y="1565827"/>
            <a:chExt cx="2592044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259204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252079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一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學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群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簡介</a:t>
              </a:r>
              <a:endParaRPr lang="zh-TW" altLang="en-US" sz="28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25670" y="132903"/>
            <a:ext cx="7874722" cy="1214016"/>
            <a:chOff x="225670" y="132903"/>
            <a:chExt cx="7874722" cy="1214016"/>
          </a:xfrm>
        </p:grpSpPr>
        <p:sp>
          <p:nvSpPr>
            <p:cNvPr id="6" name="圓角矩形 5"/>
            <p:cNvSpPr/>
            <p:nvPr/>
          </p:nvSpPr>
          <p:spPr>
            <a:xfrm>
              <a:off x="971600" y="319817"/>
              <a:ext cx="7128792" cy="1027102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2290" name="Picture 2" descr="H:\105高中生涯規劃\圖5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70" y="132903"/>
              <a:ext cx="817937" cy="83103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1" name="Picture 3" descr="H:\105高中生涯規劃\字25.png"/>
            <p:cNvPicPr>
              <a:picLocks noChangeAspect="1" noChangeArrowheads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703" y="445007"/>
              <a:ext cx="6405283" cy="742133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3" name="Picture 5" descr="http://uppervalleyfamilycare.com/wp-content/uploads/2014/03/1801154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084" y="1863270"/>
            <a:ext cx="4860364" cy="31784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4" name="群組 1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5" name="圖片 14" descr="齟齒圖片4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6" name="文字方塊 1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020401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338807"/>
            <a:ext cx="7802489" cy="86409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5" name="Picture 2" descr="K:\10418學群簡報\圖\圖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0437"/>
            <a:ext cx="792088" cy="656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123728" y="468871"/>
            <a:ext cx="48245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近年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趨勢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4" name="群組 3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2" name="矩形 1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074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0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1187624" y="1274911"/>
            <a:ext cx="7704856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所受訓練具有高度專業性，除了找工作相對容易外，起薪也比一般畢業生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高，因職業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攸關生命，工作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壓力高，必須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培養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抗</a:t>
            </a:r>
            <a:r>
              <a:rPr lang="zh-TW" altLang="en-US" sz="2600" b="1" dirty="0" smtClean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壓能力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600" b="1" dirty="0" smtClean="0">
              <a:latin typeface="SimHei" pitchFamily="2" charset="-122"/>
              <a:ea typeface="SimHei" pitchFamily="2" charset="-122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187624" y="3850356"/>
            <a:ext cx="453650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現今人們注重保健養生，也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讓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藥師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、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營養師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、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醫藥研發人員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等職務的人力</a:t>
            </a:r>
            <a:r>
              <a:rPr lang="zh-TW" altLang="en-US" sz="2600" b="1" dirty="0" smtClean="0">
                <a:latin typeface="SimHei" pitchFamily="2" charset="-122"/>
                <a:ea typeface="SimHei" pitchFamily="2" charset="-122"/>
              </a:rPr>
              <a:t>需求提升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。</a:t>
            </a:r>
            <a:endParaRPr lang="en-US" altLang="zh-TW" sz="2600" b="1" dirty="0" smtClean="0">
              <a:latin typeface="SimHei" pitchFamily="2" charset="-122"/>
              <a:ea typeface="SimHei" pitchFamily="2" charset="-122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588287"/>
            <a:ext cx="2880320" cy="19214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87624" y="2567573"/>
            <a:ext cx="7632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醫學科技的進步、人口高齡化、保健養生受重視，醫療照護產業人力需求攀升，</a:t>
            </a:r>
            <a:r>
              <a:rPr lang="zh-TW" altLang="en-US" sz="2600" b="1" dirty="0">
                <a:solidFill>
                  <a:srgbClr val="FF0000"/>
                </a:solidFill>
                <a:latin typeface="SimHei" pitchFamily="2" charset="-122"/>
                <a:ea typeface="SimHei" pitchFamily="2" charset="-122"/>
              </a:rPr>
              <a:t>高齡人口照護</a:t>
            </a:r>
            <a:r>
              <a:rPr lang="zh-TW" altLang="en-US" sz="2600" b="1" dirty="0">
                <a:latin typeface="SimHei" pitchFamily="2" charset="-122"/>
                <a:ea typeface="SimHei" pitchFamily="2" charset="-122"/>
              </a:rPr>
              <a:t>需求是未來必然的趨勢。</a:t>
            </a:r>
            <a:endParaRPr lang="en-US" altLang="zh-TW" sz="2600" b="1" dirty="0">
              <a:latin typeface="SimHei" pitchFamily="2" charset="-122"/>
              <a:ea typeface="SimHei" pitchFamily="2" charset="-122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8" name="圖片 17" descr="齟齒圖片4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9" name="文字方塊 18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09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634951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我功課非常好，醫科是我最佳的選擇嗎？如果沒選會不會很可惜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14340" name="Picture 4" descr="K:\10418學群簡報\圖\圖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66010"/>
            <a:ext cx="816819" cy="8122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49685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醫療是利他行業，需要熱誠與興趣，善於與人相處，懂得同理並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有耐心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，懂得時間管理、自主學習，當然還要有好的記憶力與體力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，抗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壓性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2" name="群組 21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30" name="矩形 29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26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7" name="圖片 26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1590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07704" y="1418927"/>
            <a:ext cx="56886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醫學相關科系都喜歡採取</a:t>
            </a:r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Problem-Based Learning</a:t>
            </a:r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，簡稱</a:t>
            </a:r>
            <a:r>
              <a:rPr lang="en-US" altLang="zh-TW" sz="2800" b="1" dirty="0">
                <a:latin typeface="SimHei" pitchFamily="2" charset="-122"/>
                <a:ea typeface="SimHei" pitchFamily="2" charset="-122"/>
              </a:rPr>
              <a:t>PBL</a:t>
            </a:r>
          </a:p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教學法，請問這是什麼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88219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913092"/>
            <a:ext cx="504056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「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問題導向教學法」以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臨床問題基礎導向的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小班教學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，同學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為中心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，一起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研究分析問題，教授只是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引導並不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發表意見，讓同學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自動自發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找到問題答案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89687"/>
            <a:ext cx="817713" cy="8086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群組 27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9" name="群組 28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31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群組 23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6" name="圖片 25" descr="齟齒圖片4.png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7" name="文字方塊 26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329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1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圓角矩形 2"/>
          <p:cNvSpPr/>
          <p:nvPr/>
        </p:nvSpPr>
        <p:spPr>
          <a:xfrm>
            <a:off x="1089991" y="284175"/>
            <a:ext cx="7802489" cy="918728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339" name="Picture 3" descr="K:\10418學群簡報\圖\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9376"/>
            <a:ext cx="2246334" cy="355292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928416" y="1616948"/>
            <a:ext cx="603698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itchFamily="2" charset="-122"/>
                <a:ea typeface="SimHei" pitchFamily="2" charset="-122"/>
              </a:rPr>
              <a:t>國內有些藥學系四年改制為六年，多花兩年修業有什麼差別呢</a:t>
            </a:r>
            <a:r>
              <a:rPr lang="zh-TW" altLang="en-US" sz="2800" b="1" dirty="0" smtClean="0">
                <a:latin typeface="SimHei" pitchFamily="2" charset="-122"/>
                <a:ea typeface="SimHei" pitchFamily="2" charset="-122"/>
              </a:rPr>
              <a:t>？</a:t>
            </a:r>
            <a:endParaRPr lang="zh-TW" altLang="en-US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089991" y="2787079"/>
            <a:ext cx="817713" cy="844063"/>
            <a:chOff x="1089991" y="2211015"/>
            <a:chExt cx="817713" cy="844063"/>
          </a:xfrm>
        </p:grpSpPr>
        <p:pic>
          <p:nvPicPr>
            <p:cNvPr id="14341" name="Picture 5" descr="K:\10418學群簡報\圖\圖1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9991" y="2241908"/>
              <a:ext cx="817713" cy="8131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Box 2"/>
            <p:cNvSpPr txBox="1">
              <a:spLocks noChangeArrowheads="1"/>
            </p:cNvSpPr>
            <p:nvPr/>
          </p:nvSpPr>
          <p:spPr bwMode="auto">
            <a:xfrm>
              <a:off x="1259632" y="2211015"/>
              <a:ext cx="576064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TW" sz="4400" b="1" dirty="0">
                  <a:latin typeface="SimHei" pitchFamily="2" charset="-122"/>
                  <a:ea typeface="SimHei" pitchFamily="2" charset="-122"/>
                </a:rPr>
                <a:t>A</a:t>
              </a:r>
              <a:endParaRPr lang="zh-TW" altLang="en-US" sz="4400" b="1" dirty="0"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907704" y="2817972"/>
            <a:ext cx="496855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傳統四年制藥學系教學以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「藥物」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為中心，著重在藥物製造、品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管等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；六年制臨床藥學則是以</a:t>
            </a:r>
            <a:r>
              <a:rPr lang="zh-TW" altLang="en-US" sz="2800" b="1" dirty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「病患」</a:t>
            </a:r>
            <a:r>
              <a:rPr lang="zh-TW" altLang="en-US" sz="2800" b="1" dirty="0">
                <a:latin typeface="SimHei" panose="02010609060101010101" pitchFamily="49" charset="-122"/>
                <a:ea typeface="SimHei" panose="02010609060101010101" pitchFamily="49" charset="-122"/>
              </a:rPr>
              <a:t>為中心，加重臨床藥學實習</a:t>
            </a:r>
            <a:r>
              <a:rPr lang="zh-TW" altLang="en-US" sz="2800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endParaRPr lang="en-US" altLang="zh-TW" sz="2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050" name="Picture 2" descr="K:\10418學群簡報\圖\圖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54362">
            <a:off x="8007819" y="1614220"/>
            <a:ext cx="1091810" cy="723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K:\10418學群簡報\圖\圖1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91" y="1676791"/>
            <a:ext cx="817713" cy="822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2123728" y="2574"/>
            <a:ext cx="482453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關鍵</a:t>
            </a:r>
            <a:r>
              <a:rPr lang="en-US" altLang="zh-TW" sz="7200" b="1" dirty="0" smtClean="0">
                <a:solidFill>
                  <a:srgbClr val="00B0F0"/>
                </a:solidFill>
                <a:latin typeface="SimHei" pitchFamily="2" charset="-122"/>
                <a:ea typeface="SimHei" pitchFamily="2" charset="-122"/>
              </a:rPr>
              <a:t>3</a:t>
            </a:r>
            <a:r>
              <a:rPr lang="zh-TW" altLang="en-US" sz="3600" b="1" dirty="0" smtClean="0">
                <a:latin typeface="SimHei" pitchFamily="2" charset="-122"/>
                <a:ea typeface="SimHei" pitchFamily="2" charset="-122"/>
              </a:rPr>
              <a:t>問</a:t>
            </a:r>
            <a:r>
              <a:rPr lang="zh-TW" altLang="en-US" sz="3600" b="1" dirty="0">
                <a:latin typeface="SimHei" pitchFamily="2" charset="-122"/>
                <a:ea typeface="SimHei" pitchFamily="2" charset="-122"/>
              </a:rPr>
              <a:t>，老師我想問</a:t>
            </a:r>
            <a:endParaRPr lang="zh-TW" altLang="en-US" sz="36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22" name="Picture 2" descr="K:\10418學群簡報\圖\圖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8" y="478585"/>
            <a:ext cx="815052" cy="6755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群組 27"/>
          <p:cNvGrpSpPr/>
          <p:nvPr/>
        </p:nvGrpSpPr>
        <p:grpSpPr>
          <a:xfrm>
            <a:off x="-7144" y="4"/>
            <a:ext cx="895814" cy="5718171"/>
            <a:chOff x="-7144" y="4"/>
            <a:chExt cx="895814" cy="5718171"/>
          </a:xfrm>
        </p:grpSpPr>
        <p:grpSp>
          <p:nvGrpSpPr>
            <p:cNvPr id="29" name="群組 28"/>
            <p:cNvGrpSpPr/>
            <p:nvPr/>
          </p:nvGrpSpPr>
          <p:grpSpPr>
            <a:xfrm>
              <a:off x="-7144" y="4"/>
              <a:ext cx="895814" cy="5718171"/>
              <a:chOff x="-91676" y="3291135"/>
              <a:chExt cx="11495850" cy="1944214"/>
            </a:xfrm>
            <a:solidFill>
              <a:srgbClr val="800000"/>
            </a:solidFill>
          </p:grpSpPr>
          <p:sp>
            <p:nvSpPr>
              <p:cNvPr id="32" name="矩形 31"/>
              <p:cNvSpPr/>
              <p:nvPr/>
            </p:nvSpPr>
            <p:spPr>
              <a:xfrm>
                <a:off x="-91676" y="3291135"/>
                <a:ext cx="9143999" cy="1074581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9118180" y="3291135"/>
                <a:ext cx="2285994" cy="19442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94270" y="482823"/>
              <a:ext cx="524005" cy="267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醫藥衛生學</a:t>
              </a:r>
              <a:r>
                <a:rPr lang="zh-TW" altLang="en-US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imHei" pitchFamily="2" charset="-122"/>
                  <a:ea typeface="SimHei" pitchFamily="2" charset="-122"/>
                </a:rPr>
                <a:t>群</a:t>
              </a:r>
              <a:endPara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  <p:pic>
          <p:nvPicPr>
            <p:cNvPr id="31" name="Picture 2" descr="K:\10418學群簡報\圖\字7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9" y="91593"/>
              <a:ext cx="524861" cy="46800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群組 1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24" name="圖片 23" descr="齟齒圖片4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26" name="文字方塊 25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7041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249 L 2.5E-6 0.05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23528" y="1037511"/>
            <a:ext cx="8640960" cy="4197840"/>
            <a:chOff x="323528" y="1166549"/>
            <a:chExt cx="8424936" cy="3768558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35118"/>
            <a:stretch/>
          </p:blipFill>
          <p:spPr bwMode="auto">
            <a:xfrm>
              <a:off x="323528" y="1187443"/>
              <a:ext cx="8393594" cy="3747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矩形 11"/>
            <p:cNvSpPr/>
            <p:nvPr/>
          </p:nvSpPr>
          <p:spPr>
            <a:xfrm>
              <a:off x="8452388" y="1166549"/>
              <a:ext cx="296076" cy="2811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3" name="圖片 12" descr="齟齒圖片4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4" name="文字方塊 13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600565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0" y="0"/>
            <a:ext cx="9144000" cy="5718175"/>
            <a:chOff x="0" y="0"/>
            <a:chExt cx="9144000" cy="5718175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9144000" cy="5718175"/>
            </a:xfrm>
            <a:prstGeom prst="rect">
              <a:avLst/>
            </a:prstGeom>
            <a:solidFill>
              <a:srgbClr val="FFD9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" name="圓角矩形 1"/>
            <p:cNvSpPr/>
            <p:nvPr/>
          </p:nvSpPr>
          <p:spPr>
            <a:xfrm>
              <a:off x="225671" y="319817"/>
              <a:ext cx="8738817" cy="5275574"/>
            </a:xfrm>
            <a:prstGeom prst="roundRect">
              <a:avLst>
                <a:gd name="adj" fmla="val 4493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323528" y="338807"/>
            <a:ext cx="4255112" cy="646331"/>
            <a:chOff x="395780" y="1565827"/>
            <a:chExt cx="4255112" cy="646331"/>
          </a:xfrm>
        </p:grpSpPr>
        <p:sp>
          <p:nvSpPr>
            <p:cNvPr id="5" name="圓角矩形 4"/>
            <p:cNvSpPr/>
            <p:nvPr/>
          </p:nvSpPr>
          <p:spPr>
            <a:xfrm>
              <a:off x="395780" y="1683800"/>
              <a:ext cx="4212224" cy="508723"/>
            </a:xfrm>
            <a:prstGeom prst="roundRect">
              <a:avLst/>
            </a:prstGeom>
            <a:solidFill>
              <a:srgbClr val="FF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8" name="矩形 17">
              <a:hlinkClick r:id="rId3" action="ppaction://hlinksldjump"/>
            </p:cNvPr>
            <p:cNvSpPr/>
            <p:nvPr/>
          </p:nvSpPr>
          <p:spPr>
            <a:xfrm>
              <a:off x="467030" y="1565827"/>
              <a:ext cx="41838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36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二 </a:t>
              </a:r>
              <a:r>
                <a:rPr lang="zh-TW" altLang="en-US" sz="2800" b="1" dirty="0" smtClean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我</a:t>
              </a:r>
              <a:r>
                <a:rPr lang="zh-TW" altLang="en-US" sz="2800" b="1" dirty="0">
                  <a:solidFill>
                    <a:schemeClr val="bg1"/>
                  </a:solidFill>
                  <a:latin typeface="SimHei" pitchFamily="2" charset="-122"/>
                  <a:ea typeface="SimHei" pitchFamily="2" charset="-122"/>
                </a:rPr>
                <a:t>適合這個學群嗎？</a:t>
              </a:r>
              <a:endParaRPr lang="zh-TW" altLang="en-US" sz="2000" b="1" dirty="0">
                <a:solidFill>
                  <a:schemeClr val="bg1"/>
                </a:solidFill>
                <a:latin typeface="SimHei" pitchFamily="2" charset="-122"/>
                <a:ea typeface="SimHei" pitchFamily="2" charset="-122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341" b="-60"/>
          <a:stretch/>
        </p:blipFill>
        <p:spPr bwMode="auto">
          <a:xfrm>
            <a:off x="323528" y="1058887"/>
            <a:ext cx="839359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serulle.com/wp-content/uploads/2014/09/suppor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134" b="26277"/>
          <a:stretch/>
        </p:blipFill>
        <p:spPr bwMode="auto">
          <a:xfrm>
            <a:off x="323528" y="4025917"/>
            <a:ext cx="8402777" cy="1425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0" name="群組 9"/>
          <p:cNvGrpSpPr/>
          <p:nvPr/>
        </p:nvGrpSpPr>
        <p:grpSpPr>
          <a:xfrm>
            <a:off x="8323928" y="4896503"/>
            <a:ext cx="891542" cy="891542"/>
            <a:chOff x="8323928" y="4896503"/>
            <a:chExt cx="891542" cy="891542"/>
          </a:xfrm>
        </p:grpSpPr>
        <p:pic>
          <p:nvPicPr>
            <p:cNvPr id="11" name="圖片 10" descr="齟齒圖片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23928" y="4896503"/>
              <a:ext cx="891542" cy="891542"/>
            </a:xfrm>
            <a:prstGeom prst="rect">
              <a:avLst/>
            </a:prstGeom>
          </p:spPr>
        </p:pic>
        <p:sp>
          <p:nvSpPr>
            <p:cNvPr id="12" name="文字方塊 11"/>
            <p:cNvSpPr txBox="1"/>
            <p:nvPr/>
          </p:nvSpPr>
          <p:spPr>
            <a:xfrm>
              <a:off x="8460000" y="5145103"/>
              <a:ext cx="6429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latin typeface="Arial" pitchFamily="34" charset="0"/>
                  <a:cs typeface="Arial" pitchFamily="34" charset="0"/>
                </a:rPr>
                <a:t>064</a:t>
              </a:r>
              <a:endParaRPr lang="zh-TW" alt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7849797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13434</TotalTime>
  <Words>2108</Words>
  <Application>Microsoft Office PowerPoint</Application>
  <PresentationFormat>自訂</PresentationFormat>
  <Paragraphs>168</Paragraphs>
  <Slides>26</Slides>
  <Notes>21</Notes>
  <HiddenSlides>1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預設簡報設計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</vt:vector>
  </TitlesOfParts>
  <Company>HOMGER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yuda</dc:creator>
  <cp:lastModifiedBy>ACER</cp:lastModifiedBy>
  <cp:revision>543</cp:revision>
  <dcterms:created xsi:type="dcterms:W3CDTF">2015-01-22T02:35:23Z</dcterms:created>
  <dcterms:modified xsi:type="dcterms:W3CDTF">2016-07-14T06:35:30Z</dcterms:modified>
</cp:coreProperties>
</file>