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10" r:id="rId2"/>
    <p:sldId id="257" r:id="rId3"/>
    <p:sldId id="421" r:id="rId4"/>
    <p:sldId id="414" r:id="rId5"/>
    <p:sldId id="422" r:id="rId6"/>
    <p:sldId id="423" r:id="rId7"/>
    <p:sldId id="424" r:id="rId8"/>
    <p:sldId id="415" r:id="rId9"/>
    <p:sldId id="416" r:id="rId10"/>
    <p:sldId id="417" r:id="rId11"/>
    <p:sldId id="418" r:id="rId12"/>
    <p:sldId id="425" r:id="rId13"/>
    <p:sldId id="426" r:id="rId14"/>
    <p:sldId id="427" r:id="rId15"/>
    <p:sldId id="419" r:id="rId16"/>
    <p:sldId id="420" r:id="rId17"/>
  </p:sldIdLst>
  <p:sldSz cx="9144000" cy="5718175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CCFF"/>
    <a:srgbClr val="CCFFFF"/>
    <a:srgbClr val="FFA953"/>
    <a:srgbClr val="99CCFF"/>
    <a:srgbClr val="FF8E1D"/>
    <a:srgbClr val="CC99FF"/>
    <a:srgbClr val="FFCDCD"/>
    <a:srgbClr val="996633"/>
    <a:srgbClr val="D1A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86543" autoAdjust="0"/>
  </p:normalViewPr>
  <p:slideViewPr>
    <p:cSldViewPr>
      <p:cViewPr>
        <p:scale>
          <a:sx n="70" d="100"/>
          <a:sy n="70" d="100"/>
        </p:scale>
        <p:origin x="-1446" y="-174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2AFB2-6FF2-4986-A72B-F66FA409170B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BF38-48D1-4A74-9CB7-8EAC710791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51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數理化學群非常重視理論基礎訓練，但在以前常被認為與實務脫節，活在學術的象牙塔中。近幾年，教學上有逐漸往實務面發展的趨勢，例如：除了有愈來愈多的科系於系名冠上「應用」二字外，還在原有基礎科學教育的課程安排上更加靈活，甚至與生活及產業做結合；不少企業認為數理化學群的學生，不僅理論方面很札實外，實務方面也有一定的基礎，反而更有塑造性與彈性，人才需求也因此隨之提高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70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「化工」是所有工業的基礎，也是永不褪流行的熱門科系。其應用範圍極為廣泛，從傳統石化、氣體到半導體、光電等行業，因此有「全能工程師」之稱。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423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dirty="0" smtClean="0">
                <a:latin typeface="SimHei" pitchFamily="2" charset="-122"/>
                <a:ea typeface="SimHei" pitchFamily="2" charset="-122"/>
              </a:rPr>
              <a:t>主要有數學、物理、化學、統計等系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以牛頓定律為例，高中物理公式是背出來的，但在大學物理，公式卻是要去想如何得出，並探討其中能量形成與轉換的觀念。大學課程深度與量都比高中多很多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01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認為念數學畢業之後，只能繼續專研數學或是從事教職，那實在太小看數學，因為數學活用在各領域，都會成為搶手的人才。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7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物理幾乎是所有理工科系的基礎，人們在練功夫時，常以蹲馬步當作基本功，而物理之於整個理工領域，正是扮演這種角色。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00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6413"/>
            <a:ext cx="7772400" cy="12255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40088"/>
            <a:ext cx="6400800" cy="1462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2471C-473B-47CE-880E-379C90C8DF9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602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4E48F-44EC-45DB-A820-3043B58B856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20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9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9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059E9-DEB1-44C4-B923-3D2B5B0C6DE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187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829E7-6DB2-44A6-9ABA-DE93D1205F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646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5063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4113"/>
            <a:ext cx="7772400" cy="1250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AF7A5-E74C-4A28-91DC-EF7708E1AF2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65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1AF9-6BB9-4C4B-9813-BB1BF32D73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91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5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5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69875-1EBC-4CCA-87CC-052816D3B3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909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E0AA5-2BE9-4473-8859-954B077121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487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B3BCE-A161-4B57-A4FA-55107B90B7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44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9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81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3008313" cy="391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2DCDD-499B-4B03-8A74-2802B7D84D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490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2088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30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5163"/>
            <a:ext cx="5486400" cy="671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F57F2-BE3A-4F5F-9AC5-33E168330D9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1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8A2BDC-C628-49EE-898D-9942DA46CDD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ioh.tw/talks/%E5%8F%B0%E5%A4%A7%E5%8C%96%E5%AD%B8%E7%B3%BB-%E6%9E%97%E6%9F%8F%E5%84%92-richard-lin-twtalks/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ioh.tw/talks/chi-yun-hsu-%E8%A8%B1%E7%B6%BA%E4%BA%91/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imishelf.altervista.org/alterpages/computer-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1"/>
          <a:stretch/>
        </p:blipFill>
        <p:spPr bwMode="auto">
          <a:xfrm>
            <a:off x="1" y="-1"/>
            <a:ext cx="9144000" cy="57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0" y="3291135"/>
            <a:ext cx="9144000" cy="1944216"/>
            <a:chOff x="0" y="3291135"/>
            <a:chExt cx="9144000" cy="1944216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3363143"/>
            <a:ext cx="48965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數理化學群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7410" name="Picture 2" descr="K:\10418學群簡報\圖\字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4783"/>
            <a:ext cx="2160241" cy="19262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4629670"/>
            <a:ext cx="8748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理論基礎功要扎實，半導體與光電產業的核心主將（偏二類組）</a:t>
            </a:r>
            <a:endParaRPr lang="zh-TW" altLang="en-US" sz="24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22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1" y="2427038"/>
            <a:ext cx="8515010" cy="289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三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群新生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人數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4098" name="Picture 2" descr="H:\105高中生涯規劃\圖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16" y="626839"/>
            <a:ext cx="444583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95538" y="1090919"/>
            <a:ext cx="3420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※ 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新生人數自民國</a:t>
            </a:r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97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2400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   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開始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下滑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，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103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年搭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2400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   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上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雲端大數據風潮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，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2400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   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人數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逐步回穩 。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659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196" name="Picture 4" descr="http://pic.qiantucdn.com/58pic/17/57/04/91u58PICTcg_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45811"/>
          <a:stretch/>
        </p:blipFill>
        <p:spPr bwMode="auto">
          <a:xfrm>
            <a:off x="395537" y="535977"/>
            <a:ext cx="8428171" cy="95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74911"/>
            <a:ext cx="8428172" cy="413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776864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數學系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（數學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應用其他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學門，各行機會無限多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以數學系為基礎，到研究所再進修其他領域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想通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過精算師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考試取得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資格，要有花上</a:t>
            </a:r>
            <a:r>
              <a:rPr lang="en-US" altLang="zh-TW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7-8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的心理準備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若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有志挑戰精算師，可於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在校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期間便開始邊上課邊考試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94270" y="81978"/>
            <a:ext cx="550035" cy="2647614"/>
            <a:chOff x="94270" y="81978"/>
            <a:chExt cx="550035" cy="2647614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數理化學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1" name="Picture 2" descr="K:\10418學群簡報\圖\字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81978"/>
              <a:ext cx="550035" cy="49044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37526"/>
            <a:ext cx="3025567" cy="1701881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33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2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物理系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（所有科學根基最強轉行基礎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物理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範圍很廣，上至宇宙，下至粒子，而產業界聲光電磁的應用也屬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物理。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物理系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出路不只做研究或當老師，科普教育推廣也很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值得投入。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職務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的學識和技能須維持一定水準，另應多接觸跨領域知識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及培養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論證能力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94270" y="81978"/>
            <a:ext cx="550035" cy="2647614"/>
            <a:chOff x="94270" y="81978"/>
            <a:chExt cx="550035" cy="2647614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數理化學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1" name="Picture 2" descr="K:\10418學群簡報\圖\字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81978"/>
              <a:ext cx="550035" cy="49044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932">
            <a:off x="7170302" y="4398017"/>
            <a:ext cx="1761730" cy="1550145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3" name="圖片 22" descr="齟齒圖片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4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3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化工系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（全能工程師通行所有產業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化工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系為物理、化學、數學並重的科系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，數理化三者能力須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佳。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走技術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職的話，碩士學歷可以具體加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分。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氫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能源為新興的能為明星，是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化工系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可以發揮的舞臺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94270" y="81978"/>
            <a:ext cx="550035" cy="2647614"/>
            <a:chOff x="94270" y="81978"/>
            <a:chExt cx="550035" cy="2647614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數理化學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1" name="Picture 2" descr="K:\10418學群簡報\圖\字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81978"/>
              <a:ext cx="550035" cy="49044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6"/>
          <a:stretch/>
        </p:blipFill>
        <p:spPr>
          <a:xfrm>
            <a:off x="5237092" y="3619807"/>
            <a:ext cx="3655388" cy="2098368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1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385713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林柏儒</a:t>
            </a:r>
            <a:r>
              <a:rPr lang="en-US" altLang="zh-TW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臺南第一高級中學</a:t>
            </a:r>
          </a:p>
          <a:p>
            <a:r>
              <a:rPr lang="zh-TW" altLang="en-US" sz="2800" b="1" dirty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臺灣大學化學系</a:t>
            </a:r>
            <a:endParaRPr lang="zh-TW" altLang="en-US" sz="2800" b="1" dirty="0" smtClean="0">
              <a:solidFill>
                <a:srgbClr val="00B0F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 descr="H:\105高中生涯規劃\圖6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8" y="1194524"/>
            <a:ext cx="1649413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11560" y="221101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臺大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化學系的四核心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課程，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目的是培養學生合成和分析的能力，學會利用現有材料創造出新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的特性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以及分析解構已知現象形成一套理論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。</a:t>
            </a:r>
            <a:endParaRPr lang="en-US" altLang="zh-TW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「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有機化學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」大學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的有機化學更注重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理解</a:t>
            </a:r>
            <a:endParaRPr lang="en-US" altLang="zh-TW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「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無機化學」是一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門非常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複雜的學問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，屬於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比較進階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的課程「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物理化學」是較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偏物理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和數學的課程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，也是化學的基礎「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分析化學」涉及機率、統計的觀念，做實驗時經常會用到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   其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相關知識。</a:t>
            </a:r>
            <a:endParaRPr lang="zh-TW" altLang="en-US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7452320" y="4904278"/>
            <a:ext cx="1019901" cy="619105"/>
            <a:chOff x="5436096" y="399325"/>
            <a:chExt cx="1019901" cy="619105"/>
          </a:xfrm>
        </p:grpSpPr>
        <p:pic>
          <p:nvPicPr>
            <p:cNvPr id="15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群組 1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9" name="圖片 18" descr="齟齒圖片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627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385713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許綺云</a:t>
            </a:r>
            <a:r>
              <a:rPr lang="en-US" altLang="zh-TW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臺北第一女子高級中學</a:t>
            </a:r>
          </a:p>
          <a:p>
            <a:r>
              <a:rPr lang="zh-TW" altLang="en-US" sz="2800" b="1" dirty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臺灣大學數學系</a:t>
            </a:r>
            <a:endParaRPr lang="zh-TW" altLang="en-US" sz="2800" b="1" dirty="0" smtClean="0">
              <a:solidFill>
                <a:srgbClr val="00B0F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55576" y="2211015"/>
            <a:ext cx="7885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其他理工學系雖然也學數學，但和數學系學習的態度不同；還有高中和大學面對的，也會是不同的教學與學習方式。因為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綺云曾經修過兩次類似課名的課，親身感受到在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學習數學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的過程中會遇到的矛盾：在感覺與細節之間取平衡。四年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的學習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，也讓綺云掌握到要學好數學應該多多參與的學術性課外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活動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，希望這樣的分享可以讓學弟妹安排大學生活時更有頭緒。</a:t>
            </a:r>
            <a:endParaRPr lang="zh-TW" altLang="en-US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11266" name="Picture 2" descr="H:\105高中生涯規劃\圖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9" y="897340"/>
            <a:ext cx="20764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7380312" y="4693785"/>
            <a:ext cx="1019901" cy="619105"/>
            <a:chOff x="5436096" y="399325"/>
            <a:chExt cx="1019901" cy="619105"/>
          </a:xfrm>
        </p:grpSpPr>
        <p:pic>
          <p:nvPicPr>
            <p:cNvPr id="17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1" name="圖片 20" descr="齟齒圖片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063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727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5"/>
            <a:ext cx="9144000" cy="5683944"/>
          </a:xfrm>
          <a:prstGeom prst="rect">
            <a:avLst/>
          </a:prstGeom>
        </p:spPr>
      </p:pic>
      <p:pic>
        <p:nvPicPr>
          <p:cNvPr id="11266" name="Picture 2" descr="K:\10418學群簡報\圖\圖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47664" cy="16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K:\10418學群簡報\圖\圖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6" y="454004"/>
            <a:ext cx="7468774" cy="47093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:\10418學群簡報\圖\圖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5933"/>
          <a:stretch/>
        </p:blipFill>
        <p:spPr bwMode="auto">
          <a:xfrm>
            <a:off x="6372200" y="3735239"/>
            <a:ext cx="2771800" cy="19939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7" name="圖片 6" descr="齟齒圖片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5"/>
            <a:ext cx="9144000" cy="568394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圓角矩形 2"/>
          <p:cNvSpPr/>
          <p:nvPr/>
        </p:nvSpPr>
        <p:spPr>
          <a:xfrm>
            <a:off x="1089991" y="338807"/>
            <a:ext cx="7802489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7624" y="1418927"/>
            <a:ext cx="74168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數理</a:t>
            </a:r>
            <a:r>
              <a:rPr lang="zh-TW" altLang="en-US" sz="2800" b="1" dirty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化學群非常重視理論基礎訓練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，近幾年，教學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上逐漸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往實務面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發展，原有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基礎科學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教育課程靈活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，甚至與生活及產業做結合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。</a:t>
            </a:r>
            <a:endParaRPr lang="en-US" altLang="zh-TW" sz="2800" b="1" dirty="0" smtClean="0"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15" name="Picture 2" descr="K:\10418學群簡報\圖\圖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37"/>
            <a:ext cx="792088" cy="6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3728" y="468871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近年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趨勢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87624" y="2931095"/>
            <a:ext cx="417646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數理</a:t>
            </a:r>
            <a:r>
              <a:rPr lang="zh-TW" altLang="en-US" sz="2800" b="1" dirty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化學群的學生，不僅理論</a:t>
            </a:r>
            <a:r>
              <a:rPr lang="zh-TW" altLang="en-US" sz="2800" b="1" dirty="0" smtClean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方面札實，實務</a:t>
            </a:r>
            <a:r>
              <a:rPr lang="zh-TW" altLang="en-US" sz="2800" b="1" dirty="0">
                <a:solidFill>
                  <a:srgbClr val="C00000"/>
                </a:solidFill>
                <a:latin typeface="SimHei" pitchFamily="2" charset="-122"/>
                <a:ea typeface="SimHei" pitchFamily="2" charset="-122"/>
              </a:rPr>
              <a:t>方面也有一定的基礎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，有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塑造性與彈性，人才需求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也隨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之提高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。</a:t>
            </a:r>
            <a:endParaRPr lang="en-US" altLang="zh-TW" sz="2800" b="1" dirty="0" smtClean="0"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3"/>
          <a:stretch/>
        </p:blipFill>
        <p:spPr>
          <a:xfrm>
            <a:off x="5580112" y="2859092"/>
            <a:ext cx="3087356" cy="2664291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94270" y="81978"/>
            <a:ext cx="550035" cy="2647614"/>
            <a:chOff x="94270" y="81978"/>
            <a:chExt cx="550035" cy="2647614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數理化學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9" name="Picture 2" descr="K:\10418學群簡報\圖\字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81978"/>
              <a:ext cx="550035" cy="49044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1" name="圖片 20" descr="齟齒圖片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4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509358" y="2283023"/>
            <a:ext cx="34865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強調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科學研究與邏輯思考，因學生擁有扎實的科學教育訓練，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許多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領域的企業都樂意進用，畢業後選擇也較為多元。</a:t>
            </a:r>
            <a:endParaRPr lang="zh-TW" altLang="en-US" sz="2800" b="1" dirty="0" smtClean="0"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75800" y="1490935"/>
            <a:ext cx="2592044" cy="646331"/>
            <a:chOff x="395780" y="1565827"/>
            <a:chExt cx="2592044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259204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2520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一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簡介</a:t>
              </a:r>
              <a:endPara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25671" y="132903"/>
            <a:ext cx="7874721" cy="1214016"/>
            <a:chOff x="225671" y="132903"/>
            <a:chExt cx="7874721" cy="1214016"/>
          </a:xfrm>
        </p:grpSpPr>
        <p:sp>
          <p:nvSpPr>
            <p:cNvPr id="6" name="圓角矩形 5"/>
            <p:cNvSpPr/>
            <p:nvPr/>
          </p:nvSpPr>
          <p:spPr>
            <a:xfrm>
              <a:off x="971600" y="319817"/>
              <a:ext cx="7128792" cy="102710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Picture 4" descr="H:\105高中生涯規劃\字24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45007"/>
              <a:ext cx="6405299" cy="742134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H:\105高中生涯規劃\圖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71" y="132903"/>
              <a:ext cx="817937" cy="831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http://bpic.588ku.com/back_pic/00/09/56/71562f4007c6310.jpg!/fw/1198/quality/90/unsharp/true/compress/true/canvas/1198x37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7" r="19393"/>
          <a:stretch/>
        </p:blipFill>
        <p:spPr bwMode="auto">
          <a:xfrm>
            <a:off x="4283968" y="2203432"/>
            <a:ext cx="4320480" cy="2659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539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5"/>
            <a:ext cx="9144000" cy="5683944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34951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這個學群畢業後只能往研究或當老師方向發展嗎？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40" name="Picture 4" descr="K:\10418學群簡報\圖\圖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66010"/>
            <a:ext cx="816819" cy="8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45365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數理化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是自然科學的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基本內功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，接下來要往其他領域發展都很容易。</a:t>
            </a: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94270" y="81978"/>
            <a:ext cx="550035" cy="2647614"/>
            <a:chOff x="94270" y="81978"/>
            <a:chExt cx="550035" cy="2647614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數理化學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9" name="Picture 2" descr="K:\10418學群簡報\圖\字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81978"/>
              <a:ext cx="550035" cy="49044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群組 2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3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5"/>
            <a:ext cx="9144000" cy="5683944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16948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我高中時喜歡數學理化，就一定會適合就讀數理化學系嗎？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45365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大學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物理，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公式是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要去想如何得出，並探討其中能量形成與轉換的觀念。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大學課程深度與量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都比高中多很多。</a:t>
            </a: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89687"/>
            <a:ext cx="817713" cy="8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94270" y="81978"/>
            <a:ext cx="550035" cy="2647614"/>
            <a:chOff x="94270" y="81978"/>
            <a:chExt cx="550035" cy="2647614"/>
          </a:xfrm>
        </p:grpSpPr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數理化學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7" name="Picture 2" descr="K:\10418學群簡報\圖\字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81978"/>
              <a:ext cx="550035" cy="49044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8" name="圖片 27" descr="齟齒圖片4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1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8416" y="1831811"/>
            <a:ext cx="6036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這個學群課業會很繁重、很難讀嗎？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78707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817972"/>
            <a:ext cx="49685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課業真的比較繁重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數學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系：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高度抽象思考</a:t>
            </a:r>
            <a:endParaRPr lang="en-US" altLang="zh-TW" sz="2800" b="1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物理系：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理論與</a:t>
            </a:r>
            <a:r>
              <a:rPr lang="zh-TW" altLang="en-US" sz="28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實驗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化學系：長時間待在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實驗室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en-US" altLang="zh-TW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altLang="zh-TW" sz="28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        </a:t>
            </a:r>
            <a:r>
              <a:rPr lang="zh-TW" altLang="en-US" sz="28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苦幹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不怕失敗</a:t>
            </a:r>
            <a:r>
              <a:rPr lang="zh-TW" altLang="en-US" sz="28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，耐心</a:t>
            </a:r>
            <a:endParaRPr lang="en-US" altLang="zh-TW" sz="2800" b="1" dirty="0" smtClean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2800" b="1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    細心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兼具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76791"/>
            <a:ext cx="817713" cy="8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94270" y="81978"/>
            <a:ext cx="550035" cy="2647614"/>
            <a:chOff x="94270" y="81978"/>
            <a:chExt cx="550035" cy="2647614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數理化學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6" name="Picture 2" descr="K:\10418學群簡報\圖\字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81978"/>
              <a:ext cx="550035" cy="49044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群組 2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8" name="圖片 27" descr="齟齒圖片4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4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23528" y="1166549"/>
            <a:ext cx="8568952" cy="3924786"/>
            <a:chOff x="323528" y="1032044"/>
            <a:chExt cx="8424936" cy="351089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913"/>
            <a:stretch/>
          </p:blipFill>
          <p:spPr bwMode="auto">
            <a:xfrm>
              <a:off x="323528" y="1052937"/>
              <a:ext cx="8389888" cy="3490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452388" y="1032044"/>
              <a:ext cx="296076" cy="28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719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7" b="17"/>
          <a:stretch/>
        </p:blipFill>
        <p:spPr bwMode="auto">
          <a:xfrm>
            <a:off x="323528" y="1058887"/>
            <a:ext cx="8389888" cy="355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thenypost.files.wordpress.com/2015/12/shutterstock_133301096.jpg?quality=100&amp;strip=al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0" b="54303"/>
          <a:stretch/>
        </p:blipFill>
        <p:spPr bwMode="auto">
          <a:xfrm>
            <a:off x="327093" y="4712762"/>
            <a:ext cx="8386324" cy="738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062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41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12993</TotalTime>
  <Words>1089</Words>
  <Application>Microsoft Office PowerPoint</Application>
  <PresentationFormat>自訂</PresentationFormat>
  <Paragraphs>96</Paragraphs>
  <Slides>16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yuda</dc:creator>
  <cp:lastModifiedBy>windows</cp:lastModifiedBy>
  <cp:revision>497</cp:revision>
  <dcterms:created xsi:type="dcterms:W3CDTF">2015-01-22T02:35:23Z</dcterms:created>
  <dcterms:modified xsi:type="dcterms:W3CDTF">2016-07-02T18:42:42Z</dcterms:modified>
</cp:coreProperties>
</file>