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8" r:id="rId2"/>
    <p:sldId id="257" r:id="rId3"/>
    <p:sldId id="410" r:id="rId4"/>
    <p:sldId id="419" r:id="rId5"/>
    <p:sldId id="420" r:id="rId6"/>
    <p:sldId id="421" r:id="rId7"/>
    <p:sldId id="422" r:id="rId8"/>
    <p:sldId id="411" r:id="rId9"/>
    <p:sldId id="412" r:id="rId10"/>
    <p:sldId id="413" r:id="rId11"/>
    <p:sldId id="417" r:id="rId12"/>
    <p:sldId id="414" r:id="rId13"/>
    <p:sldId id="423" r:id="rId14"/>
    <p:sldId id="424" r:id="rId15"/>
    <p:sldId id="425" r:id="rId16"/>
    <p:sldId id="426" r:id="rId17"/>
    <p:sldId id="427" r:id="rId18"/>
    <p:sldId id="428" r:id="rId19"/>
    <p:sldId id="415" r:id="rId20"/>
    <p:sldId id="416" r:id="rId21"/>
    <p:sldId id="429" r:id="rId22"/>
    <p:sldId id="418" r:id="rId23"/>
  </p:sldIdLst>
  <p:sldSz cx="9144000" cy="5718175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8C5"/>
    <a:srgbClr val="3399FF"/>
    <a:srgbClr val="66CCFF"/>
    <a:srgbClr val="CCFFFF"/>
    <a:srgbClr val="FFA953"/>
    <a:srgbClr val="99CCFF"/>
    <a:srgbClr val="FF8E1D"/>
    <a:srgbClr val="CC99FF"/>
    <a:srgbClr val="FFCDC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2759" autoAdjust="0"/>
  </p:normalViewPr>
  <p:slideViewPr>
    <p:cSldViewPr>
      <p:cViewPr>
        <p:scale>
          <a:sx n="66" d="100"/>
          <a:sy n="66" d="100"/>
        </p:scale>
        <p:origin x="-1542" y="-18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2.工程學群-機械工程系(02'12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795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2AFB2-6FF2-4986-A72B-F66FA409170B}" type="datetimeFigureOut">
              <a:rPr lang="zh-TW" altLang="en-US" smtClean="0"/>
              <a:t>2016/7/3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BF38-48D1-4A74-9CB7-8EAC710791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 smtClean="0">
                <a:latin typeface="SimHei" pitchFamily="2" charset="-122"/>
                <a:ea typeface="SimHei" pitchFamily="2" charset="-122"/>
              </a:rPr>
              <a:t>是製造業發展的基石，主要有電機電子、機械工程、土木工程、化學工程、材料工程、工業工程等學類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工程學群能作為製造業與高科技產業人才的搖籃，來自於理論基礎與實務操作並重的教學，但也正因扎實的教學內容，常讓同學們覺得太過辛苦、困難而卻步，根據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力銀行統計，近幾年新生人數更是明顯下滑中。儘管如此，受到景氣復甦影響，產業的人才需求卻是愈來愈旺盛，開出的薪資也愈來愈高，就是希望能拉攏到好人才，而工程學群學生因此成為職場當紅炸子雞、科技「薪」貴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70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你想認識更多資訊學群的科系嗎？藉由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IOH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開放個人經驗平臺網站上各大學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科系學長姐的學習經驗分享，可提供你更多的資訊作為參考。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你想認識更多資訊學群的科系嗎？藉由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IOH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開放個人經驗平臺網站上各大學</a:t>
            </a:r>
          </a:p>
          <a:p>
            <a:r>
              <a:rPr lang="zh-TW" alt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科系學長姐的學習經驗分享，可提供你更多的資訊作為參考。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471C-473B-47CE-880E-379C90C8DF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02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E48F-44EC-45DB-A820-3043B58B8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2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9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9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59E9-DEB1-44C4-B923-3D2B5B0C6D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8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29E7-6DB2-44A6-9ABA-DE93D1205F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646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5063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4113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F7A5-E74C-4A28-91DC-EF7708E1AF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1AF9-6BB9-4C4B-9813-BB1BF32D73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9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9875-1EBC-4CCA-87CC-052816D3B3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09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E0AA5-2BE9-4473-8859-954B077121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48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3BCE-A161-4B57-A4FA-55107B90B7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4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81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DCDD-499B-4B03-8A74-2802B7D84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49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30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163"/>
            <a:ext cx="5486400" cy="671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57F2-BE3A-4F5F-9AC5-33E168330D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8A2BDC-C628-49EE-898D-9942DA46CDD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ioh.tw/talks/%E6%88%90%E5%A4%A7%E9%9B%BB%E6%A9%9F%E7%B3%BB-%E6%96%B9%E6%B2%9B%E6%B6%B5-bobo-fang-twtalks/" TargetMode="Externa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ioh.tw/talks/%E5%8F%B0%E5%A4%A7%E6%A9%9F%E6%A2%B0%E7%B3%BB-%E5%BC%B5%E5%9F%B9%E9%96%8E-pei-hung-chang-twtalks/" TargetMode="Externa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02.&#24037;&#31243;&#23416;&#32676;-&#27231;&#26800;&#24037;&#31243;&#31995;(02'12).wmv" TargetMode="External"/><Relationship Id="rId5" Type="http://schemas.openxmlformats.org/officeDocument/2006/relationships/image" Target="../media/image46.jpe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sca.net.cn/uploads/141026/1-1410261542194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" r="2809" b="5899"/>
          <a:stretch/>
        </p:blipFill>
        <p:spPr bwMode="auto">
          <a:xfrm>
            <a:off x="0" y="-272"/>
            <a:ext cx="9144000" cy="57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3291135"/>
            <a:ext cx="9144000" cy="1944216"/>
            <a:chOff x="0" y="3291135"/>
            <a:chExt cx="9144000" cy="1944216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363143"/>
            <a:ext cx="36946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工程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568115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雲端運算熱潮，培養往下挖的能力（偏一、二類組）</a:t>
            </a:r>
            <a:endParaRPr lang="zh-TW" altLang="en-US" sz="2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2" name="Picture 15" descr="K:\10418學群簡報\圖\字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8" y="1884783"/>
            <a:ext cx="2132139" cy="19011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3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1" y="2339742"/>
            <a:ext cx="8515010" cy="28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26839"/>
            <a:ext cx="4572508" cy="18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8" y="1090919"/>
            <a:ext cx="342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新生人數為所有學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群</a:t>
            </a:r>
            <a:endParaRPr lang="en-US" altLang="zh-TW" sz="2400" b="1" dirty="0" smtClean="0">
              <a:latin typeface="SimHei" pitchFamily="49" charset="-122"/>
              <a:ea typeface="SimHei" pitchFamily="49" charset="-122"/>
            </a:endParaRPr>
          </a:p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 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中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最多者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，近年新生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人數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緩步下降 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1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220" name="Picture 4" descr="https://mmbiz.qlogo.cn/mmbiz/bB3iaxkCc2bj5Q1M8gj5bW5PhaZdd7323NHVTcDel39iaot2Eq5T1XMYCHwIkuHiaicd0dCbR3vkXFMxHJPuyXaxYg/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0" b="44420"/>
          <a:stretch/>
        </p:blipFill>
        <p:spPr bwMode="auto">
          <a:xfrm>
            <a:off x="395537" y="503686"/>
            <a:ext cx="8428172" cy="101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3"/>
          <a:stretch/>
        </p:blipFill>
        <p:spPr bwMode="auto">
          <a:xfrm>
            <a:off x="380992" y="1593771"/>
            <a:ext cx="8428173" cy="364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5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220" name="Picture 4" descr="https://mmbiz.qlogo.cn/mmbiz/bB3iaxkCc2bj5Q1M8gj5bW5PhaZdd7323NHVTcDel39iaot2Eq5T1XMYCHwIkuHiaicd0dCbR3vkXFMxHJPuyXaxYg/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0" b="44420"/>
          <a:stretch/>
        </p:blipFill>
        <p:spPr bwMode="auto">
          <a:xfrm>
            <a:off x="395537" y="503686"/>
            <a:ext cx="8428172" cy="103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88296" y="1634196"/>
            <a:ext cx="8465796" cy="3673163"/>
            <a:chOff x="357913" y="1130140"/>
            <a:chExt cx="8465796" cy="244902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74"/>
            <a:stretch/>
          </p:blipFill>
          <p:spPr bwMode="auto">
            <a:xfrm>
              <a:off x="395536" y="1130140"/>
              <a:ext cx="8428173" cy="422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21"/>
            <a:stretch/>
          </p:blipFill>
          <p:spPr bwMode="auto">
            <a:xfrm>
              <a:off x="357913" y="1537238"/>
              <a:ext cx="8428173" cy="2041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13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電機系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（領域分支眾多，不用怕失業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確定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有興趣領域，繼續深耕專業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培養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寫程式能力，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精進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功力之餘，也鍛鍊規劃思考能力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管理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職，必須具備溝通能力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及管理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知能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80" y="3747958"/>
            <a:ext cx="2844800" cy="18986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47958"/>
            <a:ext cx="3559969" cy="189865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3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電子系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（電子加乘跨界思維，到哪裡都搶手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局限在電子框架中，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除了所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學知識外，更應該積極跨界學習。</a:t>
            </a: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基礎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學科扎實，加上解決問題能力，才能因應不斷變化的產業趨勢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充分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利用學校資源，積極參與課堂外各種活動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929">
            <a:off x="7817208" y="4189717"/>
            <a:ext cx="1152018" cy="142308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218">
            <a:off x="5344194" y="4253685"/>
            <a:ext cx="2385806" cy="13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7xi7rd.com1.z0.glb.clouddn.com/ueditor/upload1/20141017/1413531423763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85" y="4130952"/>
            <a:ext cx="1634667" cy="15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5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3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材料系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（材料魔法師，創造產業新藍海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跨領域學科，與物理、化學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、數學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息息相關，基礎科目底子要好。</a:t>
            </a: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微結構多半是肉眼看不見的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有想像力、空間感、幾何能力。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科技日新月異，念材料要跟上時代潮流，並多注意新興材料領域發展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932">
            <a:off x="7054835" y="4103360"/>
            <a:ext cx="1979712" cy="17419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2398"/>
            <a:ext cx="1793115" cy="1190949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1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4.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機械系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（兼攻電子領域知識，各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產業都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吃香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機械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系充斥大量難懂的理論課程，要有與方程式奮戰的心理準備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機械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、電子關係密不可分，在學時可多涉獵電子、電機領域知識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科技大廠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提供的職務不見能讓機械系發揮專長，就業時須諸多考量志趣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"/>
          <a:stretch/>
        </p:blipFill>
        <p:spPr>
          <a:xfrm>
            <a:off x="6948264" y="4451172"/>
            <a:ext cx="2020780" cy="1238344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8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44" y="4011215"/>
            <a:ext cx="2557244" cy="1706960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5.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工業工程系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（任何生產製造都少不了的人才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學介於工程與管理間，但應用仍以工程領域為主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廠長是職涯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重要目標，但想要再晉升，需要再跨領域學習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畢業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後走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本行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，若找工廠生管、品管方面的工作，則要有外派心理準備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2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6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土木系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（土木專業發揮範疇廣，未來出路多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對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數學和力學有興趣，才能在結構領域中深造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結構技師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必須具備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溝通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能力，說服業主使用最好的結構設計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工程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領域面向廣，除了擔任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技師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，也可以著眼細部施工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28" y="4156852"/>
            <a:ext cx="2339060" cy="15613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09" y="4156852"/>
            <a:ext cx="1960415" cy="1541611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1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2" name="圖片 2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1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1893818"/>
            <a:ext cx="8353685" cy="3485550"/>
          </a:xfrm>
          <a:prstGeom prst="roundRect">
            <a:avLst>
              <a:gd name="adj" fmla="val 43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方沛涵</a:t>
            </a:r>
            <a: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港明高級中學</a:t>
            </a:r>
          </a:p>
          <a:p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成功大學電機工程系</a:t>
            </a:r>
            <a:endParaRPr lang="zh-TW" altLang="en-US" sz="2800" b="1" dirty="0" smtClean="0">
              <a:solidFill>
                <a:srgbClr val="00B0F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5576" y="2188363"/>
            <a:ext cx="7885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「我會說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電機是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生活，跟你的生活超級息息相關。」沛涵解釋著成大電機系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的所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學應用，涵蓋了社群網站、多媒體影音串流、智慧型手機、健康監控等層面。而成大電機系畢業後的發展，有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80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％學生是選擇攻讀研究所來深化專業，在職場方面，認為除了進入台積電、聯發科等電子業當工程師外，還是有別的選擇：「不是每個人都要當工程師，如果你想好了，要創業、開店或者用電機系學到的邏輯思考，來做一些創新，你可以找到自己想要的路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395537" y="1105314"/>
            <a:ext cx="1577007" cy="1577007"/>
            <a:chOff x="395537" y="1105314"/>
            <a:chExt cx="1577007" cy="1577007"/>
          </a:xfrm>
        </p:grpSpPr>
        <p:sp>
          <p:nvSpPr>
            <p:cNvPr id="3" name="橢圓 2"/>
            <p:cNvSpPr/>
            <p:nvPr/>
          </p:nvSpPr>
          <p:spPr>
            <a:xfrm>
              <a:off x="395537" y="1105314"/>
              <a:ext cx="1577007" cy="1577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3314" name="Picture 2" descr="H:\105高中生涯規劃\圖6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40" y="1211193"/>
              <a:ext cx="1447800" cy="136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7703356" y="1447895"/>
            <a:ext cx="1019901" cy="619105"/>
            <a:chOff x="5436096" y="399325"/>
            <a:chExt cx="1019901" cy="619105"/>
          </a:xfrm>
        </p:grpSpPr>
        <p:pic>
          <p:nvPicPr>
            <p:cNvPr id="16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群組 18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0" name="圖片 19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8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pic>
        <p:nvPicPr>
          <p:cNvPr id="11266" name="Picture 2" descr="K:\10418學群簡報\圖\圖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547664" cy="1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8807"/>
            <a:ext cx="6912768" cy="43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yuda\Desktop\圖片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834">
            <a:off x="5595387" y="3301401"/>
            <a:ext cx="3608778" cy="23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79068"/>
            <a:ext cx="2240897" cy="2025771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張培閎</a:t>
            </a:r>
            <a: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臺中第一高級中學</a:t>
            </a:r>
          </a:p>
          <a:p>
            <a:r>
              <a:rPr lang="zh-TW" altLang="en-US" sz="2800" b="1" dirty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臺灣大學機械工程系</a:t>
            </a:r>
            <a:endParaRPr lang="zh-TW" altLang="en-US" sz="2800" b="1" dirty="0" smtClean="0">
              <a:solidFill>
                <a:srgbClr val="00B0F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2" descr="H:\105高中生涯規劃\圖6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r="21766" b="36769"/>
          <a:stretch/>
        </p:blipFill>
        <p:spPr bwMode="auto">
          <a:xfrm>
            <a:off x="507881" y="1194170"/>
            <a:ext cx="1399823" cy="13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55576" y="2211015"/>
            <a:ext cx="788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機械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系的課業遠比高中時重了許多，所學內容以力學為本，學習現代科技。課程包含固體力學、自動控制、機械製造、機械設計、熱學分析、流體力學等，這些都需要花更多的時間在課業上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培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閎鼓勵大家，大學四年要懂得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調配時間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，把握機會突破自己的極限，並且嘗試不同的可能，才能激發出自己的價值。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7380312" y="4727363"/>
            <a:ext cx="1019901" cy="619105"/>
            <a:chOff x="5436096" y="399325"/>
            <a:chExt cx="1019901" cy="619105"/>
          </a:xfrm>
        </p:grpSpPr>
        <p:pic>
          <p:nvPicPr>
            <p:cNvPr id="17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1" name="圖片 20" descr="齟齒圖片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061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09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4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385119"/>
            <a:ext cx="9144000" cy="1944216"/>
            <a:chOff x="0" y="3291135"/>
            <a:chExt cx="9144000" cy="1944216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457127"/>
            <a:ext cx="36946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工程</a:t>
            </a:r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學</a:t>
            </a:r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2" name="Picture 15" descr="K:\10418學群簡報\圖\字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8" y="-21233"/>
            <a:ext cx="2132139" cy="19011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2645709" y="3579167"/>
            <a:ext cx="3505221" cy="761058"/>
            <a:chOff x="493511" y="4803303"/>
            <a:chExt cx="3505221" cy="761058"/>
          </a:xfrm>
        </p:grpSpPr>
        <p:sp>
          <p:nvSpPr>
            <p:cNvPr id="13" name="矩形 12"/>
            <p:cNvSpPr/>
            <p:nvPr/>
          </p:nvSpPr>
          <p:spPr>
            <a:xfrm>
              <a:off x="1137757" y="4859796"/>
              <a:ext cx="2860975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02.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工程學群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機械工程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4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96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工程學群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機械工程系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02’12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7" y="3916345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7125695" imgH="4029637"/>
        </mc:Choice>
        <mc:Fallback>
          <p:control name="WindowsMediaPlayer1" r:id="rId2" imgW="7125695" imgH="4029637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1550" y="698500"/>
                  <a:ext cx="7129463" cy="4032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532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8" y="2283023"/>
            <a:ext cx="3486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強調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結合基礎科學知識與工程技術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，而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工業工程則強調工業技術與管理的結合，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以提高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生產效率。</a:t>
            </a:r>
            <a:endParaRPr lang="zh-TW" altLang="en-US" sz="2800" b="1" dirty="0" smtClean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25670" y="132903"/>
            <a:ext cx="7874722" cy="1214016"/>
            <a:chOff x="225670" y="132903"/>
            <a:chExt cx="7874722" cy="1214016"/>
          </a:xfrm>
        </p:grpSpPr>
        <p:sp>
          <p:nvSpPr>
            <p:cNvPr id="6" name="圓角矩形 5"/>
            <p:cNvSpPr/>
            <p:nvPr/>
          </p:nvSpPr>
          <p:spPr>
            <a:xfrm>
              <a:off x="971600" y="319817"/>
              <a:ext cx="7128792" cy="102710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149" name="Picture 5" descr="H:\105高中生涯規劃\圖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0" y="132903"/>
              <a:ext cx="817937" cy="831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:\105高中生涯規劃\字23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45007"/>
              <a:ext cx="6624736" cy="767559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1" name="Picture 7" descr="http://www.cntaiping.com/upload/cms/cntaiping/201306/15035050lqz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4" y="235503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29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87624" y="1418927"/>
            <a:ext cx="77048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工程學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群是製造業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與高科技產業人才的搖籃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，以</a:t>
            </a:r>
            <a:r>
              <a:rPr lang="zh-TW" altLang="en-US" sz="28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理論</a:t>
            </a:r>
            <a:r>
              <a:rPr lang="zh-TW" altLang="en-US" sz="28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基礎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與</a:t>
            </a:r>
            <a:r>
              <a:rPr lang="zh-TW" altLang="en-US" sz="28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實務操作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並重的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教學。</a:t>
            </a:r>
            <a:endParaRPr lang="en-US" altLang="zh-TW" sz="2800" b="1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03265" y="2515000"/>
            <a:ext cx="53832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景氣復甦，產業人才需求旺盛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，開出的薪資也愈來愈高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，而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工程學群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學生成為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職場當紅炸子雞、科技「薪」貴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zh-TW" altLang="en-US" sz="2800" b="1" dirty="0"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93" y="2908721"/>
            <a:ext cx="1872208" cy="2750279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7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群組 17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9" name="圖片 18" descr="齟齒圖片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831811"/>
            <a:ext cx="6036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女生是不是不適合念工程學群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5365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現今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，需要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女性協助設計從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女性角度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出發的物品，例如：汽車等，因此女性也很適合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就讀。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群組 2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7" name="圖片 26" descr="齟齒圖片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16948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如果我數理能力不錯，我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讀工程學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群就完全</a:t>
            </a:r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ok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嗎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5365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關鍵科目是</a:t>
            </a:r>
            <a:r>
              <a:rPr lang="zh-TW" altLang="en-US" sz="2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數學、物理、化學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，至少要有兩科好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機械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系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需要力學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、熱學基礎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電機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系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需要近代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物理基礎；工程數學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需要微積分基礎。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6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8" name="圖片 27" descr="齟齒圖片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2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510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0" y="4"/>
            <a:ext cx="888670" cy="5718171"/>
            <a:chOff x="0" y="3291135"/>
            <a:chExt cx="11404174" cy="1944214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972108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8180" y="3291135"/>
              <a:ext cx="2285994" cy="19442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88956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想讀的科系隸屬在工學院或理學院有差別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嗎？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5365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工學院重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產業應用，實際成品的效益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理學院重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基礎理論，重思考與推理能力，探討理論的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正確性。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94270" y="41726"/>
            <a:ext cx="524005" cy="2256979"/>
            <a:chOff x="94270" y="41726"/>
            <a:chExt cx="524005" cy="2256979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工程學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6" name="Picture 15" descr="K:\10418學群簡報\圖\字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0" y="41726"/>
              <a:ext cx="524005" cy="46723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8" name="圖片 27" descr="齟齒圖片4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9" name="文字方塊 2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9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528" y="1032044"/>
            <a:ext cx="8424936" cy="4419331"/>
            <a:chOff x="323528" y="1032044"/>
            <a:chExt cx="8424936" cy="441933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312"/>
            <a:stretch/>
          </p:blipFill>
          <p:spPr bwMode="auto">
            <a:xfrm>
              <a:off x="323528" y="1052936"/>
              <a:ext cx="8388027" cy="4398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52388" y="1032044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43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9" b="537"/>
          <a:stretch/>
        </p:blipFill>
        <p:spPr bwMode="auto">
          <a:xfrm>
            <a:off x="323528" y="1052936"/>
            <a:ext cx="8388027" cy="317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://static1.squarespace.com/static/56252e94e4b0a8bbacb75689/t/5663016de4b0385136169bfe/1449329007787/green-crain.jpg?format=2500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8" b="48061"/>
          <a:stretch/>
        </p:blipFill>
        <p:spPr bwMode="auto">
          <a:xfrm>
            <a:off x="323528" y="4299247"/>
            <a:ext cx="8376438" cy="933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060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75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12780</TotalTime>
  <Words>1233</Words>
  <Application>Microsoft Office PowerPoint</Application>
  <PresentationFormat>自訂</PresentationFormat>
  <Paragraphs>119</Paragraphs>
  <Slides>22</Slides>
  <Notes>10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yuda</dc:creator>
  <cp:lastModifiedBy>windows</cp:lastModifiedBy>
  <cp:revision>479</cp:revision>
  <dcterms:created xsi:type="dcterms:W3CDTF">2015-01-22T02:35:23Z</dcterms:created>
  <dcterms:modified xsi:type="dcterms:W3CDTF">2016-07-02T18:41:38Z</dcterms:modified>
</cp:coreProperties>
</file>