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activeX/activeX1.xml" ContentType="application/vnd.ms-office.activeX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38" r:id="rId2"/>
    <p:sldId id="257" r:id="rId3"/>
    <p:sldId id="402" r:id="rId4"/>
    <p:sldId id="410" r:id="rId5"/>
    <p:sldId id="411" r:id="rId6"/>
    <p:sldId id="412" r:id="rId7"/>
    <p:sldId id="413" r:id="rId8"/>
    <p:sldId id="414" r:id="rId9"/>
    <p:sldId id="403" r:id="rId10"/>
    <p:sldId id="404" r:id="rId11"/>
    <p:sldId id="405" r:id="rId12"/>
    <p:sldId id="406" r:id="rId13"/>
    <p:sldId id="415" r:id="rId14"/>
    <p:sldId id="416" r:id="rId15"/>
    <p:sldId id="407" r:id="rId16"/>
    <p:sldId id="408" r:id="rId17"/>
    <p:sldId id="417" r:id="rId18"/>
    <p:sldId id="409" r:id="rId19"/>
  </p:sldIdLst>
  <p:sldSz cx="9144000" cy="5718175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FFFF"/>
    <a:srgbClr val="FFA953"/>
    <a:srgbClr val="99CCFF"/>
    <a:srgbClr val="FF8E1D"/>
    <a:srgbClr val="CC99FF"/>
    <a:srgbClr val="FFCDCD"/>
    <a:srgbClr val="996633"/>
    <a:srgbClr val="D1A375"/>
    <a:srgbClr val="FF9933"/>
    <a:srgbClr val="FF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166" autoAdjust="0"/>
    <p:restoredTop sz="86207" autoAdjust="0"/>
  </p:normalViewPr>
  <p:slideViewPr>
    <p:cSldViewPr>
      <p:cViewPr varScale="1">
        <p:scale>
          <a:sx n="118" d="100"/>
          <a:sy n="118" d="100"/>
        </p:scale>
        <p:origin x="-1548" y="-102"/>
      </p:cViewPr>
      <p:guideLst>
        <p:guide orient="horz" pos="180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01.資訊學群-資工系(02'12).wmv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50"/>
  <ax:ocxPr ax:name="mute" ax:value="0"/>
  <ax:ocxPr ax:name="uiMode" ax:value="full"/>
  <ax:ocxPr ax:name="stretchToFit" ax:value="-1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0404"/>
  <ax:ocxPr ax:name="_cy" ax:value="11201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92AFB2-6FF2-4986-A72B-F66FA409170B}" type="datetimeFigureOut">
              <a:rPr lang="zh-TW" altLang="en-US" smtClean="0"/>
              <a:pPr/>
              <a:t>2016/7/14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685800"/>
            <a:ext cx="54832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BBF38-48D1-4A74-9CB7-8EAC71079126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955516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77966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你想認識更多資訊學群的科系嗎？藉由</a:t>
            </a:r>
            <a:r>
              <a:rPr lang="en-US" altLang="zh-TW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IOH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開放個人經驗平臺網站上各大學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科系學長姐的學習經驗分享，可提供你更多的資訊作為參考。</a:t>
            </a:r>
            <a:endParaRPr lang="zh-TW" altLang="en-US" dirty="0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1" dirty="0" smtClean="0">
                <a:latin typeface="SimHei" pitchFamily="2" charset="-122"/>
                <a:ea typeface="SimHei" pitchFamily="2" charset="-122"/>
              </a:rPr>
              <a:t>主要資訊工程學系、資訊管理學系、資訊科學系等所組成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隨著科技的進步，電腦與手機漸漸成為人們生活中重要的工具，無論是舒適地躺在沙發用手機瀏覽社區網站，或是用電腦處理公司事務與寄發郵件、上網查詢資訊來解決疑難雜症等，生活周遭早已充斥著資訊，且愈來愈離不開資訊。這樣的變化多仰賴於資訊產業的發展，也造就資訊人才的需求與高薪，而身為資訊產業的中堅分子， 究竟未來有怎麼樣的趨勢呢？ 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第一，隨著行動載具的普及化，手機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程式開發技術與應用面近年備受重視， 也愈來愈進步。</a:t>
            </a: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第二，雲端和大數據（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Big Data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）是近年最夯的議題，隨著雲端科技發展，大數據也因此應運而生。在過去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基礎設施與技術尚未成熟時，許多的資料受限於硬體與技術，無法及時處理，但隨著硬體技術升級，現在已經可以處理相當龐大的資料，不過，如何從各種數據中找出線索、趨勢以及商機，並利用資料回饋，促進產業發展，才是真正大數據真正隱含的意義，例如：透過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Google 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搜尋預測流感、透過天氣、道路車流量偵測、重大活動等數據預測交通狀況等。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12706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未來資訊學群的學生除了必備的資訊專業能力外，跨領域知識與創新思維也將愈來愈重要，因為無論是軟體、程式的開發，或是大數據分析，都需要跨領域的整合與創新，以貼近資訊使用者的需求，才能在瞬息萬變的資訊產業中立於不敗之地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6BBF38-48D1-4A74-9CB7-8EAC71079126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13964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687388" y="685800"/>
            <a:ext cx="54832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你想認識更多資訊學群的科系嗎？藉由</a:t>
            </a:r>
            <a:r>
              <a:rPr lang="en-US" altLang="zh-TW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IOH</a:t>
            </a:r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開放個人經驗平臺網站上各大學</a:t>
            </a:r>
          </a:p>
          <a:p>
            <a:r>
              <a:rPr lang="zh-TW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科系學長姐的學習經驗分享，可提供你更多的資訊作為參考。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38A005-F00B-44D6-9EFB-4795EF86D80B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1776413"/>
            <a:ext cx="7772400" cy="122555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240088"/>
            <a:ext cx="6400800" cy="1462087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2471C-473B-47CE-880E-379C90C8DF9B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096021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4E48F-44EC-45DB-A820-3043B58B856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151205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487997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487997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D059E9-DEB1-44C4-B923-3D2B5B0C6DEA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94187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829E7-6DB2-44A6-9ABA-DE93D1205FC6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0646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3675063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424113"/>
            <a:ext cx="7772400" cy="12509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9AF7A5-E74C-4A28-91DC-EF7708E1AF25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359651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5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5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8F1AF9-6BB9-4C4B-9813-BB1BF32D7317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32915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279525"/>
            <a:ext cx="4040188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1812925"/>
            <a:ext cx="4040188" cy="32956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279525"/>
            <a:ext cx="4041775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812925"/>
            <a:ext cx="4041775" cy="32956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69875-1EBC-4CCA-87CC-052816D3B35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139099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DE0AA5-2BE9-4473-8859-954B07712150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674878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0B3BCE-A161-4B57-A4FA-55107B90B724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550440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3008313" cy="9699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27013"/>
            <a:ext cx="5111750" cy="48815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196975"/>
            <a:ext cx="3008313" cy="3911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2DCDD-499B-4B03-8A74-2802B7D84D72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134903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002088"/>
            <a:ext cx="5486400" cy="4730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511175"/>
            <a:ext cx="5486400" cy="34305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4475163"/>
            <a:ext cx="5486400" cy="6715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BF57F2-BE3A-4F5F-9AC5-33E168330D98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14012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2070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8A2BDC-C628-49EE-898D-9942DA46CDDB}" type="slidenum">
              <a:rPr lang="en-US" altLang="zh-TW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" Target="slide4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ioh.tw/talks/%e5%8f%b0%e5%a4%a7%e8%b3%87%e5%b7%a5%e7%b3%bb-%e7%8e%8b%e7%a5%96%e5%a9%b7-tsu-ting-wang-tw-study-ntu-bde/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" Target="slide4.xm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://ioh.tw/talks/%e5%8f%b0%e5%a4%a7%e8%b3%87%e7%ae%a1%e7%b3%bb-%e8%95%ad%e5%ae%89-anne-hsiao-tw-study-ntu-bde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hyperlink" Target="01.&#36039;&#35338;&#23416;&#32676;-&#36039;&#24037;&#31995;(02'12).wmv" TargetMode="External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slide" Target="slide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3.jpe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tccashow.org.tw/wp-content/uploads/2013/02/%E8%B3%87%E8%A8%8A%E6%9C%88_325X225_%E5%A4%96%E6%A1%86_CS3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9345"/>
          <a:stretch/>
        </p:blipFill>
        <p:spPr bwMode="auto">
          <a:xfrm>
            <a:off x="0" y="-21232"/>
            <a:ext cx="9143999" cy="573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群組 3"/>
          <p:cNvGrpSpPr/>
          <p:nvPr/>
        </p:nvGrpSpPr>
        <p:grpSpPr>
          <a:xfrm>
            <a:off x="0" y="3291135"/>
            <a:ext cx="9144000" cy="1944216"/>
            <a:chOff x="0" y="3291135"/>
            <a:chExt cx="9144000" cy="1944216"/>
          </a:xfrm>
        </p:grpSpPr>
        <p:sp>
          <p:nvSpPr>
            <p:cNvPr id="2" name="矩形 1"/>
            <p:cNvSpPr/>
            <p:nvPr/>
          </p:nvSpPr>
          <p:spPr>
            <a:xfrm>
              <a:off x="0" y="3291135"/>
              <a:ext cx="9144000" cy="1944216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464276"/>
              <a:ext cx="9144000" cy="77107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3528" y="3363143"/>
            <a:ext cx="369466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資訊學群</a:t>
            </a:r>
            <a:endParaRPr lang="zh-TW" alt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95536" y="4568115"/>
            <a:ext cx="874846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雲端運算熱潮，培養往下挖的能力（偏一、二類組）</a:t>
            </a:r>
            <a:endParaRPr lang="zh-TW" altLang="en-US" sz="2800" b="1" dirty="0">
              <a:solidFill>
                <a:schemeClr val="bg1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3315" name="Picture 3" descr="K:\10418學群簡報\圖\字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638" y="1884783"/>
            <a:ext cx="2132138" cy="190115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231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69452" y="385713"/>
            <a:ext cx="4346564" cy="646331"/>
            <a:chOff x="395780" y="1565827"/>
            <a:chExt cx="4346564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4212224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427531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二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我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適合這個學群嗎？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pic>
        <p:nvPicPr>
          <p:cNvPr id="2048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708" b="252"/>
          <a:stretch/>
        </p:blipFill>
        <p:spPr bwMode="auto">
          <a:xfrm>
            <a:off x="395536" y="1048989"/>
            <a:ext cx="8424936" cy="332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「資訊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6" name="AutoShape 4" descr="「資訊」的圖片搜尋結果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6" descr="「資訊」的圖片搜尋結果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0" name="Picture 8" descr="http://csie.hk.edu.tw/files/adbannerplay/6_d2a2a65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" t="26523" b="26523"/>
          <a:stretch/>
        </p:blipFill>
        <p:spPr bwMode="auto">
          <a:xfrm>
            <a:off x="369452" y="4439465"/>
            <a:ext cx="8451020" cy="939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3" name="群組 12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4" name="圖片 13" descr="齟齒圖片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645665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三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群新生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人數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11015"/>
            <a:ext cx="8424935" cy="2874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:\105高中生涯規劃\圖6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26839"/>
            <a:ext cx="4572508" cy="185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395538" y="1090919"/>
            <a:ext cx="34201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>
                <a:latin typeface="SimHei" pitchFamily="49" charset="-122"/>
                <a:ea typeface="SimHei" pitchFamily="49" charset="-122"/>
              </a:rPr>
              <a:t>※</a:t>
            </a:r>
            <a:r>
              <a:rPr lang="zh-TW" altLang="en-US" sz="2400" b="1" dirty="0">
                <a:latin typeface="SimHei" pitchFamily="49" charset="-122"/>
                <a:ea typeface="SimHei" pitchFamily="49" charset="-122"/>
              </a:rPr>
              <a:t>新生人數自民國</a:t>
            </a:r>
            <a:r>
              <a:rPr lang="en-US" altLang="zh-TW" sz="2400" b="1" dirty="0">
                <a:latin typeface="SimHei" pitchFamily="49" charset="-122"/>
                <a:ea typeface="SimHei" pitchFamily="49" charset="-122"/>
              </a:rPr>
              <a:t>100</a:t>
            </a:r>
            <a:r>
              <a:rPr lang="zh-TW" altLang="en-US" sz="2400" b="1" dirty="0" smtClean="0">
                <a:latin typeface="SimHei" pitchFamily="49" charset="-122"/>
                <a:ea typeface="SimHei" pitchFamily="49" charset="-122"/>
              </a:rPr>
              <a:t>年</a:t>
            </a:r>
            <a:r>
              <a:rPr lang="en-US" altLang="zh-TW" sz="2400" b="1" dirty="0" smtClean="0">
                <a:latin typeface="SimHei" pitchFamily="49" charset="-122"/>
                <a:ea typeface="SimHei" pitchFamily="49" charset="-122"/>
              </a:rPr>
              <a:t/>
            </a:r>
            <a:br>
              <a:rPr lang="en-US" altLang="zh-TW" sz="2400" b="1" dirty="0" smtClean="0">
                <a:latin typeface="SimHei" pitchFamily="49" charset="-122"/>
                <a:ea typeface="SimHei" pitchFamily="49" charset="-122"/>
              </a:rPr>
            </a:br>
            <a:r>
              <a:rPr lang="zh-TW" altLang="en-US" sz="2400" b="1" dirty="0" smtClean="0">
                <a:latin typeface="SimHei" pitchFamily="49" charset="-122"/>
                <a:ea typeface="SimHei" pitchFamily="49" charset="-122"/>
              </a:rPr>
              <a:t>  開始</a:t>
            </a:r>
            <a:r>
              <a:rPr lang="zh-TW" altLang="en-US" sz="2400" b="1" dirty="0">
                <a:latin typeface="SimHei" pitchFamily="49" charset="-122"/>
                <a:ea typeface="SimHei" pitchFamily="49" charset="-122"/>
              </a:rPr>
              <a:t>下滑 。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2" name="圖片 11" descr="齟齒圖片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3" name="文字方塊 12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775476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032044"/>
            <a:ext cx="8424935" cy="435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4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四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重點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科系介紹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0" name="圖片 9" descr="齟齒圖片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1" name="文字方塊 10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14991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4"/>
            <a:ext cx="888670" cy="5718171"/>
            <a:chOff x="0" y="3291135"/>
            <a:chExt cx="11404174" cy="1944214"/>
          </a:xfrm>
        </p:grpSpPr>
        <p:sp>
          <p:nvSpPr>
            <p:cNvPr id="2" name="矩形 1"/>
            <p:cNvSpPr/>
            <p:nvPr/>
          </p:nvSpPr>
          <p:spPr>
            <a:xfrm>
              <a:off x="0" y="3291135"/>
              <a:ext cx="9144000" cy="972108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118180" y="3291135"/>
              <a:ext cx="2285994" cy="19442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4270" y="482823"/>
            <a:ext cx="5240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資訊學群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9" name="Picture 3" descr="K:\10418學群簡報\圖\字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93"/>
            <a:ext cx="438763" cy="3912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089991" y="284175"/>
            <a:ext cx="7802489" cy="918728"/>
            <a:chOff x="1089991" y="284175"/>
            <a:chExt cx="7802489" cy="918728"/>
          </a:xfrm>
        </p:grpSpPr>
        <p:sp>
          <p:nvSpPr>
            <p:cNvPr id="14" name="圓角矩形 13"/>
            <p:cNvSpPr/>
            <p:nvPr/>
          </p:nvSpPr>
          <p:spPr>
            <a:xfrm>
              <a:off x="1089991" y="284175"/>
              <a:ext cx="7802489" cy="91872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2051720" y="443557"/>
              <a:ext cx="32403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SimHei" pitchFamily="2" charset="-122"/>
                  <a:ea typeface="SimHei" pitchFamily="2" charset="-122"/>
                </a:rPr>
                <a:t>科系小叮嚀</a:t>
              </a:r>
              <a:endParaRPr lang="zh-TW" altLang="en-US" sz="36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pic>
          <p:nvPicPr>
            <p:cNvPr id="12" name="Picture 2" descr="K:\10418學群簡報\圖\圖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88" y="411442"/>
              <a:ext cx="816632" cy="664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115616" y="1393855"/>
            <a:ext cx="7848872" cy="22467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zh-TW" sz="2800" b="1" dirty="0">
                <a:latin typeface="SimHei" pitchFamily="2" charset="-122"/>
                <a:ea typeface="SimHei" pitchFamily="2" charset="-122"/>
              </a:rPr>
              <a:t>1</a:t>
            </a:r>
            <a:r>
              <a:rPr lang="en-US" altLang="zh-TW" sz="2800" b="1" dirty="0" smtClean="0">
                <a:latin typeface="SimHei" pitchFamily="2" charset="-122"/>
                <a:ea typeface="SimHei" pitchFamily="2" charset="-122"/>
              </a:rPr>
              <a:t>.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資工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系</a:t>
            </a:r>
            <a:r>
              <a:rPr lang="zh-TW" altLang="en-US" sz="28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（漫步雲端時代，資工專業持續發燙</a:t>
            </a:r>
            <a:r>
              <a:rPr lang="zh-TW" altLang="en-US" sz="28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）</a:t>
            </a:r>
            <a:endParaRPr lang="en-US" altLang="zh-TW" sz="2800" b="1" dirty="0" smtClean="0">
              <a:solidFill>
                <a:srgbClr val="CC0066"/>
              </a:solidFill>
              <a:latin typeface="SimHei" pitchFamily="2" charset="-122"/>
              <a:ea typeface="SimHei" pitchFamily="2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有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扎實的基礎概念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，以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程式邏輯和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語言解決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問題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應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多接觸不同面向，拓展人文視野和眼界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累積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實務經驗最重要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zh-TW" altLang="en-US" sz="2800" b="1" dirty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12"/>
          <a:stretch/>
        </p:blipFill>
        <p:spPr>
          <a:xfrm>
            <a:off x="6300192" y="3331621"/>
            <a:ext cx="2578283" cy="216546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3871279"/>
            <a:ext cx="2219435" cy="15903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6" name="群組 15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7" name="圖片 16" descr="齟齒圖片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64715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4"/>
            <a:ext cx="888670" cy="5718171"/>
            <a:chOff x="0" y="3291135"/>
            <a:chExt cx="11404174" cy="1944214"/>
          </a:xfrm>
        </p:grpSpPr>
        <p:sp>
          <p:nvSpPr>
            <p:cNvPr id="2" name="矩形 1"/>
            <p:cNvSpPr/>
            <p:nvPr/>
          </p:nvSpPr>
          <p:spPr>
            <a:xfrm>
              <a:off x="0" y="3291135"/>
              <a:ext cx="9144000" cy="972108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118180" y="3291135"/>
              <a:ext cx="2285994" cy="19442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4270" y="482823"/>
            <a:ext cx="5240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資訊學群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9" name="Picture 3" descr="K:\10418學群簡報\圖\字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93"/>
            <a:ext cx="438763" cy="3912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089991" y="284175"/>
            <a:ext cx="7802489" cy="918728"/>
            <a:chOff x="1089991" y="284175"/>
            <a:chExt cx="7802489" cy="918728"/>
          </a:xfrm>
        </p:grpSpPr>
        <p:sp>
          <p:nvSpPr>
            <p:cNvPr id="14" name="圓角矩形 13"/>
            <p:cNvSpPr/>
            <p:nvPr/>
          </p:nvSpPr>
          <p:spPr>
            <a:xfrm>
              <a:off x="1089991" y="284175"/>
              <a:ext cx="7802489" cy="918728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Text Box 2"/>
            <p:cNvSpPr txBox="1">
              <a:spLocks noChangeArrowheads="1"/>
            </p:cNvSpPr>
            <p:nvPr/>
          </p:nvSpPr>
          <p:spPr bwMode="auto">
            <a:xfrm>
              <a:off x="2051720" y="443557"/>
              <a:ext cx="32403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latin typeface="SimHei" pitchFamily="2" charset="-122"/>
                  <a:ea typeface="SimHei" pitchFamily="2" charset="-122"/>
                </a:rPr>
                <a:t>科系小叮嚀</a:t>
              </a:r>
              <a:endParaRPr lang="zh-TW" altLang="en-US" sz="36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pic>
          <p:nvPicPr>
            <p:cNvPr id="12" name="Picture 2" descr="K:\10418學群簡報\圖\圖6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088" y="411442"/>
              <a:ext cx="816632" cy="6641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115616" y="1393855"/>
            <a:ext cx="7848872" cy="224676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zh-TW" sz="2800" b="1" dirty="0">
                <a:latin typeface="SimHei" pitchFamily="2" charset="-122"/>
                <a:ea typeface="SimHei" pitchFamily="2" charset="-122"/>
              </a:rPr>
              <a:t>2</a:t>
            </a:r>
            <a:r>
              <a:rPr lang="en-US" altLang="zh-TW" sz="2800" b="1" dirty="0" smtClean="0">
                <a:latin typeface="SimHei" pitchFamily="2" charset="-122"/>
                <a:ea typeface="SimHei" pitchFamily="2" charset="-122"/>
              </a:rPr>
              <a:t>.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資管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系</a:t>
            </a:r>
            <a:r>
              <a:rPr lang="zh-TW" altLang="en-US" sz="28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（雲端</a:t>
            </a:r>
            <a:r>
              <a:rPr lang="zh-TW" altLang="en-US" sz="28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、</a:t>
            </a:r>
            <a:r>
              <a:rPr lang="en-US" altLang="zh-TW" sz="28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APP</a:t>
            </a:r>
            <a:r>
              <a:rPr lang="zh-TW" altLang="en-US" sz="28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技術</a:t>
            </a:r>
            <a:r>
              <a:rPr lang="zh-TW" altLang="en-US" sz="2800" b="1" dirty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能力要強</a:t>
            </a:r>
            <a:r>
              <a:rPr lang="zh-TW" altLang="en-US" sz="2800" b="1" dirty="0" smtClean="0">
                <a:solidFill>
                  <a:srgbClr val="CC0066"/>
                </a:solidFill>
                <a:latin typeface="SimHei" pitchFamily="2" charset="-122"/>
                <a:ea typeface="SimHei" pitchFamily="2" charset="-122"/>
              </a:rPr>
              <a:t>）</a:t>
            </a:r>
            <a:endParaRPr lang="en-US" altLang="zh-TW" sz="2800" b="1" dirty="0" smtClean="0">
              <a:solidFill>
                <a:srgbClr val="CC0066"/>
              </a:solidFill>
              <a:latin typeface="SimHei" pitchFamily="2" charset="-122"/>
              <a:ea typeface="SimHei" pitchFamily="2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強化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程式語言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能力。</a:t>
            </a:r>
            <a:endParaRPr lang="en-US" altLang="zh-TW" sz="2800" b="1" dirty="0" smtClean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具備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外文能力才有機會往國外發展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 smtClean="0">
              <a:solidFill>
                <a:srgbClr val="0070C0"/>
              </a:solidFill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971550" lvl="1" indent="-514350">
              <a:buFont typeface="+mj-lt"/>
              <a:buAutoNum type="arabicParenR"/>
            </a:pP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程式語言每三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年出現</a:t>
            </a:r>
            <a:r>
              <a:rPr lang="zh-TW" altLang="en-US" sz="2800" b="1" dirty="0" smtClean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變化</a:t>
            </a:r>
            <a:r>
              <a:rPr lang="zh-TW" altLang="en-US" sz="2800" b="1" dirty="0">
                <a:solidFill>
                  <a:srgbClr val="0070C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，必須學習跟上程式的變化。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873" b="91636" l="4474" r="95690">
                        <a14:foregroundMark x1="39062" y1="20945" x2="55210" y2="9236"/>
                        <a14:foregroundMark x1="55428" y1="9236" x2="79160" y2="8800"/>
                        <a14:foregroundMark x1="79160" y1="8800" x2="89089" y2="18036"/>
                        <a14:foregroundMark x1="89089" y1="18036" x2="93344" y2="36873"/>
                        <a14:foregroundMark x1="93672" y1="37600" x2="95690" y2="57600"/>
                        <a14:foregroundMark x1="54392" y1="58691" x2="65685" y2="42255"/>
                        <a14:foregroundMark x1="39716" y1="21164" x2="57447" y2="71927"/>
                        <a14:foregroundMark x1="7856" y1="85455" x2="71413" y2="84509"/>
                        <a14:foregroundMark x1="71413" y1="84509" x2="86252" y2="74400"/>
                        <a14:foregroundMark x1="86252" y1="74400" x2="95690" y2="57818"/>
                        <a14:foregroundMark x1="7856" y1="37600" x2="12439" y2="20945"/>
                        <a14:foregroundMark x1="12439" y1="20945" x2="39716" y2="20073"/>
                        <a14:foregroundMark x1="7529" y1="38036" x2="5019" y2="42545"/>
                        <a14:foregroundMark x1="5019" y1="42545" x2="5346" y2="83200"/>
                        <a14:foregroundMark x1="5346" y1="83200" x2="6001" y2="86109"/>
                        <a14:foregroundMark x1="6165" y1="53527" x2="93017" y2="41818"/>
                        <a14:foregroundMark x1="57938" y1="20073" x2="78505" y2="48800"/>
                        <a14:foregroundMark x1="16476" y1="67200" x2="79869" y2="66327"/>
                        <a14:foregroundMark x1="12439" y1="60509" x2="49700" y2="54400"/>
                        <a14:foregroundMark x1="11566" y1="75345" x2="59138" y2="77382"/>
                        <a14:foregroundMark x1="62302" y1="54618" x2="94163" y2="55564"/>
                        <a14:foregroundMark x1="58592" y1="60509" x2="85052" y2="60509"/>
                        <a14:foregroundMark x1="15112" y1="26982" x2="38734" y2="31055"/>
                        <a14:foregroundMark x1="16803" y1="29236" x2="15276" y2="46545"/>
                        <a14:foregroundMark x1="15603" y1="44291" x2="34479" y2="39564"/>
                        <a14:foregroundMark x1="40262" y1="28582" x2="81178" y2="22982"/>
                        <a14:foregroundMark x1="55428" y1="16436" x2="67703" y2="16436"/>
                        <a14:foregroundMark x1="85761" y1="19564" x2="85052" y2="29673"/>
                        <a14:foregroundMark x1="73432" y1="32873" x2="83361" y2="31927"/>
                        <a14:foregroundMark x1="68740" y1="12436" x2="66176" y2="40945"/>
                        <a14:foregroundMark x1="74795" y1="43418" x2="74795" y2="69236"/>
                        <a14:foregroundMark x1="74795" y1="62327" x2="92635" y2="61600"/>
                        <a14:foregroundMark x1="43917" y1="42036" x2="67867" y2="40945"/>
                        <a14:foregroundMark x1="76487" y1="53091" x2="75286" y2="76218"/>
                        <a14:foregroundMark x1="25259" y1="31273" x2="22695" y2="494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8" t="8659" r="5072" b="12707"/>
          <a:stretch/>
        </p:blipFill>
        <p:spPr>
          <a:xfrm>
            <a:off x="4395460" y="3201769"/>
            <a:ext cx="3776940" cy="2465630"/>
          </a:xfrm>
          <a:prstGeom prst="rect">
            <a:avLst/>
          </a:prstGeom>
        </p:spPr>
      </p:pic>
      <p:grpSp>
        <p:nvGrpSpPr>
          <p:cNvPr id="13" name="群組 12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6" name="圖片 15" descr="齟齒圖片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6742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圓角矩形 5"/>
          <p:cNvSpPr/>
          <p:nvPr/>
        </p:nvSpPr>
        <p:spPr>
          <a:xfrm>
            <a:off x="466787" y="2067000"/>
            <a:ext cx="8353685" cy="3312368"/>
          </a:xfrm>
          <a:prstGeom prst="roundRect">
            <a:avLst>
              <a:gd name="adj" fmla="val 431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五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學長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姐來帶路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3923929" y="385713"/>
            <a:ext cx="48965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王祖婷</a:t>
            </a:r>
            <a:r>
              <a:rPr lang="en-US" altLang="zh-TW" sz="36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/>
            </a:r>
            <a:br>
              <a:rPr lang="en-US" altLang="zh-TW" sz="36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</a:br>
            <a:r>
              <a:rPr lang="zh-TW" altLang="en-US" sz="28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臺灣師範大學附屬高級中學</a:t>
            </a:r>
          </a:p>
          <a:p>
            <a:r>
              <a:rPr lang="zh-TW" altLang="en-US" sz="28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臺灣大學資訊工程系</a:t>
            </a:r>
          </a:p>
        </p:txBody>
      </p:sp>
      <p:sp>
        <p:nvSpPr>
          <p:cNvPr id="3" name="橢圓 2"/>
          <p:cNvSpPr/>
          <p:nvPr/>
        </p:nvSpPr>
        <p:spPr>
          <a:xfrm>
            <a:off x="395537" y="1105314"/>
            <a:ext cx="1577007" cy="157700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755576" y="2211015"/>
            <a:ext cx="78852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      臺大資工系，就須具備良好的數學和邏輯能力，</a:t>
            </a:r>
          </a:p>
          <a:p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否則讀起來會相當吃力。至於資工系畢業後的出路，許多人會選擇繼續研讀臺大資工所、出國深造，或進入大公司（如</a:t>
            </a:r>
            <a:r>
              <a:rPr lang="en-US" altLang="zh-TW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Google</a:t>
            </a:r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）、新創公司等，都是一種選擇。另外，祖婷也分享了在資工系的學習歷程：進入資工系後，她發</a:t>
            </a:r>
          </a:p>
          <a:p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現天分非常重要，少了天分的話，在學過程中就會相對辛苦，因此，多結交強者朋友是最能減少壓力和</a:t>
            </a:r>
            <a:r>
              <a:rPr lang="en-US" altLang="zh-TW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/>
            </a:r>
            <a:br>
              <a:rPr lang="en-US" altLang="zh-TW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進步的方法。</a:t>
            </a:r>
          </a:p>
        </p:txBody>
      </p:sp>
      <p:sp>
        <p:nvSpPr>
          <p:cNvPr id="12" name="矩形 11"/>
          <p:cNvSpPr/>
          <p:nvPr/>
        </p:nvSpPr>
        <p:spPr>
          <a:xfrm>
            <a:off x="2001144" y="154378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經驗分享</a:t>
            </a:r>
          </a:p>
        </p:txBody>
      </p:sp>
      <p:grpSp>
        <p:nvGrpSpPr>
          <p:cNvPr id="11" name="群組 10"/>
          <p:cNvGrpSpPr/>
          <p:nvPr/>
        </p:nvGrpSpPr>
        <p:grpSpPr>
          <a:xfrm>
            <a:off x="7215206" y="4597436"/>
            <a:ext cx="1019901" cy="619105"/>
            <a:chOff x="5436096" y="399325"/>
            <a:chExt cx="1019901" cy="619105"/>
          </a:xfrm>
        </p:grpSpPr>
        <p:pic>
          <p:nvPicPr>
            <p:cNvPr id="3076" name="Picture 4" descr="http://ioh.tw/assets/ioh_logo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99325"/>
              <a:ext cx="825473" cy="619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H:\105高中生涯規劃\圖1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5" y="547671"/>
              <a:ext cx="422902" cy="46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群組 19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1" name="圖片 20" descr="齟齒圖片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2" name="文字方塊 21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4" name="Picture 2" descr="H:\105高中生涯規劃\圖62.png"/>
          <p:cNvPicPr>
            <a:picLocks noChangeAspect="1" noChangeArrowheads="1"/>
          </p:cNvPicPr>
          <p:nvPr/>
        </p:nvPicPr>
        <p:blipFill>
          <a:blip r:embed="rId8" cstate="print"/>
          <a:srcRect l="33618" t="11456" b="10085"/>
          <a:stretch>
            <a:fillRect/>
          </a:stretch>
        </p:blipFill>
        <p:spPr bwMode="auto">
          <a:xfrm>
            <a:off x="378039" y="1001699"/>
            <a:ext cx="1693631" cy="1715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01481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圓角矩形 5"/>
          <p:cNvSpPr/>
          <p:nvPr/>
        </p:nvSpPr>
        <p:spPr>
          <a:xfrm>
            <a:off x="466787" y="2067000"/>
            <a:ext cx="8353685" cy="3312368"/>
          </a:xfrm>
          <a:prstGeom prst="roundRect">
            <a:avLst>
              <a:gd name="adj" fmla="val 4318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" name="群組 7"/>
          <p:cNvGrpSpPr/>
          <p:nvPr/>
        </p:nvGrpSpPr>
        <p:grpSpPr>
          <a:xfrm>
            <a:off x="395537" y="385713"/>
            <a:ext cx="3420136" cy="646331"/>
            <a:chOff x="395780" y="1565827"/>
            <a:chExt cx="3420136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3420136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334888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五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學長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姐來帶路</a:t>
              </a:r>
            </a:p>
          </p:txBody>
        </p:sp>
      </p:grpSp>
      <p:sp>
        <p:nvSpPr>
          <p:cNvPr id="9" name="矩形 8"/>
          <p:cNvSpPr/>
          <p:nvPr/>
        </p:nvSpPr>
        <p:spPr>
          <a:xfrm>
            <a:off x="3923929" y="385713"/>
            <a:ext cx="489654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蕭安</a:t>
            </a:r>
            <a:r>
              <a:rPr lang="en-US" altLang="zh-TW" sz="36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/>
            </a:r>
            <a:br>
              <a:rPr lang="en-US" altLang="zh-TW" sz="36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</a:br>
            <a:r>
              <a:rPr lang="zh-TW" altLang="en-US" sz="28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臺北第一女子高級中學</a:t>
            </a:r>
          </a:p>
          <a:p>
            <a:r>
              <a:rPr lang="zh-TW" altLang="en-US" sz="28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臺灣大學資訊管理學系</a:t>
            </a:r>
          </a:p>
        </p:txBody>
      </p:sp>
      <p:sp>
        <p:nvSpPr>
          <p:cNvPr id="12" name="矩形 11"/>
          <p:cNvSpPr/>
          <p:nvPr/>
        </p:nvSpPr>
        <p:spPr>
          <a:xfrm>
            <a:off x="2001144" y="1543780"/>
            <a:ext cx="16273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經驗分享</a:t>
            </a:r>
          </a:p>
        </p:txBody>
      </p:sp>
      <p:sp>
        <p:nvSpPr>
          <p:cNvPr id="13" name="矩形 12"/>
          <p:cNvSpPr/>
          <p:nvPr/>
        </p:nvSpPr>
        <p:spPr>
          <a:xfrm>
            <a:off x="539552" y="2211015"/>
            <a:ext cx="81732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SimHei" pitchFamily="2" charset="-122"/>
                <a:ea typeface="SimHei" pitchFamily="2" charset="-122"/>
              </a:rPr>
              <a:t>        從小就喜歡自己摸索學習電腦上的各種軟體，對於程式、網路能達成的事物感到著迷，因而選擇進入臺大資管系就讀。臺大資管系是管理學院中唯一的二類組科系，與資工系的差異在於，臺大資管系課程涵蓋資訊與管理兩個領域，除了會寫程式、建構系統與網站外，也會廣泛涉獵如會計、統計、組織管理等方面的商管知識。身為管院的一分子，臺大資管系也重視團隊合作與溝通能力的培養，同學間討論科技創新的風氣蓬勃，也樂意協助彼此的專案。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7715272" y="1168412"/>
            <a:ext cx="1019901" cy="619105"/>
            <a:chOff x="5436096" y="399325"/>
            <a:chExt cx="1019901" cy="619105"/>
          </a:xfrm>
        </p:grpSpPr>
        <p:pic>
          <p:nvPicPr>
            <p:cNvPr id="17" name="Picture 4" descr="http://ioh.tw/assets/ioh_logo.png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096" y="399325"/>
              <a:ext cx="825473" cy="619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H:\105高中生涯規劃\圖1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3095" y="547671"/>
              <a:ext cx="422902" cy="464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群組 22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4" name="圖片 23" descr="齟齒圖片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5" name="文字方塊 24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059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357158" y="1073137"/>
            <a:ext cx="1584175" cy="1577007"/>
            <a:chOff x="395537" y="1105314"/>
            <a:chExt cx="1584175" cy="1577007"/>
          </a:xfrm>
        </p:grpSpPr>
        <p:sp>
          <p:nvSpPr>
            <p:cNvPr id="27" name="橢圓 26"/>
            <p:cNvSpPr/>
            <p:nvPr/>
          </p:nvSpPr>
          <p:spPr>
            <a:xfrm>
              <a:off x="395537" y="1105314"/>
              <a:ext cx="1577007" cy="157700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8" name="Picture 2" descr="H:\105高中生涯規劃\圖63.png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431899" y="1226158"/>
              <a:ext cx="1547813" cy="1386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5210491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2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2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0" y="1385119"/>
            <a:ext cx="9144000" cy="1944216"/>
            <a:chOff x="0" y="3291135"/>
            <a:chExt cx="9144000" cy="1944216"/>
          </a:xfrm>
        </p:grpSpPr>
        <p:sp>
          <p:nvSpPr>
            <p:cNvPr id="2" name="矩形 1"/>
            <p:cNvSpPr/>
            <p:nvPr/>
          </p:nvSpPr>
          <p:spPr>
            <a:xfrm>
              <a:off x="0" y="3291135"/>
              <a:ext cx="9144000" cy="1944216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4464276"/>
              <a:ext cx="9144000" cy="77107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3528" y="1457127"/>
            <a:ext cx="3694664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資訊學群</a:t>
            </a:r>
            <a:endParaRPr lang="zh-TW" altLang="en-US" sz="6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3315" name="Picture 3" descr="K:\10418學群簡報\圖\字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638" y="-21233"/>
            <a:ext cx="2132138" cy="190115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群組 10"/>
          <p:cNvGrpSpPr/>
          <p:nvPr/>
        </p:nvGrpSpPr>
        <p:grpSpPr>
          <a:xfrm>
            <a:off x="2794971" y="3610197"/>
            <a:ext cx="3145181" cy="761058"/>
            <a:chOff x="493511" y="4803303"/>
            <a:chExt cx="3145181" cy="761058"/>
          </a:xfrm>
        </p:grpSpPr>
        <p:sp>
          <p:nvSpPr>
            <p:cNvPr id="12" name="矩形 11"/>
            <p:cNvSpPr/>
            <p:nvPr/>
          </p:nvSpPr>
          <p:spPr>
            <a:xfrm>
              <a:off x="1137757" y="4859796"/>
              <a:ext cx="2500935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zh-TW" dirty="0" smtClean="0">
                  <a:latin typeface="SimHei" pitchFamily="49" charset="-122"/>
                  <a:ea typeface="SimHei" pitchFamily="49" charset="-122"/>
                </a:rPr>
                <a:t> 01</a:t>
              </a:r>
              <a:r>
                <a:rPr lang="en-US" altLang="zh-TW" dirty="0">
                  <a:latin typeface="SimHei" pitchFamily="49" charset="-122"/>
                  <a:ea typeface="SimHei" pitchFamily="49" charset="-122"/>
                </a:rPr>
                <a:t>.</a:t>
              </a:r>
              <a:r>
                <a:rPr lang="zh-TW" altLang="en-US" dirty="0">
                  <a:latin typeface="SimHei" pitchFamily="49" charset="-122"/>
                  <a:ea typeface="SimHei" pitchFamily="49" charset="-122"/>
                </a:rPr>
                <a:t>資訊學群</a:t>
              </a:r>
              <a:r>
                <a:rPr lang="en-US" altLang="zh-TW" dirty="0">
                  <a:latin typeface="SimHei" pitchFamily="49" charset="-122"/>
                  <a:ea typeface="SimHei" pitchFamily="49" charset="-122"/>
                </a:rPr>
                <a:t>-</a:t>
              </a:r>
              <a:r>
                <a:rPr lang="zh-TW" altLang="en-US" dirty="0">
                  <a:latin typeface="SimHei" pitchFamily="49" charset="-122"/>
                  <a:ea typeface="SimHei" pitchFamily="49" charset="-122"/>
                </a:rPr>
                <a:t>資工系</a:t>
              </a:r>
              <a:endParaRPr kumimoji="0" lang="en-US" altLang="zh-TW" dirty="0">
                <a:latin typeface="SimHei" pitchFamily="49" charset="-122"/>
                <a:ea typeface="SimHei" pitchFamily="49" charset="-122"/>
              </a:endParaRPr>
            </a:p>
          </p:txBody>
        </p:sp>
        <p:pic>
          <p:nvPicPr>
            <p:cNvPr id="13" name="Picture 2" descr="http://img.app-island.com/article/63/65/icon.png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511" y="4803303"/>
              <a:ext cx="728810" cy="761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68188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 descr="圖片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587"/>
            <a:ext cx="9144000" cy="5715000"/>
          </a:xfrm>
          <a:prstGeom prst="rect">
            <a:avLst/>
          </a:prstGeom>
        </p:spPr>
      </p:pic>
      <p:sp>
        <p:nvSpPr>
          <p:cNvPr id="17" name="文字方塊 6"/>
          <p:cNvSpPr txBox="1">
            <a:spLocks noChangeArrowheads="1"/>
          </p:cNvSpPr>
          <p:nvPr/>
        </p:nvSpPr>
        <p:spPr bwMode="auto">
          <a:xfrm>
            <a:off x="1857356" y="4859351"/>
            <a:ext cx="55356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zh-TW" altLang="en-US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資訊學群</a:t>
            </a:r>
            <a:r>
              <a:rPr kumimoji="0" lang="en-US" altLang="zh-TW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kumimoji="0" lang="zh-TW" altLang="en-US" sz="3200" b="1" dirty="0">
                <a:solidFill>
                  <a:schemeClr val="bg1"/>
                </a:solidFill>
                <a:latin typeface="標楷體" pitchFamily="65" charset="-120"/>
                <a:ea typeface="標楷體" pitchFamily="65" charset="-120"/>
              </a:rPr>
              <a:t>資工系</a:t>
            </a:r>
            <a:endParaRPr kumimoji="0" lang="en-US" altLang="zh-TW" sz="3200" b="1" dirty="0">
              <a:solidFill>
                <a:schemeClr val="bg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8" name="文字方塊 9"/>
          <p:cNvSpPr txBox="1">
            <a:spLocks noChangeArrowheads="1"/>
          </p:cNvSpPr>
          <p:nvPr/>
        </p:nvSpPr>
        <p:spPr bwMode="auto">
          <a:xfrm>
            <a:off x="71406" y="4897752"/>
            <a:ext cx="1106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Hei" pitchFamily="49" charset="-122"/>
                <a:ea typeface="SimHei" pitchFamily="49" charset="-122"/>
              </a:rPr>
              <a:t>影片來源：</a:t>
            </a:r>
            <a:r>
              <a:rPr kumimoji="0"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Hei" pitchFamily="49" charset="-122"/>
                <a:ea typeface="SimHei" pitchFamily="49" charset="-122"/>
              </a:rPr>
              <a:t/>
            </a:r>
            <a:br>
              <a:rPr kumimoji="0" lang="en-US" altLang="zh-TW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mHei" pitchFamily="49" charset="-122"/>
                <a:ea typeface="SimHei" pitchFamily="49" charset="-122"/>
              </a:rPr>
            </a:br>
            <a:r>
              <a:rPr kumimoji="0" lang="en-US" altLang="zh-TW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imHei" pitchFamily="49" charset="-122"/>
                <a:ea typeface="SimHei" pitchFamily="49" charset="-122"/>
              </a:rPr>
              <a:t>YOUTUBE</a:t>
            </a:r>
            <a:endParaRPr kumimoji="0" lang="en-US" altLang="zh-TW" sz="1200" b="1" dirty="0">
              <a:solidFill>
                <a:schemeClr val="tx1">
                  <a:lumMod val="85000"/>
                  <a:lumOff val="15000"/>
                </a:schemeClr>
              </a:solidFill>
              <a:latin typeface="SimHei" pitchFamily="49" charset="-122"/>
              <a:ea typeface="SimHei" pitchFamily="49" charset="-122"/>
            </a:endParaRPr>
          </a:p>
        </p:txBody>
      </p:sp>
      <p:sp>
        <p:nvSpPr>
          <p:cNvPr id="19" name="文字方塊 9"/>
          <p:cNvSpPr txBox="1">
            <a:spLocks noChangeArrowheads="1"/>
          </p:cNvSpPr>
          <p:nvPr/>
        </p:nvSpPr>
        <p:spPr bwMode="auto">
          <a:xfrm>
            <a:off x="7966106" y="4897752"/>
            <a:ext cx="11064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SimHei" pitchFamily="49" charset="-122"/>
                <a:cs typeface="Arial" pitchFamily="34" charset="0"/>
              </a:rPr>
              <a:t>02’12</a:t>
            </a:r>
            <a:endParaRPr kumimoji="0" lang="en-US" altLang="zh-TW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itchFamily="34" charset="0"/>
              <a:ea typeface="SimHei" pitchFamily="49" charset="-122"/>
              <a:cs typeface="Arial" pitchFamily="34" charset="0"/>
            </a:endParaRPr>
          </a:p>
        </p:txBody>
      </p:sp>
      <p:pic>
        <p:nvPicPr>
          <p:cNvPr id="20" name="圖片 12" descr="圖片6-4.pn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5338" y="3930657"/>
            <a:ext cx="708025" cy="79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圖片 20" descr="09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281718" y="3282095"/>
            <a:ext cx="648000" cy="648000"/>
          </a:xfrm>
          <a:prstGeom prst="rect">
            <a:avLst/>
          </a:prstGeom>
        </p:spPr>
      </p:pic>
    </p:spTree>
    <p:controls>
      <p:control spid="1027" name="WindowsMediaPlayer1" r:id="rId2" imgW="7344800" imgH="4032839"/>
    </p:controls>
    <p:extLst>
      <p:ext uri="{BB962C8B-B14F-4D97-AF65-F5344CB8AC3E}">
        <p14:creationId xmlns:p14="http://schemas.microsoft.com/office/powerpoint/2010/main" xmlns="" val="1839284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6" r="24416"/>
          <a:stretch/>
        </p:blipFill>
        <p:spPr>
          <a:xfrm>
            <a:off x="0" y="-6516"/>
            <a:ext cx="9144000" cy="572469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" t="7017"/>
          <a:stretch/>
        </p:blipFill>
        <p:spPr bwMode="auto">
          <a:xfrm>
            <a:off x="2195736" y="50775"/>
            <a:ext cx="5157849" cy="3240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K:\10418學群簡報\圖\圖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835696" cy="193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K:\10418學群簡報\圖\圖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755" y="2691355"/>
            <a:ext cx="8964488" cy="296443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群組 5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8" name="圖片 7" descr="齟齒圖片4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225671" y="132903"/>
            <a:ext cx="8738817" cy="1214016"/>
            <a:chOff x="225671" y="132903"/>
            <a:chExt cx="8738817" cy="1214016"/>
          </a:xfrm>
        </p:grpSpPr>
        <p:sp>
          <p:nvSpPr>
            <p:cNvPr id="6" name="圓角矩形 5"/>
            <p:cNvSpPr/>
            <p:nvPr/>
          </p:nvSpPr>
          <p:spPr>
            <a:xfrm>
              <a:off x="971600" y="319817"/>
              <a:ext cx="7992888" cy="102710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130" name="Picture 10" descr="H:\105高中生涯規劃\圖2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71" y="132903"/>
              <a:ext cx="817937" cy="831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58" name="Picture 2" descr="H:\105高中生涯規劃\字22.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430165"/>
              <a:ext cx="7416824" cy="802982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矩形 32"/>
          <p:cNvSpPr/>
          <p:nvPr/>
        </p:nvSpPr>
        <p:spPr>
          <a:xfrm>
            <a:off x="509358" y="2283023"/>
            <a:ext cx="38466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主要學習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內容在於網站架設、設計電腦程式與系統、電腦軟硬體開發與維護、資安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維護等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資訊相關專業能力培養。</a:t>
            </a:r>
            <a:endParaRPr lang="zh-TW" altLang="en-US" sz="2800" b="1" dirty="0" smtClean="0">
              <a:latin typeface="SimHei" pitchFamily="2" charset="-122"/>
              <a:ea typeface="SimHei" pitchFamily="2" charset="-122"/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575800" y="1490935"/>
            <a:ext cx="2592044" cy="646331"/>
            <a:chOff x="395780" y="1565827"/>
            <a:chExt cx="2592044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2592044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5" action="ppaction://hlinksldjump"/>
            </p:cNvPr>
            <p:cNvSpPr/>
            <p:nvPr/>
          </p:nvSpPr>
          <p:spPr>
            <a:xfrm>
              <a:off x="467030" y="1565827"/>
              <a:ext cx="252079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一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學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群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簡介</a:t>
              </a:r>
              <a:endParaRPr lang="zh-TW" altLang="en-US" sz="28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pic>
        <p:nvPicPr>
          <p:cNvPr id="8194" name="Picture 2" descr="http://m.eztrust.com.tw/Templates/Template003/images/service/3p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533"/>
          <a:stretch/>
        </p:blipFill>
        <p:spPr bwMode="auto">
          <a:xfrm>
            <a:off x="4746349" y="2355031"/>
            <a:ext cx="3922897" cy="27023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14" name="群組 13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5" name="圖片 14" descr="齟齒圖片4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6" name="文字方塊 1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7311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6" r="24416"/>
          <a:stretch/>
        </p:blipFill>
        <p:spPr>
          <a:xfrm>
            <a:off x="0" y="-6516"/>
            <a:ext cx="9144000" cy="5724691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0" y="4"/>
            <a:ext cx="888670" cy="5718171"/>
            <a:chOff x="0" y="3291135"/>
            <a:chExt cx="11404174" cy="1944214"/>
          </a:xfrm>
        </p:grpSpPr>
        <p:sp>
          <p:nvSpPr>
            <p:cNvPr id="2" name="矩形 1"/>
            <p:cNvSpPr/>
            <p:nvPr/>
          </p:nvSpPr>
          <p:spPr>
            <a:xfrm>
              <a:off x="0" y="3291135"/>
              <a:ext cx="9144000" cy="972108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118180" y="3291135"/>
              <a:ext cx="2285994" cy="19442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4270" y="482823"/>
            <a:ext cx="5240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資訊學群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3315" name="Picture 3" descr="K:\10418學群簡報\圖\字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93"/>
            <a:ext cx="438763" cy="3912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圓角矩形 2"/>
          <p:cNvSpPr/>
          <p:nvPr/>
        </p:nvSpPr>
        <p:spPr>
          <a:xfrm>
            <a:off x="1089991" y="338807"/>
            <a:ext cx="7802489" cy="86409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187624" y="1418927"/>
            <a:ext cx="7704856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科技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的進步，電腦與手機漸漸成為人們生活中重要的工具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，帶動資訊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產業的發展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，造就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資訊人才的需求與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高薪。</a:t>
            </a:r>
            <a:endParaRPr lang="en-US" altLang="zh-TW" sz="2800" b="1" dirty="0" smtClean="0">
              <a:latin typeface="SimHei" pitchFamily="2" charset="-122"/>
              <a:ea typeface="SimHei" pitchFamily="2" charset="-122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1204955" y="2931095"/>
            <a:ext cx="538326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未來趨勢：</a:t>
            </a:r>
            <a:endParaRPr lang="en-US" altLang="zh-TW" sz="2800" b="1" dirty="0" smtClean="0">
              <a:latin typeface="SimHei" pitchFamily="2" charset="-122"/>
              <a:ea typeface="SimHei" pitchFamily="2" charset="-122"/>
            </a:endParaRPr>
          </a:p>
          <a:p>
            <a:pPr marL="514350" indent="-514350">
              <a:buFont typeface="+mj-ea"/>
              <a:buAutoNum type="ea1ChtPeriod"/>
            </a:pP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行動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載具的普及化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，</a:t>
            </a:r>
            <a:r>
              <a:rPr lang="en-US" altLang="zh-TW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App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開發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技術與應用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面備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受重視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，愈來愈進步。</a:t>
            </a:r>
            <a:endParaRPr lang="en-US" altLang="zh-TW" sz="2800" b="1" dirty="0" smtClean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pPr marL="514350" indent="-514350">
              <a:buFont typeface="+mj-ea"/>
              <a:buAutoNum type="ea1ChtPeriod"/>
            </a:pP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雲端科技發展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，大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數據因此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應運而生。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747" b="96070" l="4689" r="95823">
                        <a14:foregroundMark x1="9207" y1="93974" x2="91390" y2="93974"/>
                        <a14:foregroundMark x1="89258" y1="93013" x2="91390" y2="79563"/>
                        <a14:foregroundMark x1="90196" y1="93974" x2="93436" y2="77118"/>
                        <a14:foregroundMark x1="13129" y1="74410" x2="6564" y2="87249"/>
                        <a14:foregroundMark x1="6564" y1="87511" x2="5968" y2="91528"/>
                        <a14:foregroundMark x1="6223" y1="92751" x2="9804" y2="94236"/>
                        <a14:foregroundMark x1="6564" y1="90568" x2="90793" y2="88472"/>
                        <a14:foregroundMark x1="48849" y1="90568" x2="90196" y2="92751"/>
                        <a14:foregroundMark x1="87468" y1="74672" x2="91986" y2="79913"/>
                        <a14:foregroundMark x1="91986" y1="85415" x2="91986" y2="93013"/>
                        <a14:foregroundMark x1="8355" y1="84454" x2="91049" y2="83843"/>
                        <a14:foregroundMark x1="8014" y1="87511" x2="90793" y2="85677"/>
                        <a14:foregroundMark x1="5968" y1="88734" x2="90452" y2="87860"/>
                        <a14:foregroundMark x1="47911" y1="89345" x2="75021" y2="94236"/>
                        <a14:foregroundMark x1="77664" y1="84454" x2="83632" y2="93974"/>
                        <a14:foregroundMark x1="64876" y1="84192" x2="61893" y2="93624"/>
                        <a14:foregroundMark x1="71441" y1="85066" x2="77408" y2="92140"/>
                        <a14:foregroundMark x1="63427" y1="89083" x2="73828" y2="87860"/>
                        <a14:foregroundMark x1="32481" y1="86026" x2="30691" y2="93362"/>
                        <a14:foregroundMark x1="38107" y1="84803" x2="47911" y2="93624"/>
                        <a14:foregroundMark x1="37511" y1="84803" x2="35720" y2="94847"/>
                        <a14:foregroundMark x1="67519" y1="84454" x2="65473" y2="92140"/>
                        <a14:foregroundMark x1="13129" y1="74410" x2="19352" y2="71703"/>
                        <a14:foregroundMark x1="19352" y1="71703" x2="32737" y2="72576"/>
                        <a14:foregroundMark x1="41347" y1="72576" x2="53538" y2="71703"/>
                        <a14:foregroundMark x1="53538" y1="71703" x2="64876" y2="71703"/>
                        <a14:foregroundMark x1="64876" y1="71703" x2="84825" y2="72314"/>
                        <a14:foregroundMark x1="84825" y1="72314" x2="92839" y2="77118"/>
                        <a14:foregroundMark x1="54731" y1="65240" x2="58909" y2="65240"/>
                        <a14:foregroundMark x1="56863" y1="66201" x2="58909" y2="71092"/>
                        <a14:foregroundMark x1="61296" y1="55459" x2="66070" y2="55808"/>
                        <a14:foregroundMark x1="64024" y1="57031" x2="65217" y2="61310"/>
                        <a14:foregroundMark x1="47315" y1="72576" x2="49702" y2="8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57" r="5357" b="3627"/>
          <a:stretch/>
        </p:blipFill>
        <p:spPr>
          <a:xfrm>
            <a:off x="6588224" y="2803922"/>
            <a:ext cx="2359930" cy="2485169"/>
          </a:xfrm>
          <a:prstGeom prst="rect">
            <a:avLst/>
          </a:prstGeom>
        </p:spPr>
      </p:pic>
      <p:pic>
        <p:nvPicPr>
          <p:cNvPr id="15" name="Picture 2" descr="K:\10418學群簡報\圖\圖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60437"/>
            <a:ext cx="792088" cy="65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123728" y="468871"/>
            <a:ext cx="482453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近年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趨勢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7" name="圖片 16" descr="齟齒圖片4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8" name="文字方塊 17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9868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6" r="24416"/>
          <a:stretch/>
        </p:blipFill>
        <p:spPr>
          <a:xfrm>
            <a:off x="0" y="-6516"/>
            <a:ext cx="9144000" cy="5724691"/>
          </a:xfrm>
          <a:prstGeom prst="rect">
            <a:avLst/>
          </a:prstGeom>
        </p:spPr>
      </p:pic>
      <p:grpSp>
        <p:nvGrpSpPr>
          <p:cNvPr id="4" name="群組 3"/>
          <p:cNvGrpSpPr/>
          <p:nvPr/>
        </p:nvGrpSpPr>
        <p:grpSpPr>
          <a:xfrm>
            <a:off x="0" y="4"/>
            <a:ext cx="888670" cy="5718171"/>
            <a:chOff x="0" y="3291135"/>
            <a:chExt cx="11404174" cy="1944214"/>
          </a:xfrm>
        </p:grpSpPr>
        <p:sp>
          <p:nvSpPr>
            <p:cNvPr id="2" name="矩形 1"/>
            <p:cNvSpPr/>
            <p:nvPr/>
          </p:nvSpPr>
          <p:spPr>
            <a:xfrm>
              <a:off x="0" y="3291135"/>
              <a:ext cx="9144000" cy="972108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118180" y="3291135"/>
              <a:ext cx="2285994" cy="19442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4270" y="482823"/>
            <a:ext cx="5240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資訊學群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3315" name="Picture 3" descr="K:\10418學群簡報\圖\字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93"/>
            <a:ext cx="438763" cy="3912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群組 4"/>
          <p:cNvGrpSpPr/>
          <p:nvPr/>
        </p:nvGrpSpPr>
        <p:grpSpPr>
          <a:xfrm>
            <a:off x="1089991" y="338807"/>
            <a:ext cx="7802489" cy="864096"/>
            <a:chOff x="1089991" y="482823"/>
            <a:chExt cx="7802489" cy="864096"/>
          </a:xfrm>
        </p:grpSpPr>
        <p:sp>
          <p:nvSpPr>
            <p:cNvPr id="3" name="圓角矩形 2"/>
            <p:cNvSpPr/>
            <p:nvPr/>
          </p:nvSpPr>
          <p:spPr>
            <a:xfrm>
              <a:off x="1089991" y="482823"/>
              <a:ext cx="7802489" cy="864096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338" name="Picture 2" descr="K:\10418學群簡報\圖\圖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604453"/>
              <a:ext cx="792088" cy="656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2"/>
            <p:cNvSpPr txBox="1">
              <a:spLocks noChangeArrowheads="1"/>
            </p:cNvSpPr>
            <p:nvPr/>
          </p:nvSpPr>
          <p:spPr bwMode="auto">
            <a:xfrm>
              <a:off x="2123728" y="612887"/>
              <a:ext cx="4824536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zh-TW" altLang="en-US" sz="3600" b="1" dirty="0">
                  <a:latin typeface="SimHei" pitchFamily="2" charset="-122"/>
                  <a:ea typeface="SimHei" pitchFamily="2" charset="-122"/>
                </a:rPr>
                <a:t>近年</a:t>
              </a:r>
              <a:r>
                <a:rPr lang="zh-TW" altLang="en-US" sz="3600" b="1" dirty="0" smtClean="0">
                  <a:latin typeface="SimHei" pitchFamily="2" charset="-122"/>
                  <a:ea typeface="SimHei" pitchFamily="2" charset="-122"/>
                </a:rPr>
                <a:t>趨勢</a:t>
              </a:r>
              <a:endParaRPr lang="zh-TW" altLang="en-US" sz="36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187624" y="1418927"/>
            <a:ext cx="770485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未來資訊學群的學生除了必備的資訊專業能力外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，無論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是軟體、程式的開發，或是大數據分析，都需要跨領域的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整合與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創新，以貼近資訊使用者的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需求。</a:t>
            </a:r>
            <a:endParaRPr lang="en-US" altLang="zh-TW" sz="2800" b="1" dirty="0" smtClean="0">
              <a:latin typeface="SimHei" pitchFamily="2" charset="-122"/>
              <a:ea typeface="SimHei" pitchFamily="2" charset="-122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218" b="100000" l="0" r="99600">
                        <a14:foregroundMark x1="47200" y1="3270" x2="34100" y2="4797"/>
                        <a14:foregroundMark x1="34450" y1="6105" x2="33400" y2="17733"/>
                        <a14:foregroundMark x1="33400" y1="17733" x2="27300" y2="22602"/>
                        <a14:foregroundMark x1="27300" y1="22602" x2="20850" y2="27689"/>
                        <a14:foregroundMark x1="20850" y1="27689" x2="17000" y2="35029"/>
                        <a14:foregroundMark x1="17000" y1="35029" x2="14050" y2="39608"/>
                        <a14:foregroundMark x1="14050" y1="39608" x2="8800" y2="41352"/>
                        <a14:foregroundMark x1="9150" y1="41860" x2="2850" y2="47238"/>
                        <a14:foregroundMark x1="2850" y1="47238" x2="2150" y2="51526"/>
                        <a14:foregroundMark x1="2150" y1="52035" x2="1650" y2="56831"/>
                        <a14:foregroundMark x1="1650" y1="57122" x2="2150" y2="60174"/>
                        <a14:foregroundMark x1="2150" y1="60174" x2="3750" y2="67805"/>
                        <a14:foregroundMark x1="3550" y1="68532" x2="15950" y2="71802"/>
                        <a14:foregroundMark x1="16150" y1="72602" x2="23800" y2="82776"/>
                        <a14:foregroundMark x1="23800" y1="82776" x2="32200" y2="93169"/>
                        <a14:foregroundMark x1="32700" y1="93895" x2="53650" y2="95930"/>
                        <a14:foregroundMark x1="53650" y1="95930" x2="69550" y2="92660"/>
                        <a14:foregroundMark x1="69550" y1="92660" x2="83000" y2="85538"/>
                        <a14:foregroundMark x1="83000" y1="85538" x2="91900" y2="78198"/>
                        <a14:foregroundMark x1="91900" y1="78198" x2="97300" y2="68823"/>
                        <a14:foregroundMark x1="97300" y1="68823" x2="99600" y2="61701"/>
                        <a14:foregroundMark x1="99600" y1="61701" x2="98200" y2="43677"/>
                        <a14:foregroundMark x1="98200" y1="43677" x2="89300" y2="30233"/>
                        <a14:foregroundMark x1="89300" y1="30233" x2="79000" y2="25145"/>
                        <a14:foregroundMark x1="79000" y1="25145" x2="68850" y2="12718"/>
                        <a14:foregroundMark x1="68850" y1="12718" x2="61350" y2="2544"/>
                        <a14:foregroundMark x1="61350" y1="2544" x2="50000" y2="1017"/>
                        <a14:foregroundMark x1="65000" y1="8140" x2="28200" y2="87791"/>
                        <a14:foregroundMark x1="73750" y1="19041" x2="43350" y2="94695"/>
                        <a14:foregroundMark x1="74250" y1="19259" x2="57150" y2="94913"/>
                        <a14:foregroundMark x1="40400" y1="4797" x2="24700" y2="83285"/>
                        <a14:foregroundMark x1="24000" y1="26381" x2="19450" y2="76672"/>
                        <a14:foregroundMark x1="17350" y1="35029" x2="13700" y2="70276"/>
                        <a14:foregroundMark x1="3900" y1="47238" x2="91700" y2="77689"/>
                        <a14:foregroundMark x1="89650" y1="30451" x2="73900" y2="89826"/>
                        <a14:foregroundMark x1="95750" y1="40334" x2="80200" y2="87064"/>
                        <a14:foregroundMark x1="78300" y1="24346" x2="65550" y2="92878"/>
                        <a14:foregroundMark x1="87200" y1="28924" x2="52450" y2="95422"/>
                        <a14:foregroundMark x1="98000" y1="47238" x2="17700" y2="34302"/>
                        <a14:foregroundMark x1="53500" y1="2253" x2="36550" y2="93677"/>
                        <a14:foregroundMark x1="34300" y1="9666" x2="68700" y2="12718"/>
                        <a14:foregroundMark x1="32700" y1="17733" x2="78650" y2="24128"/>
                        <a14:foregroundMark x1="26450" y1="23619" x2="95750" y2="40625"/>
                        <a14:foregroundMark x1="17000" y1="36555" x2="93450" y2="74346"/>
                        <a14:foregroundMark x1="2000" y1="60392" x2="79850" y2="86555"/>
                        <a14:foregroundMark x1="69200" y1="13953" x2="39850" y2="92878"/>
                        <a14:foregroundMark x1="2000" y1="52035" x2="84750" y2="84012"/>
                        <a14:foregroundMark x1="27850" y1="23110" x2="24000" y2="81977"/>
                        <a14:foregroundMark x1="21200" y1="28706" x2="99600" y2="60683"/>
                        <a14:foregroundMark x1="91700" y1="35029" x2="77600" y2="87573"/>
                        <a14:foregroundMark x1="26600" y1="85320" x2="74450" y2="89608"/>
                        <a14:foregroundMark x1="80550" y1="26672" x2="68500" y2="92151"/>
                        <a14:foregroundMark x1="9500" y1="41860" x2="12450" y2="69767"/>
                        <a14:foregroundMark x1="21700" y1="28416" x2="17200" y2="73328"/>
                        <a14:foregroundMark x1="33400" y1="17733" x2="21900" y2="79433"/>
                        <a14:foregroundMark x1="14050" y1="39826" x2="92400" y2="75363"/>
                        <a14:foregroundMark x1="70450" y1="15480" x2="55600" y2="93895"/>
                        <a14:foregroundMark x1="32700" y1="19041" x2="99250" y2="58140"/>
                        <a14:foregroundMark x1="44950" y1="1744" x2="32900" y2="91860"/>
                        <a14:foregroundMark x1="90350" y1="32267" x2="69750" y2="91860"/>
                        <a14:foregroundMark x1="85250" y1="28924" x2="64300" y2="86047"/>
                        <a14:foregroundMark x1="89100" y1="69549" x2="95200" y2="67515"/>
                        <a14:foregroundMark x1="88600" y1="65988" x2="95050" y2="65770"/>
                        <a14:foregroundMark x1="59250" y1="85828" x2="65200" y2="84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46"/>
          <a:stretch/>
        </p:blipFill>
        <p:spPr>
          <a:xfrm>
            <a:off x="1979712" y="2985701"/>
            <a:ext cx="3952556" cy="26193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7497" y="3058365"/>
            <a:ext cx="2664983" cy="261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群組 14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6" name="圖片 15" descr="齟齒圖片4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7" name="文字方塊 16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599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6" r="24416"/>
          <a:stretch/>
        </p:blipFill>
        <p:spPr>
          <a:xfrm>
            <a:off x="0" y="-6516"/>
            <a:ext cx="9144000" cy="572469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089991" y="284175"/>
            <a:ext cx="7802489" cy="9187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0" y="4"/>
            <a:ext cx="888670" cy="5718171"/>
            <a:chOff x="0" y="3291135"/>
            <a:chExt cx="11404174" cy="1944214"/>
          </a:xfrm>
        </p:grpSpPr>
        <p:sp>
          <p:nvSpPr>
            <p:cNvPr id="2" name="矩形 1"/>
            <p:cNvSpPr/>
            <p:nvPr/>
          </p:nvSpPr>
          <p:spPr>
            <a:xfrm>
              <a:off x="0" y="3291135"/>
              <a:ext cx="9144000" cy="972108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118180" y="3291135"/>
              <a:ext cx="2285994" cy="19442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4270" y="482823"/>
            <a:ext cx="5240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資訊學群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3315" name="Picture 3" descr="K:\10418學群簡報\圖\字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93"/>
            <a:ext cx="438763" cy="3912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123728" y="2574"/>
            <a:ext cx="48245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關鍵</a:t>
            </a:r>
            <a:r>
              <a:rPr lang="en-US" altLang="zh-TW" sz="72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3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問</a:t>
            </a:r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，老師我想問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4339" name="Picture 3" descr="K:\10418學群簡報\圖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49376"/>
            <a:ext cx="2246334" cy="3552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07704" y="1616948"/>
            <a:ext cx="603698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高中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哪些科目，會影響自己是否是個適合讀資訊學群的人？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4340" name="Picture 4" descr="K:\10418學群簡報\圖\圖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991" y="1666010"/>
            <a:ext cx="816819" cy="81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群組 8"/>
          <p:cNvGrpSpPr/>
          <p:nvPr/>
        </p:nvGrpSpPr>
        <p:grpSpPr>
          <a:xfrm>
            <a:off x="1089991" y="2882199"/>
            <a:ext cx="817713" cy="844063"/>
            <a:chOff x="1089991" y="2211015"/>
            <a:chExt cx="817713" cy="844063"/>
          </a:xfrm>
        </p:grpSpPr>
        <p:pic>
          <p:nvPicPr>
            <p:cNvPr id="14341" name="Picture 5" descr="K:\10418學群簡報\圖\圖1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991" y="2241908"/>
              <a:ext cx="817713" cy="81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259632" y="2211015"/>
              <a:ext cx="576064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4400" b="1" dirty="0">
                  <a:latin typeface="SimHei" pitchFamily="2" charset="-122"/>
                  <a:ea typeface="SimHei" pitchFamily="2" charset="-122"/>
                </a:rPr>
                <a:t>A</a:t>
              </a:r>
              <a:endParaRPr lang="zh-TW" altLang="en-US" sz="44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907704" y="2913092"/>
            <a:ext cx="45365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若是數學物理不好，讀資訊學群會很辛苦。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050" name="Picture 2" descr="K:\10418學群簡報\圖\圖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54362">
            <a:off x="8007819" y="1614220"/>
            <a:ext cx="1091810" cy="7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:\10418學群簡報\圖\圖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138" y="478585"/>
            <a:ext cx="815052" cy="67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群組 20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2" name="圖片 21" descr="齟齒圖片4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4" name="文字方塊 23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4102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249 L 2.5E-6 0.0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6" r="24416"/>
          <a:stretch/>
        </p:blipFill>
        <p:spPr>
          <a:xfrm>
            <a:off x="0" y="-6516"/>
            <a:ext cx="9144000" cy="572469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089991" y="284175"/>
            <a:ext cx="7802489" cy="9187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0" y="4"/>
            <a:ext cx="888670" cy="5718171"/>
            <a:chOff x="0" y="3291135"/>
            <a:chExt cx="11404174" cy="1944214"/>
          </a:xfrm>
        </p:grpSpPr>
        <p:sp>
          <p:nvSpPr>
            <p:cNvPr id="2" name="矩形 1"/>
            <p:cNvSpPr/>
            <p:nvPr/>
          </p:nvSpPr>
          <p:spPr>
            <a:xfrm>
              <a:off x="0" y="3291135"/>
              <a:ext cx="9144000" cy="972108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118180" y="3291135"/>
              <a:ext cx="2285994" cy="19442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4270" y="482823"/>
            <a:ext cx="5240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資訊學群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3315" name="Picture 3" descr="K:\10418學群簡報\圖\字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93"/>
            <a:ext cx="438763" cy="3912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K:\10418學群簡報\圖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49376"/>
            <a:ext cx="2246334" cy="3552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07704" y="1616948"/>
            <a:ext cx="603698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如果我數理能力不錯，我讀資訊學群就完全</a:t>
            </a:r>
            <a:r>
              <a:rPr lang="en-US" altLang="zh-TW" sz="2800" b="1" dirty="0">
                <a:latin typeface="SimHei" pitchFamily="2" charset="-122"/>
                <a:ea typeface="SimHei" pitchFamily="2" charset="-122"/>
              </a:rPr>
              <a:t>ok</a:t>
            </a:r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嗎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？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089991" y="2882199"/>
            <a:ext cx="817713" cy="844063"/>
            <a:chOff x="1089991" y="2211015"/>
            <a:chExt cx="817713" cy="844063"/>
          </a:xfrm>
        </p:grpSpPr>
        <p:pic>
          <p:nvPicPr>
            <p:cNvPr id="14341" name="Picture 5" descr="K:\10418學群簡報\圖\圖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991" y="2241908"/>
              <a:ext cx="817713" cy="81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259632" y="2211015"/>
              <a:ext cx="576064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4400" b="1" dirty="0">
                  <a:latin typeface="SimHei" pitchFamily="2" charset="-122"/>
                  <a:ea typeface="SimHei" pitchFamily="2" charset="-122"/>
                </a:rPr>
                <a:t>A</a:t>
              </a:r>
              <a:endParaRPr lang="zh-TW" altLang="en-US" sz="44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907704" y="2913092"/>
            <a:ext cx="453650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還要學習</a:t>
            </a:r>
            <a:r>
              <a:rPr lang="zh-TW" altLang="en-US" sz="2800" b="1" dirty="0" smtClean="0">
                <a:solidFill>
                  <a:srgbClr val="C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程式設計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，反覆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演算、推導、分析、測試、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除錯。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050" name="Picture 2" descr="K:\10418學群簡報\圖\圖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54362">
            <a:off x="8007819" y="1614220"/>
            <a:ext cx="1091810" cy="7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:\10418學群簡報\圖\圖9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991" y="1689687"/>
            <a:ext cx="817713" cy="80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123728" y="2574"/>
            <a:ext cx="48245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關鍵</a:t>
            </a:r>
            <a:r>
              <a:rPr lang="en-US" altLang="zh-TW" sz="72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3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問</a:t>
            </a:r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，老師我想問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2" name="Picture 2" descr="K:\10418學群簡報\圖\圖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138" y="478585"/>
            <a:ext cx="815052" cy="67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4" name="圖片 23" descr="齟齒圖片4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6" name="文字方塊 2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7471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249 L 2.5E-6 0.0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6" r="24416"/>
          <a:stretch/>
        </p:blipFill>
        <p:spPr>
          <a:xfrm>
            <a:off x="0" y="-6516"/>
            <a:ext cx="9144000" cy="5724691"/>
          </a:xfrm>
          <a:prstGeom prst="rect">
            <a:avLst/>
          </a:prstGeom>
        </p:spPr>
      </p:pic>
      <p:sp>
        <p:nvSpPr>
          <p:cNvPr id="3" name="圓角矩形 2"/>
          <p:cNvSpPr/>
          <p:nvPr/>
        </p:nvSpPr>
        <p:spPr>
          <a:xfrm>
            <a:off x="1089991" y="284175"/>
            <a:ext cx="7802489" cy="9187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0" y="4"/>
            <a:ext cx="888670" cy="5718171"/>
            <a:chOff x="0" y="3291135"/>
            <a:chExt cx="11404174" cy="1944214"/>
          </a:xfrm>
        </p:grpSpPr>
        <p:sp>
          <p:nvSpPr>
            <p:cNvPr id="2" name="矩形 1"/>
            <p:cNvSpPr/>
            <p:nvPr/>
          </p:nvSpPr>
          <p:spPr>
            <a:xfrm>
              <a:off x="0" y="3291135"/>
              <a:ext cx="9144000" cy="972108"/>
            </a:xfrm>
            <a:prstGeom prst="rect">
              <a:avLst/>
            </a:prstGeom>
            <a:solidFill>
              <a:srgbClr val="0070C0">
                <a:alpha val="80000"/>
              </a:srgbClr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9118180" y="3291135"/>
              <a:ext cx="2285994" cy="1944214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94270" y="482823"/>
            <a:ext cx="52400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2" charset="-122"/>
                <a:ea typeface="SimHei" pitchFamily="2" charset="-122"/>
              </a:rPr>
              <a:t>資訊學群</a:t>
            </a:r>
            <a:endParaRPr lang="zh-TW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13315" name="Picture 3" descr="K:\10418學群簡報\圖\字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93"/>
            <a:ext cx="438763" cy="39123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K:\10418學群簡報\圖\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149376"/>
            <a:ext cx="2246334" cy="3552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28416" y="1826309"/>
            <a:ext cx="60369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itchFamily="2" charset="-122"/>
                <a:ea typeface="SimHei" pitchFamily="2" charset="-122"/>
              </a:rPr>
              <a:t>資工系與電機系哪個比較好</a:t>
            </a:r>
            <a:r>
              <a:rPr lang="zh-TW" altLang="en-US" sz="2800" b="1" dirty="0" smtClean="0">
                <a:latin typeface="SimHei" pitchFamily="2" charset="-122"/>
                <a:ea typeface="SimHei" pitchFamily="2" charset="-122"/>
              </a:rPr>
              <a:t>？</a:t>
            </a:r>
            <a:endParaRPr lang="zh-TW" altLang="en-US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grpSp>
        <p:nvGrpSpPr>
          <p:cNvPr id="9" name="群組 8"/>
          <p:cNvGrpSpPr/>
          <p:nvPr/>
        </p:nvGrpSpPr>
        <p:grpSpPr>
          <a:xfrm>
            <a:off x="1089991" y="2882199"/>
            <a:ext cx="817713" cy="844063"/>
            <a:chOff x="1089991" y="2211015"/>
            <a:chExt cx="817713" cy="844063"/>
          </a:xfrm>
        </p:grpSpPr>
        <p:pic>
          <p:nvPicPr>
            <p:cNvPr id="14341" name="Picture 5" descr="K:\10418學群簡報\圖\圖1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991" y="2241908"/>
              <a:ext cx="817713" cy="813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Box 2"/>
            <p:cNvSpPr txBox="1">
              <a:spLocks noChangeArrowheads="1"/>
            </p:cNvSpPr>
            <p:nvPr/>
          </p:nvSpPr>
          <p:spPr bwMode="auto">
            <a:xfrm>
              <a:off x="1259632" y="2211015"/>
              <a:ext cx="576064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TW" sz="4400" b="1" dirty="0">
                  <a:latin typeface="SimHei" pitchFamily="2" charset="-122"/>
                  <a:ea typeface="SimHei" pitchFamily="2" charset="-122"/>
                </a:rPr>
                <a:t>A</a:t>
              </a:r>
              <a:endParaRPr lang="zh-TW" altLang="en-US" sz="4400" b="1" dirty="0"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</p:grpSp>
      <p:sp>
        <p:nvSpPr>
          <p:cNvPr id="25" name="Text Box 2"/>
          <p:cNvSpPr txBox="1">
            <a:spLocks noChangeArrowheads="1"/>
          </p:cNvSpPr>
          <p:nvPr/>
        </p:nvSpPr>
        <p:spPr bwMode="auto">
          <a:xfrm>
            <a:off x="1907704" y="2913092"/>
            <a:ext cx="453650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資工系→偏軟體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；</a:t>
            </a:r>
            <a:endParaRPr lang="en-US" altLang="zh-TW" sz="2800" b="1" dirty="0" smtClean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電機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系→偏硬體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，</a:t>
            </a:r>
            <a:endParaRPr lang="en-US" altLang="zh-TW" sz="2800" b="1" dirty="0" smtClean="0">
              <a:latin typeface="SimHei" panose="02010609060101010101" pitchFamily="49" charset="-122"/>
              <a:ea typeface="SimHei" panose="02010609060101010101" pitchFamily="49" charset="-122"/>
            </a:endParaRPr>
          </a:p>
          <a:p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建議</a:t>
            </a:r>
            <a:r>
              <a:rPr lang="zh-TW" altLang="en-US" sz="2800" b="1" dirty="0">
                <a:latin typeface="SimHei" panose="02010609060101010101" pitchFamily="49" charset="-122"/>
                <a:ea typeface="SimHei" panose="02010609060101010101" pitchFamily="49" charset="-122"/>
              </a:rPr>
              <a:t>到</a:t>
            </a:r>
            <a:r>
              <a:rPr lang="zh-TW" altLang="en-US" sz="2800" b="1" dirty="0">
                <a:solidFill>
                  <a:srgbClr val="C00000"/>
                </a:solidFill>
                <a:latin typeface="SimHei" panose="02010609060101010101" pitchFamily="49" charset="-122"/>
                <a:ea typeface="SimHei" panose="02010609060101010101" pitchFamily="49" charset="-122"/>
              </a:rPr>
              <a:t>研究所後轉換領域、互相補強</a:t>
            </a:r>
            <a:r>
              <a:rPr lang="zh-TW" altLang="en-US" sz="2800" b="1" dirty="0" smtClean="0">
                <a:latin typeface="SimHei" panose="02010609060101010101" pitchFamily="49" charset="-122"/>
                <a:ea typeface="SimHei" panose="02010609060101010101" pitchFamily="49" charset="-122"/>
              </a:rPr>
              <a:t>。</a:t>
            </a:r>
            <a:endParaRPr lang="en-US" altLang="zh-TW" sz="28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050" name="Picture 2" descr="K:\10418學群簡報\圖\圖1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54362">
            <a:off x="8007819" y="1614220"/>
            <a:ext cx="1091810" cy="72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:\10418學群簡報\圖\圖1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9991" y="1676791"/>
            <a:ext cx="817713" cy="82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2123728" y="2574"/>
            <a:ext cx="48245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關鍵</a:t>
            </a:r>
            <a:r>
              <a:rPr lang="en-US" altLang="zh-TW" sz="7200" b="1" dirty="0" smtClean="0">
                <a:solidFill>
                  <a:srgbClr val="00B0F0"/>
                </a:solidFill>
                <a:latin typeface="SimHei" pitchFamily="2" charset="-122"/>
                <a:ea typeface="SimHei" pitchFamily="2" charset="-122"/>
              </a:rPr>
              <a:t>3</a:t>
            </a:r>
            <a:r>
              <a:rPr lang="zh-TW" altLang="en-US" sz="3600" b="1" dirty="0" smtClean="0">
                <a:latin typeface="SimHei" pitchFamily="2" charset="-122"/>
                <a:ea typeface="SimHei" pitchFamily="2" charset="-122"/>
              </a:rPr>
              <a:t>問</a:t>
            </a:r>
            <a:r>
              <a:rPr lang="zh-TW" altLang="en-US" sz="3600" b="1" dirty="0">
                <a:latin typeface="SimHei" pitchFamily="2" charset="-122"/>
                <a:ea typeface="SimHei" pitchFamily="2" charset="-122"/>
              </a:rPr>
              <a:t>，老師我想問</a:t>
            </a:r>
            <a:endParaRPr lang="zh-TW" altLang="en-US" sz="3600" b="1" dirty="0">
              <a:latin typeface="SimHei" panose="02010609060101010101" pitchFamily="49" charset="-122"/>
              <a:ea typeface="SimHei" panose="02010609060101010101" pitchFamily="49" charset="-122"/>
            </a:endParaRPr>
          </a:p>
        </p:txBody>
      </p:sp>
      <p:pic>
        <p:nvPicPr>
          <p:cNvPr id="22" name="Picture 2" descr="K:\10418學群簡報\圖\圖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0138" y="478585"/>
            <a:ext cx="815052" cy="67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群組 19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24" name="圖片 23" descr="齟齒圖片4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26" name="文字方塊 25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677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1249 L 2.5E-6 0.0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/>
          <p:nvPr/>
        </p:nvGrpSpPr>
        <p:grpSpPr>
          <a:xfrm>
            <a:off x="0" y="0"/>
            <a:ext cx="9144000" cy="5718175"/>
            <a:chOff x="0" y="0"/>
            <a:chExt cx="9144000" cy="5718175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9144000" cy="5718175"/>
            </a:xfrm>
            <a:prstGeom prst="rect">
              <a:avLst/>
            </a:prstGeom>
            <a:solidFill>
              <a:srgbClr val="CCE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" name="圓角矩形 1"/>
            <p:cNvSpPr/>
            <p:nvPr/>
          </p:nvSpPr>
          <p:spPr>
            <a:xfrm>
              <a:off x="225671" y="319817"/>
              <a:ext cx="8738817" cy="5275574"/>
            </a:xfrm>
            <a:prstGeom prst="roundRect">
              <a:avLst>
                <a:gd name="adj" fmla="val 4493"/>
              </a:avLst>
            </a:prstGeom>
            <a:solidFill>
              <a:schemeClr val="bg1"/>
            </a:solidFill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323528" y="338807"/>
            <a:ext cx="4255112" cy="646331"/>
            <a:chOff x="395780" y="1565827"/>
            <a:chExt cx="4255112" cy="646331"/>
          </a:xfrm>
        </p:grpSpPr>
        <p:sp>
          <p:nvSpPr>
            <p:cNvPr id="5" name="圓角矩形 4"/>
            <p:cNvSpPr/>
            <p:nvPr/>
          </p:nvSpPr>
          <p:spPr>
            <a:xfrm>
              <a:off x="395780" y="1683800"/>
              <a:ext cx="4212224" cy="508723"/>
            </a:xfrm>
            <a:prstGeom prst="roundRect">
              <a:avLst/>
            </a:prstGeom>
            <a:solidFill>
              <a:srgbClr val="FF0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矩形 17">
              <a:hlinkClick r:id="rId3" action="ppaction://hlinksldjump"/>
            </p:cNvPr>
            <p:cNvSpPr/>
            <p:nvPr/>
          </p:nvSpPr>
          <p:spPr>
            <a:xfrm>
              <a:off x="467030" y="1565827"/>
              <a:ext cx="418386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36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二 </a:t>
              </a:r>
              <a:r>
                <a:rPr lang="zh-TW" altLang="en-US" sz="2800" b="1" dirty="0" smtClean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我</a:t>
              </a:r>
              <a:r>
                <a:rPr lang="zh-TW" altLang="en-US" sz="2800" b="1" dirty="0">
                  <a:solidFill>
                    <a:schemeClr val="bg1"/>
                  </a:solidFill>
                  <a:latin typeface="SimHei" pitchFamily="2" charset="-122"/>
                  <a:ea typeface="SimHei" pitchFamily="2" charset="-122"/>
                </a:rPr>
                <a:t>適合這個學群嗎？</a:t>
              </a:r>
              <a:endParaRPr lang="zh-TW" altLang="en-US" sz="2000" b="1" dirty="0">
                <a:solidFill>
                  <a:schemeClr val="bg1"/>
                </a:solidFill>
                <a:latin typeface="SimHei" pitchFamily="2" charset="-122"/>
                <a:ea typeface="SimHei" pitchFamily="2" charset="-122"/>
              </a:endParaRPr>
            </a:p>
          </p:txBody>
        </p:sp>
      </p:grpSp>
      <p:grpSp>
        <p:nvGrpSpPr>
          <p:cNvPr id="13" name="群組 12"/>
          <p:cNvGrpSpPr/>
          <p:nvPr/>
        </p:nvGrpSpPr>
        <p:grpSpPr>
          <a:xfrm>
            <a:off x="345725" y="1032044"/>
            <a:ext cx="8513868" cy="4419331"/>
            <a:chOff x="-8120063" y="-8204200"/>
            <a:chExt cx="25384126" cy="13176251"/>
          </a:xfrm>
        </p:grpSpPr>
        <p:pic>
          <p:nvPicPr>
            <p:cNvPr id="20483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0451"/>
            <a:stretch/>
          </p:blipFill>
          <p:spPr bwMode="auto">
            <a:xfrm>
              <a:off x="-8120063" y="-8204199"/>
              <a:ext cx="25384126" cy="13176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矩形 11"/>
            <p:cNvSpPr/>
            <p:nvPr/>
          </p:nvSpPr>
          <p:spPr>
            <a:xfrm>
              <a:off x="16381312" y="-8204200"/>
              <a:ext cx="882751" cy="838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8323928" y="4896503"/>
            <a:ext cx="891542" cy="891542"/>
            <a:chOff x="8323928" y="4896503"/>
            <a:chExt cx="891542" cy="891542"/>
          </a:xfrm>
        </p:grpSpPr>
        <p:pic>
          <p:nvPicPr>
            <p:cNvPr id="14" name="圖片 13" descr="齟齒圖片4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23928" y="4896503"/>
              <a:ext cx="891542" cy="891542"/>
            </a:xfrm>
            <a:prstGeom prst="rect">
              <a:avLst/>
            </a:prstGeom>
          </p:spPr>
        </p:pic>
        <p:sp>
          <p:nvSpPr>
            <p:cNvPr id="15" name="文字方塊 14"/>
            <p:cNvSpPr txBox="1"/>
            <p:nvPr/>
          </p:nvSpPr>
          <p:spPr>
            <a:xfrm>
              <a:off x="8460000" y="5145103"/>
              <a:ext cx="6429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>
                  <a:latin typeface="Arial" pitchFamily="34" charset="0"/>
                  <a:cs typeface="Arial" pitchFamily="34" charset="0"/>
                </a:rPr>
                <a:t>058</a:t>
              </a:r>
              <a:endParaRPr lang="zh-TW" altLang="en-US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7823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12375</TotalTime>
  <Words>1150</Words>
  <Application>Microsoft Office PowerPoint</Application>
  <PresentationFormat>自訂</PresentationFormat>
  <Paragraphs>99</Paragraphs>
  <Slides>18</Slides>
  <Notes>11</Notes>
  <HiddenSlides>1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19" baseType="lpstr">
      <vt:lpstr>預設簡報設計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</vt:vector>
  </TitlesOfParts>
  <Company>HOMGER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yuda</dc:creator>
  <cp:lastModifiedBy>Lulu</cp:lastModifiedBy>
  <cp:revision>443</cp:revision>
  <dcterms:created xsi:type="dcterms:W3CDTF">2015-01-22T02:35:23Z</dcterms:created>
  <dcterms:modified xsi:type="dcterms:W3CDTF">2016-07-14T09:17:00Z</dcterms:modified>
</cp:coreProperties>
</file>