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9" r:id="rId2"/>
    <p:sldId id="256" r:id="rId3"/>
    <p:sldId id="271" r:id="rId4"/>
    <p:sldId id="268" r:id="rId5"/>
    <p:sldId id="275" r:id="rId6"/>
    <p:sldId id="276" r:id="rId7"/>
    <p:sldId id="284" r:id="rId8"/>
    <p:sldId id="285" r:id="rId9"/>
    <p:sldId id="286" r:id="rId10"/>
    <p:sldId id="288" r:id="rId11"/>
    <p:sldId id="290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40936-E6D6-405A-81C6-4D775D6412B4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8F6C-8A4C-48CB-96AE-0F99D97377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268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2413B-A019-4CB6-B08E-1DD8797FC524}" type="slidenum">
              <a:rPr lang="zh-TW" altLang="en-US"/>
              <a:pPr/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8F6C-8A4C-48CB-96AE-0F99D973772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4DF0-B852-4E58-BDAE-B9AFBBD70ED7}" type="datetimeFigureOut">
              <a:rPr lang="zh-TW" altLang="en-US" smtClean="0"/>
              <a:pPr/>
              <a:t>2018/8/26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3670-19AA-40D4-BA5D-3548EEF556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考題一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光敏電阻感測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小</a:t>
            </a:r>
            <a:r>
              <a:rPr lang="zh-TW" altLang="en-US" sz="9600" dirty="0">
                <a:latin typeface="華康超明體" pitchFamily="49" charset="-120"/>
                <a:ea typeface="華康超明體" pitchFamily="49" charset="-120"/>
              </a:rPr>
              <a:t>夜燈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電路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有光時</a:t>
            </a:r>
            <a:r>
              <a:rPr lang="en-US" altLang="zh-TW" sz="96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96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不亮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zh-TW" altLang="en-US" sz="9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無光時</a:t>
            </a:r>
            <a:r>
              <a:rPr lang="en-US" altLang="zh-TW" sz="9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9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亮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96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428860" y="4643446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2976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　　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考題六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紅外線</a:t>
            </a:r>
            <a:r>
              <a:rPr lang="zh-TW" altLang="en-US" sz="8900" dirty="0" smtClean="0">
                <a:latin typeface="華康超明體" pitchFamily="49" charset="-120"/>
                <a:ea typeface="華康超明體" pitchFamily="49" charset="-120"/>
              </a:rPr>
              <a:t>控制電路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(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奇數做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1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，偶數做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2)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1.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未感應時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感應時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</a:t>
            </a: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2.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未感應時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感應時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 </a:t>
            </a:r>
            <a:b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endParaRPr lang="zh-TW" altLang="en-US" sz="5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285984" y="292893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3183" t="39281" r="66801" b="12109"/>
          <a:stretch>
            <a:fillRect/>
          </a:stretch>
        </p:blipFill>
        <p:spPr bwMode="auto">
          <a:xfrm>
            <a:off x="10582" y="2479408"/>
            <a:ext cx="2357422" cy="44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000100" y="1928802"/>
            <a:ext cx="1214446" cy="571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71868" y="4643446"/>
            <a:ext cx="1428760" cy="42862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85984" y="5214950"/>
            <a:ext cx="2214578" cy="642942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57224" y="3357562"/>
            <a:ext cx="64294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82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8794" y="328612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6.2M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2976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　　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考題七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900" dirty="0" smtClean="0">
                <a:latin typeface="華康超明體" pitchFamily="49" charset="-120"/>
                <a:ea typeface="華康超明體" pitchFamily="49" charset="-120"/>
              </a:rPr>
              <a:t>光敏電阻控制電路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(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奇數做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1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，偶數做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2)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1.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有光時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無光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後退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</a:t>
            </a: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2.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有光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後退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無光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 </a:t>
            </a:r>
            <a:b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endParaRPr lang="zh-TW" altLang="en-US" sz="5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428860" y="4643446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72518" cy="62976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　　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考題八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紅外線</a:t>
            </a:r>
            <a:r>
              <a:rPr lang="zh-TW" altLang="en-US" sz="8900" dirty="0" smtClean="0">
                <a:latin typeface="華康超明體" pitchFamily="49" charset="-120"/>
                <a:ea typeface="華康超明體" pitchFamily="49" charset="-120"/>
              </a:rPr>
              <a:t>控制電路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(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奇數做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1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，偶數做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2)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1.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未感應時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感應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後退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</a:t>
            </a: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2.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未感應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後退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感應時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FF"/>
                </a:solidFill>
                <a:ea typeface="華康超明體" pitchFamily="49" charset="-120"/>
              </a:rPr>
              <a:t>。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endParaRPr lang="zh-TW" altLang="en-US" sz="5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285984" y="292893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3183" t="39281" r="66801" b="12109"/>
          <a:stretch>
            <a:fillRect/>
          </a:stretch>
        </p:blipFill>
        <p:spPr bwMode="auto">
          <a:xfrm>
            <a:off x="10582" y="2479408"/>
            <a:ext cx="2357422" cy="44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000100" y="1928802"/>
            <a:ext cx="1214446" cy="571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71868" y="4643446"/>
            <a:ext cx="1428760" cy="42862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85984" y="5214950"/>
            <a:ext cx="2214578" cy="642942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57224" y="3357562"/>
            <a:ext cx="64294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82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8794" y="328612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6.2M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2976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　　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考題九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900" dirty="0" smtClean="0">
                <a:latin typeface="華康超明體" pitchFamily="49" charset="-120"/>
                <a:ea typeface="華康超明體" pitchFamily="49" charset="-120"/>
              </a:rPr>
              <a:t>光敏電阻控制電路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(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奇數做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1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，偶數做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2)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1.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有光時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無光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原地右</a:t>
            </a:r>
            <a:r>
              <a:rPr lang="en-US" altLang="zh-TW" sz="5400" dirty="0" smtClean="0">
                <a:solidFill>
                  <a:srgbClr val="7030A0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7030A0"/>
                </a:solidFill>
                <a:ea typeface="華康超明體" pitchFamily="49" charset="-120"/>
              </a:rPr>
            </a:b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   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</a:t>
            </a: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2.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有光時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原地右轉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無光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</a:t>
            </a:r>
            <a:r>
              <a:rPr lang="en-US" altLang="zh-TW" sz="5400" dirty="0" smtClean="0">
                <a:solidFill>
                  <a:srgbClr val="00B050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00B050"/>
                </a:solidFill>
                <a:ea typeface="華康超明體" pitchFamily="49" charset="-120"/>
              </a:rPr>
            </a:b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   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 </a:t>
            </a:r>
            <a:b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endParaRPr lang="zh-TW" altLang="en-US" sz="5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428860" y="4643446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72518" cy="62976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　　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考題十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紅外線</a:t>
            </a:r>
            <a:r>
              <a:rPr lang="zh-TW" altLang="en-US" sz="8900" dirty="0" smtClean="0">
                <a:latin typeface="華康超明體" pitchFamily="49" charset="-120"/>
                <a:ea typeface="華康超明體" pitchFamily="49" charset="-120"/>
              </a:rPr>
              <a:t>控制電路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(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奇數做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1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，偶數做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2)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1.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未感應時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感應時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原地右轉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</a:t>
            </a: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2.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未感應時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原地右轉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感應時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FF"/>
                </a:solidFill>
                <a:ea typeface="華康超明體" pitchFamily="49" charset="-120"/>
              </a:rPr>
              <a:t>。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endParaRPr lang="zh-TW" altLang="en-US" sz="5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071802" y="5357826"/>
            <a:ext cx="12858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929190" y="4786322"/>
            <a:ext cx="150019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285984" y="292893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3183" t="39281" r="66801" b="12109"/>
          <a:stretch>
            <a:fillRect/>
          </a:stretch>
        </p:blipFill>
        <p:spPr bwMode="auto">
          <a:xfrm>
            <a:off x="10582" y="2479408"/>
            <a:ext cx="2357422" cy="44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000100" y="1928802"/>
            <a:ext cx="1214446" cy="571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71868" y="4643446"/>
            <a:ext cx="1428760" cy="42862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85984" y="5214950"/>
            <a:ext cx="2214578" cy="642942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57224" y="3357562"/>
            <a:ext cx="64294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82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8794" y="328612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6.2M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2976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　　考題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十一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900" dirty="0" smtClean="0">
                <a:latin typeface="華康超明體" pitchFamily="49" charset="-120"/>
                <a:ea typeface="華康超明體" pitchFamily="49" charset="-120"/>
              </a:rPr>
              <a:t>光敏電阻控制電路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(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奇數做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1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，偶數做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2)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1.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有光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原地左轉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無光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原</a:t>
            </a:r>
            <a:r>
              <a:rPr lang="en-US" altLang="zh-TW" sz="5400" dirty="0" smtClean="0">
                <a:solidFill>
                  <a:srgbClr val="7030A0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7030A0"/>
                </a:solidFill>
                <a:ea typeface="華康超明體" pitchFamily="49" charset="-120"/>
              </a:rPr>
            </a:b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   地右轉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</a:t>
            </a: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2.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有光時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原地右轉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無光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原</a:t>
            </a:r>
            <a:r>
              <a:rPr lang="en-US" altLang="zh-TW" sz="5400" dirty="0" smtClean="0">
                <a:solidFill>
                  <a:srgbClr val="00B050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00B050"/>
                </a:solidFill>
                <a:ea typeface="華康超明體" pitchFamily="49" charset="-120"/>
              </a:rPr>
            </a:b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   地左轉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 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endParaRPr lang="zh-TW" altLang="en-US" sz="5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428860" y="4643446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72518" cy="62976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　　考題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十二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紅外線</a:t>
            </a:r>
            <a:r>
              <a:rPr lang="zh-TW" altLang="en-US" sz="8900" dirty="0" smtClean="0">
                <a:latin typeface="華康超明體" pitchFamily="49" charset="-120"/>
                <a:ea typeface="華康超明體" pitchFamily="49" charset="-120"/>
              </a:rPr>
              <a:t>控制電路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(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奇數做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1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，偶數做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2)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1.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未感應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原地左轉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感應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時</a:t>
            </a:r>
            <a:r>
              <a:rPr lang="en-US" altLang="zh-TW" sz="5400" dirty="0" smtClean="0">
                <a:solidFill>
                  <a:srgbClr val="FF0000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FF0000"/>
                </a:solidFill>
                <a:ea typeface="華康超明體" pitchFamily="49" charset="-120"/>
              </a:rPr>
            </a:b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   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原地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</a:t>
            </a: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2.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未感應時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原地右轉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感應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時</a:t>
            </a:r>
            <a:r>
              <a:rPr lang="en-US" altLang="zh-TW" sz="5400" dirty="0" smtClean="0">
                <a:solidFill>
                  <a:srgbClr val="00B050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00B050"/>
                </a:solidFill>
                <a:ea typeface="華康超明體" pitchFamily="49" charset="-120"/>
              </a:rPr>
            </a:b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   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原地左轉</a:t>
            </a:r>
            <a:r>
              <a:rPr lang="zh-TW" altLang="en-US" sz="5400" dirty="0" smtClean="0">
                <a:solidFill>
                  <a:srgbClr val="3333FF"/>
                </a:solidFill>
                <a:ea typeface="華康超明體" pitchFamily="49" charset="-120"/>
              </a:rPr>
              <a:t>。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endParaRPr lang="zh-TW" altLang="en-US" sz="5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285984" y="292893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3183" t="39281" r="66801" b="12109"/>
          <a:stretch>
            <a:fillRect/>
          </a:stretch>
        </p:blipFill>
        <p:spPr bwMode="auto">
          <a:xfrm>
            <a:off x="10582" y="2479408"/>
            <a:ext cx="2357422" cy="44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000100" y="1928802"/>
            <a:ext cx="1214446" cy="571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71868" y="4643446"/>
            <a:ext cx="1428760" cy="42862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85984" y="5214950"/>
            <a:ext cx="2214578" cy="642942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57224" y="3357562"/>
            <a:ext cx="64294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82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8794" y="328612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6.2M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考題二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000" dirty="0" smtClean="0">
                <a:latin typeface="華康超明體" pitchFamily="49" charset="-120"/>
                <a:ea typeface="華康超明體" pitchFamily="49" charset="-120"/>
              </a:rPr>
              <a:t>紅外線感測電路</a:t>
            </a:r>
            <a:r>
              <a:rPr lang="en-US" altLang="zh-TW" sz="9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0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未感應</a:t>
            </a:r>
            <a:r>
              <a:rPr lang="zh-TW" altLang="en-US" sz="88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時</a:t>
            </a:r>
            <a:r>
              <a:rPr lang="en-US" altLang="zh-TW" sz="88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88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不亮</a:t>
            </a:r>
            <a:r>
              <a:rPr lang="zh-TW" altLang="en-US" sz="8800" dirty="0" smtClean="0"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zh-TW" altLang="en-US" sz="8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感應時</a:t>
            </a:r>
            <a:r>
              <a:rPr lang="en-US" altLang="zh-TW" sz="8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8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亮。</a:t>
            </a:r>
            <a:endParaRPr lang="zh-TW" altLang="en-US" sz="9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152525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華康超明體" pitchFamily="49" charset="-120"/>
              </a:rPr>
              <a:t>感測器實作－紅外線感測器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107527" name="Picture 8" descr="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773238"/>
            <a:ext cx="5113338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9" descr="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84" t="28400" b="21983"/>
          <a:stretch>
            <a:fillRect/>
          </a:stretch>
        </p:blipFill>
        <p:spPr bwMode="auto">
          <a:xfrm>
            <a:off x="4554538" y="2492375"/>
            <a:ext cx="30241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572000" y="4214818"/>
            <a:ext cx="192882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考題三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請依</a:t>
            </a:r>
            <a:r>
              <a:rPr lang="zh-TW" altLang="en-US" sz="9600" dirty="0">
                <a:latin typeface="華康超明體" pitchFamily="49" charset="-120"/>
                <a:ea typeface="華康超明體" pitchFamily="49" charset="-120"/>
              </a:rPr>
              <a:t>下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圖完成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下列功能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600" dirty="0">
                <a:latin typeface="華康超明體" pitchFamily="49" charset="-120"/>
                <a:ea typeface="華康超明體" pitchFamily="49" charset="-120"/>
              </a:rPr>
              <a:t>光線</a:t>
            </a:r>
            <a:r>
              <a:rPr lang="zh-TW" altLang="en-US" sz="6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暗</a:t>
            </a:r>
            <a:r>
              <a:rPr lang="zh-TW" altLang="en-US" sz="6600" dirty="0" smtClean="0">
                <a:latin typeface="華康超明體" pitchFamily="49" charset="-120"/>
                <a:ea typeface="華康超明體" pitchFamily="49" charset="-120"/>
              </a:rPr>
              <a:t>時亮</a:t>
            </a:r>
            <a:r>
              <a:rPr lang="zh-TW" altLang="en-US" sz="6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紅色</a:t>
            </a:r>
            <a:r>
              <a:rPr lang="en-US" altLang="zh-TW" sz="6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6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燈</a:t>
            </a:r>
            <a:r>
              <a:rPr lang="en-US" altLang="zh-TW" sz="6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600" dirty="0" smtClean="0">
                <a:latin typeface="華康超明體" pitchFamily="49" charset="-120"/>
                <a:ea typeface="華康超明體" pitchFamily="49" charset="-120"/>
              </a:rPr>
              <a:t>光線</a:t>
            </a:r>
            <a:r>
              <a:rPr lang="zh-TW" altLang="en-US" sz="66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亮</a:t>
            </a:r>
            <a:r>
              <a:rPr lang="zh-TW" altLang="en-US" sz="6600" dirty="0" smtClean="0">
                <a:latin typeface="華康超明體" pitchFamily="49" charset="-120"/>
                <a:ea typeface="華康超明體" pitchFamily="49" charset="-120"/>
              </a:rPr>
              <a:t>時亮</a:t>
            </a:r>
            <a:r>
              <a:rPr lang="zh-TW" altLang="en-US" sz="66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綠色</a:t>
            </a:r>
            <a:r>
              <a:rPr lang="en-US" altLang="zh-TW" sz="66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66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燈</a:t>
            </a:r>
            <a:r>
              <a:rPr lang="en-US" altLang="zh-TW" sz="6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600" dirty="0" smtClean="0">
                <a:latin typeface="華康超明體" pitchFamily="49" charset="-120"/>
                <a:ea typeface="華康超明體" pitchFamily="49" charset="-120"/>
              </a:rPr>
            </a:br>
            <a:endParaRPr lang="zh-TW" altLang="en-US" sz="66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428860" y="4643446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86314" y="5500702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光線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暗</a:t>
            </a:r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時亮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紅色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燈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光線</a:t>
            </a:r>
            <a:r>
              <a:rPr lang="zh-TW" altLang="en-US" sz="32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亮</a:t>
            </a:r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時亮</a:t>
            </a:r>
            <a:r>
              <a:rPr lang="zh-TW" altLang="en-US" sz="32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綠色</a:t>
            </a:r>
            <a:r>
              <a:rPr lang="en-US" altLang="zh-TW" sz="32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3200" dirty="0" smtClean="0">
                <a:solidFill>
                  <a:srgbClr val="3333FF"/>
                </a:solidFill>
                <a:latin typeface="華康超明體" pitchFamily="49" charset="-120"/>
                <a:ea typeface="華康超明體" pitchFamily="49" charset="-120"/>
              </a:rPr>
              <a:t>燈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考題四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請依</a:t>
            </a:r>
            <a:r>
              <a:rPr lang="zh-TW" altLang="en-US" sz="9600" dirty="0">
                <a:latin typeface="華康超明體" pitchFamily="49" charset="-120"/>
                <a:ea typeface="華康超明體" pitchFamily="49" charset="-120"/>
              </a:rPr>
              <a:t>下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圖完成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下列功能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5300" dirty="0" smtClean="0">
                <a:latin typeface="華康超明體" pitchFamily="49" charset="-120"/>
                <a:ea typeface="華康超明體" pitchFamily="49" charset="-120"/>
              </a:rPr>
              <a:t>紅外線感應時  亮</a:t>
            </a:r>
            <a:r>
              <a:rPr lang="zh-TW" altLang="en-US" sz="53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紅色</a:t>
            </a:r>
            <a:r>
              <a:rPr lang="en-US" altLang="zh-TW" sz="53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53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燈</a:t>
            </a:r>
            <a:r>
              <a:rPr lang="en-US" altLang="zh-TW" sz="53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3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5300" dirty="0" smtClean="0">
                <a:latin typeface="華康超明體" pitchFamily="49" charset="-120"/>
                <a:ea typeface="華康超明體" pitchFamily="49" charset="-120"/>
              </a:rPr>
              <a:t>紅外線未感應時亮</a:t>
            </a:r>
            <a:r>
              <a:rPr lang="zh-TW" altLang="en-US" sz="53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綠色</a:t>
            </a:r>
            <a:r>
              <a:rPr lang="en-US" altLang="zh-TW" sz="53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LED</a:t>
            </a:r>
            <a:r>
              <a:rPr lang="zh-TW" altLang="en-US" sz="5300" dirty="0" smtClean="0">
                <a:solidFill>
                  <a:srgbClr val="00B050"/>
                </a:solidFill>
                <a:latin typeface="華康超明體" pitchFamily="49" charset="-120"/>
                <a:ea typeface="華康超明體" pitchFamily="49" charset="-120"/>
              </a:rPr>
              <a:t>燈</a:t>
            </a:r>
            <a:r>
              <a:rPr lang="en-US" altLang="zh-TW" sz="6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600" dirty="0" smtClean="0">
                <a:latin typeface="華康超明體" pitchFamily="49" charset="-120"/>
                <a:ea typeface="華康超明體" pitchFamily="49" charset="-120"/>
              </a:rPr>
            </a:br>
            <a:endParaRPr lang="zh-TW" altLang="en-US" sz="66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285984" y="292893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643306" y="4643446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5984" y="528638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3183" t="39281" r="66801" b="12109"/>
          <a:stretch>
            <a:fillRect/>
          </a:stretch>
        </p:blipFill>
        <p:spPr bwMode="auto">
          <a:xfrm>
            <a:off x="10582" y="2479408"/>
            <a:ext cx="2357422" cy="44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000100" y="1928802"/>
            <a:ext cx="1214446" cy="57150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71868" y="4643446"/>
            <a:ext cx="1428760" cy="42862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85984" y="5214950"/>
            <a:ext cx="2214578" cy="642942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57224" y="3357562"/>
            <a:ext cx="64294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82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8794" y="3286124"/>
            <a:ext cx="1000132" cy="3571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6.2M</a:t>
            </a:r>
            <a:r>
              <a:rPr lang="el-GR" altLang="zh-TW" b="1" dirty="0" smtClean="0">
                <a:solidFill>
                  <a:schemeClr val="tx1"/>
                </a:solidFill>
              </a:rPr>
              <a:t>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2976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　　</a:t>
            </a:r>
            <a:r>
              <a:rPr lang="zh-TW" altLang="en-US" sz="9600" dirty="0" smtClean="0">
                <a:latin typeface="華康超明體" pitchFamily="49" charset="-120"/>
                <a:ea typeface="華康超明體" pitchFamily="49" charset="-120"/>
              </a:rPr>
              <a:t>考題五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900" dirty="0" smtClean="0">
                <a:latin typeface="華康超明體" pitchFamily="49" charset="-120"/>
                <a:ea typeface="華康超明體" pitchFamily="49" charset="-120"/>
              </a:rPr>
              <a:t>光敏電阻控制電路</a:t>
            </a:r>
            <a: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6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(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奇數做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1</a:t>
            </a:r>
            <a:r>
              <a:rPr lang="zh-TW" altLang="en-US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，偶數做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2)</a:t>
            </a:r>
            <a: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4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1.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有光時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無光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</a:t>
            </a: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/>
            </a:r>
            <a:b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r>
              <a:rPr lang="en-US" altLang="zh-TW" sz="5400" dirty="0" smtClean="0">
                <a:solidFill>
                  <a:srgbClr val="3333CC"/>
                </a:solidFill>
                <a:ea typeface="華康超明體" pitchFamily="49" charset="-120"/>
              </a:rPr>
              <a:t>2.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有光時</a:t>
            </a:r>
            <a:r>
              <a:rPr lang="zh-TW" altLang="en-US" sz="5400" dirty="0" smtClean="0">
                <a:solidFill>
                  <a:srgbClr val="7030A0"/>
                </a:solidFill>
                <a:ea typeface="華康超明體" pitchFamily="49" charset="-120"/>
              </a:rPr>
              <a:t>右轉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，</a:t>
            </a:r>
            <a:r>
              <a:rPr lang="zh-TW" altLang="en-US" sz="5400" dirty="0" smtClean="0">
                <a:solidFill>
                  <a:srgbClr val="FF0000"/>
                </a:solidFill>
                <a:ea typeface="華康超明體" pitchFamily="49" charset="-120"/>
              </a:rPr>
              <a:t>無光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時</a:t>
            </a:r>
            <a:r>
              <a:rPr lang="zh-TW" altLang="en-US" sz="5400" dirty="0" smtClean="0">
                <a:solidFill>
                  <a:srgbClr val="00B050"/>
                </a:solidFill>
                <a:ea typeface="華康超明體" pitchFamily="49" charset="-120"/>
              </a:rPr>
              <a:t>直行</a:t>
            </a:r>
            <a: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  <a:t>。 </a:t>
            </a:r>
            <a:br>
              <a:rPr lang="zh-TW" altLang="en-US" sz="5400" dirty="0" smtClean="0">
                <a:solidFill>
                  <a:srgbClr val="3333CC"/>
                </a:solidFill>
                <a:ea typeface="華康超明體" pitchFamily="49" charset="-120"/>
              </a:rPr>
            </a:br>
            <a:endParaRPr lang="zh-TW" altLang="en-US" sz="54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10489</TotalTime>
  <Words>69</Words>
  <Application>Microsoft Office PowerPoint</Application>
  <PresentationFormat>如螢幕大小 (4:3)</PresentationFormat>
  <Paragraphs>48</Paragraphs>
  <Slides>24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考題一 光敏電阻感測 小夜燈電路 有光時LED不亮，無光時LED亮。</vt:lpstr>
      <vt:lpstr>投影片 2</vt:lpstr>
      <vt:lpstr>考題二 紅外線感測電路 未感應時LED不亮，感應時LED亮。</vt:lpstr>
      <vt:lpstr>感測器實作－紅外線感測器</vt:lpstr>
      <vt:lpstr>考題三 請依下圖完成 下列功能 光線暗時亮紅色LED燈 光線亮時亮綠色LED燈 </vt:lpstr>
      <vt:lpstr>投影片 6</vt:lpstr>
      <vt:lpstr>考題四 請依下圖完成 下列功能 紅外線感應時  亮紅色LED燈 紅外線未感應時亮綠色LED燈 </vt:lpstr>
      <vt:lpstr>投影片 8</vt:lpstr>
      <vt:lpstr>　　考題五 光敏電阻控制電路 (奇數做1，偶數做2) 1.有光時直行，無光時右轉。 2.有光時右轉，無光時直行。  </vt:lpstr>
      <vt:lpstr>投影片 10</vt:lpstr>
      <vt:lpstr>　　考題六 紅外線控制電路 (奇數做1，偶數做2) 1.未感應時直行，感應時右轉。 2.未感應時右轉，感應時直行。  </vt:lpstr>
      <vt:lpstr>投影片 12</vt:lpstr>
      <vt:lpstr>　　考題七 光敏電阻控制電路 (奇數做1，偶數做2) 1.有光時直行，無光時後退。 2.有光時後退，無光時直行。  </vt:lpstr>
      <vt:lpstr>投影片 14</vt:lpstr>
      <vt:lpstr>　　考題八 紅外線控制電路 (奇數做1，偶數做2) 1.未感應時直行，感應時後退。 2.未感應時後退，感應時直行。 </vt:lpstr>
      <vt:lpstr>投影片 16</vt:lpstr>
      <vt:lpstr>　　考題九 光敏電阻控制電路 (奇數做1，偶數做2) 1.有光時直行，無光時原地右    轉。 2.有光時原地右轉，無光時直    行。  </vt:lpstr>
      <vt:lpstr>投影片 18</vt:lpstr>
      <vt:lpstr>　　考題十 紅外線控制電路 (奇數做1，偶數做2) 1.未感應時直行，感應時原地右轉。 2.未感應時原地右轉，感應時直行。 </vt:lpstr>
      <vt:lpstr>投影片 20</vt:lpstr>
      <vt:lpstr>　　考題十一 光敏電阻控制電路 (奇數做1，偶數做2) 1.有光時原地左轉，無光時原    地右轉。 2.有光時原地右轉，無光時原    地左轉。  </vt:lpstr>
      <vt:lpstr>投影片 22</vt:lpstr>
      <vt:lpstr>　　考題十二 紅外線控制電路 (奇數做1，偶數做2) 1.未感應時原地左轉，感應時    原地右轉。 2.未感應時原地右轉，感應時    原地左轉。 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考題一 小夜燈電路</dc:title>
  <dc:creator>user</dc:creator>
  <cp:lastModifiedBy>ASUS</cp:lastModifiedBy>
  <cp:revision>28</cp:revision>
  <dcterms:created xsi:type="dcterms:W3CDTF">2014-11-06T04:47:07Z</dcterms:created>
  <dcterms:modified xsi:type="dcterms:W3CDTF">2018-08-26T14:00:07Z</dcterms:modified>
</cp:coreProperties>
</file>