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256" r:id="rId2"/>
    <p:sldId id="306" r:id="rId3"/>
    <p:sldId id="257" r:id="rId4"/>
    <p:sldId id="258" r:id="rId5"/>
    <p:sldId id="259" r:id="rId6"/>
    <p:sldId id="260" r:id="rId7"/>
    <p:sldId id="261" r:id="rId8"/>
    <p:sldId id="262" r:id="rId9"/>
    <p:sldId id="307" r:id="rId10"/>
    <p:sldId id="263" r:id="rId11"/>
    <p:sldId id="264" r:id="rId12"/>
    <p:sldId id="266" r:id="rId13"/>
    <p:sldId id="267" r:id="rId14"/>
    <p:sldId id="268" r:id="rId15"/>
    <p:sldId id="269" r:id="rId16"/>
    <p:sldId id="308" r:id="rId17"/>
    <p:sldId id="270" r:id="rId18"/>
    <p:sldId id="271" r:id="rId19"/>
    <p:sldId id="309" r:id="rId20"/>
    <p:sldId id="273" r:id="rId21"/>
    <p:sldId id="312" r:id="rId22"/>
    <p:sldId id="313" r:id="rId23"/>
    <p:sldId id="274" r:id="rId24"/>
    <p:sldId id="275" r:id="rId25"/>
    <p:sldId id="276" r:id="rId26"/>
    <p:sldId id="277" r:id="rId27"/>
    <p:sldId id="278" r:id="rId28"/>
    <p:sldId id="280" r:id="rId29"/>
    <p:sldId id="281" r:id="rId30"/>
    <p:sldId id="282" r:id="rId31"/>
    <p:sldId id="283" r:id="rId32"/>
    <p:sldId id="314" r:id="rId33"/>
    <p:sldId id="284" r:id="rId34"/>
    <p:sldId id="285" r:id="rId35"/>
    <p:sldId id="286" r:id="rId36"/>
    <p:sldId id="287" r:id="rId37"/>
    <p:sldId id="288" r:id="rId38"/>
    <p:sldId id="289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1" r:id="rId48"/>
    <p:sldId id="300" r:id="rId49"/>
    <p:sldId id="302" r:id="rId50"/>
    <p:sldId id="315" r:id="rId51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82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55EECC-18EA-4090-990B-2AE56357E90C}" type="datetimeFigureOut">
              <a:rPr lang="zh-TW" altLang="en-US" smtClean="0"/>
              <a:pPr/>
              <a:t>2020/3/25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5AB2E5-8301-491E-B5E3-F18585ADFD7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13004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AB2E5-8301-491E-B5E3-F18585ADFD7C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253655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AB2E5-8301-491E-B5E3-F18585ADFD7C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588057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AB2E5-8301-491E-B5E3-F18585ADFD7C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388708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AB2E5-8301-491E-B5E3-F18585ADFD7C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475923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AB2E5-8301-491E-B5E3-F18585ADFD7C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44299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AB2E5-8301-491E-B5E3-F18585ADFD7C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283554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AB2E5-8301-491E-B5E3-F18585ADFD7C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835088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AB2E5-8301-491E-B5E3-F18585ADFD7C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17824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AB2E5-8301-491E-B5E3-F18585ADFD7C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4880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AB2E5-8301-491E-B5E3-F18585ADFD7C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595391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AB2E5-8301-491E-B5E3-F18585ADFD7C}" type="slidenum">
              <a:rPr lang="zh-TW" altLang="en-US" smtClean="0"/>
              <a:pPr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455676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AB2E5-8301-491E-B5E3-F18585ADFD7C}" type="slidenum">
              <a:rPr lang="zh-TW" altLang="en-US" smtClean="0"/>
              <a:pPr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803694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AB2E5-8301-491E-B5E3-F18585ADFD7C}" type="slidenum">
              <a:rPr lang="zh-TW" altLang="en-US" smtClean="0"/>
              <a:pPr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415069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AB2E5-8301-491E-B5E3-F18585ADFD7C}" type="slidenum">
              <a:rPr lang="zh-TW" altLang="en-US" smtClean="0"/>
              <a:pPr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196625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AB2E5-8301-491E-B5E3-F18585ADFD7C}" type="slidenum">
              <a:rPr lang="zh-TW" altLang="en-US" smtClean="0"/>
              <a:pPr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250309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AB2E5-8301-491E-B5E3-F18585ADFD7C}" type="slidenum">
              <a:rPr lang="zh-TW" altLang="en-US" smtClean="0"/>
              <a:pPr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59233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AB2E5-8301-491E-B5E3-F18585ADFD7C}" type="slidenum">
              <a:rPr lang="zh-TW" altLang="en-US" smtClean="0"/>
              <a:pPr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203051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AB2E5-8301-491E-B5E3-F18585ADFD7C}" type="slidenum">
              <a:rPr lang="zh-TW" altLang="en-US" smtClean="0"/>
              <a:pPr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857085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AB2E5-8301-491E-B5E3-F18585ADFD7C}" type="slidenum">
              <a:rPr lang="zh-TW" altLang="en-US" smtClean="0"/>
              <a:pPr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38043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AB2E5-8301-491E-B5E3-F18585ADFD7C}" type="slidenum">
              <a:rPr lang="zh-TW" altLang="en-US" smtClean="0"/>
              <a:pPr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064511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AB2E5-8301-491E-B5E3-F18585ADFD7C}" type="slidenum">
              <a:rPr lang="zh-TW" altLang="en-US" smtClean="0"/>
              <a:pPr/>
              <a:t>21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524706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AB2E5-8301-491E-B5E3-F18585ADFD7C}" type="slidenum">
              <a:rPr lang="zh-TW" altLang="en-US" smtClean="0"/>
              <a:pPr/>
              <a:t>22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4150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AB2E5-8301-491E-B5E3-F18585ADFD7C}" type="slidenum">
              <a:rPr lang="zh-TW" altLang="en-US" smtClean="0"/>
              <a:pPr/>
              <a:t>23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98384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AB2E5-8301-491E-B5E3-F18585ADFD7C}" type="slidenum">
              <a:rPr lang="zh-TW" altLang="en-US" smtClean="0"/>
              <a:pPr/>
              <a:t>24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8266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AB2E5-8301-491E-B5E3-F18585ADFD7C}" type="slidenum">
              <a:rPr lang="zh-TW" altLang="en-US" smtClean="0"/>
              <a:pPr/>
              <a:t>25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08151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AB2E5-8301-491E-B5E3-F18585ADFD7C}" type="slidenum">
              <a:rPr lang="zh-TW" altLang="en-US" smtClean="0"/>
              <a:pPr/>
              <a:t>26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829086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AB2E5-8301-491E-B5E3-F18585ADFD7C}" type="slidenum">
              <a:rPr lang="zh-TW" altLang="en-US" smtClean="0"/>
              <a:pPr/>
              <a:t>27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781407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AB2E5-8301-491E-B5E3-F18585ADFD7C}" type="slidenum">
              <a:rPr lang="zh-TW" altLang="en-US" smtClean="0"/>
              <a:pPr/>
              <a:t>28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9132575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AB2E5-8301-491E-B5E3-F18585ADFD7C}" type="slidenum">
              <a:rPr lang="zh-TW" altLang="en-US" smtClean="0"/>
              <a:pPr/>
              <a:t>29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2551891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AB2E5-8301-491E-B5E3-F18585ADFD7C}" type="slidenum">
              <a:rPr lang="zh-TW" altLang="en-US" smtClean="0"/>
              <a:pPr/>
              <a:t>30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5726185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AB2E5-8301-491E-B5E3-F18585ADFD7C}" type="slidenum">
              <a:rPr lang="zh-TW" altLang="en-US" smtClean="0"/>
              <a:pPr/>
              <a:t>31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6348337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AB2E5-8301-491E-B5E3-F18585ADFD7C}" type="slidenum">
              <a:rPr lang="zh-TW" altLang="en-US" smtClean="0"/>
              <a:pPr/>
              <a:t>32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50970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AB2E5-8301-491E-B5E3-F18585ADFD7C}" type="slidenum">
              <a:rPr lang="zh-TW" altLang="en-US" smtClean="0"/>
              <a:pPr/>
              <a:t>33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4287880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AB2E5-8301-491E-B5E3-F18585ADFD7C}" type="slidenum">
              <a:rPr lang="zh-TW" altLang="en-US" smtClean="0"/>
              <a:pPr/>
              <a:t>34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5214428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AB2E5-8301-491E-B5E3-F18585ADFD7C}" type="slidenum">
              <a:rPr lang="zh-TW" altLang="en-US" smtClean="0"/>
              <a:pPr/>
              <a:t>35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519649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AB2E5-8301-491E-B5E3-F18585ADFD7C}" type="slidenum">
              <a:rPr lang="zh-TW" altLang="en-US" smtClean="0"/>
              <a:pPr/>
              <a:t>36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8608185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AB2E5-8301-491E-B5E3-F18585ADFD7C}" type="slidenum">
              <a:rPr lang="zh-TW" altLang="en-US" smtClean="0"/>
              <a:pPr/>
              <a:t>37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842409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AB2E5-8301-491E-B5E3-F18585ADFD7C}" type="slidenum">
              <a:rPr lang="zh-TW" altLang="en-US" smtClean="0"/>
              <a:pPr/>
              <a:t>38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5604918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AB2E5-8301-491E-B5E3-F18585ADFD7C}" type="slidenum">
              <a:rPr lang="zh-TW" altLang="en-US" smtClean="0"/>
              <a:pPr/>
              <a:t>39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10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AB2E5-8301-491E-B5E3-F18585ADFD7C}" type="slidenum">
              <a:rPr lang="zh-TW" altLang="en-US" smtClean="0"/>
              <a:pPr/>
              <a:t>40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2883524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AB2E5-8301-491E-B5E3-F18585ADFD7C}" type="slidenum">
              <a:rPr lang="zh-TW" altLang="en-US" smtClean="0"/>
              <a:pPr/>
              <a:t>41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948921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AB2E5-8301-491E-B5E3-F18585ADFD7C}" type="slidenum">
              <a:rPr lang="zh-TW" altLang="en-US" smtClean="0"/>
              <a:pPr/>
              <a:t>42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4479042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AB2E5-8301-491E-B5E3-F18585ADFD7C}" type="slidenum">
              <a:rPr lang="zh-TW" altLang="en-US" smtClean="0"/>
              <a:pPr/>
              <a:t>43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3934647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AB2E5-8301-491E-B5E3-F18585ADFD7C}" type="slidenum">
              <a:rPr lang="zh-TW" altLang="en-US" smtClean="0"/>
              <a:pPr/>
              <a:t>44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649205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AB2E5-8301-491E-B5E3-F18585ADFD7C}" type="slidenum">
              <a:rPr lang="zh-TW" altLang="en-US" smtClean="0"/>
              <a:pPr/>
              <a:t>45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616769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AB2E5-8301-491E-B5E3-F18585ADFD7C}" type="slidenum">
              <a:rPr lang="zh-TW" altLang="en-US" smtClean="0"/>
              <a:pPr/>
              <a:t>46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846669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AB2E5-8301-491E-B5E3-F18585ADFD7C}" type="slidenum">
              <a:rPr lang="zh-TW" altLang="en-US" smtClean="0"/>
              <a:pPr/>
              <a:t>47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194334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AB2E5-8301-491E-B5E3-F18585ADFD7C}" type="slidenum">
              <a:rPr lang="zh-TW" altLang="en-US" smtClean="0"/>
              <a:pPr/>
              <a:t>48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5548084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AB2E5-8301-491E-B5E3-F18585ADFD7C}" type="slidenum">
              <a:rPr lang="zh-TW" altLang="en-US" smtClean="0"/>
              <a:pPr/>
              <a:t>49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8462747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AB2E5-8301-491E-B5E3-F18585ADFD7C}" type="slidenum">
              <a:rPr lang="zh-TW" altLang="en-US" smtClean="0"/>
              <a:pPr/>
              <a:t>50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88448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D9B4A-5136-482C-9FB1-AD9A0199087D}" type="datetimeFigureOut">
              <a:rPr lang="zh-TW" altLang="en-US" smtClean="0"/>
              <a:pPr/>
              <a:t>2020/3/25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20E7D-5844-4935-B7A1-68441E6B9A7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D9B4A-5136-482C-9FB1-AD9A0199087D}" type="datetimeFigureOut">
              <a:rPr lang="zh-TW" altLang="en-US" smtClean="0"/>
              <a:pPr/>
              <a:t>2020/3/25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20E7D-5844-4935-B7A1-68441E6B9A7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D9B4A-5136-482C-9FB1-AD9A0199087D}" type="datetimeFigureOut">
              <a:rPr lang="zh-TW" altLang="en-US" smtClean="0"/>
              <a:pPr/>
              <a:t>2020/3/25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20E7D-5844-4935-B7A1-68441E6B9A7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D9B4A-5136-482C-9FB1-AD9A0199087D}" type="datetimeFigureOut">
              <a:rPr lang="zh-TW" altLang="en-US" smtClean="0"/>
              <a:pPr/>
              <a:t>2020/3/25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20E7D-5844-4935-B7A1-68441E6B9A7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D9B4A-5136-482C-9FB1-AD9A0199087D}" type="datetimeFigureOut">
              <a:rPr lang="zh-TW" altLang="en-US" smtClean="0"/>
              <a:pPr/>
              <a:t>2020/3/25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20E7D-5844-4935-B7A1-68441E6B9A7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D9B4A-5136-482C-9FB1-AD9A0199087D}" type="datetimeFigureOut">
              <a:rPr lang="zh-TW" altLang="en-US" smtClean="0"/>
              <a:pPr/>
              <a:t>2020/3/25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20E7D-5844-4935-B7A1-68441E6B9A7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D9B4A-5136-482C-9FB1-AD9A0199087D}" type="datetimeFigureOut">
              <a:rPr lang="zh-TW" altLang="en-US" smtClean="0"/>
              <a:pPr/>
              <a:t>2020/3/25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20E7D-5844-4935-B7A1-68441E6B9A7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D9B4A-5136-482C-9FB1-AD9A0199087D}" type="datetimeFigureOut">
              <a:rPr lang="zh-TW" altLang="en-US" smtClean="0"/>
              <a:pPr/>
              <a:t>2020/3/25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20E7D-5844-4935-B7A1-68441E6B9A7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D9B4A-5136-482C-9FB1-AD9A0199087D}" type="datetimeFigureOut">
              <a:rPr lang="zh-TW" altLang="en-US" smtClean="0"/>
              <a:pPr/>
              <a:t>2020/3/25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20E7D-5844-4935-B7A1-68441E6B9A7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D9B4A-5136-482C-9FB1-AD9A0199087D}" type="datetimeFigureOut">
              <a:rPr lang="zh-TW" altLang="en-US" smtClean="0"/>
              <a:pPr/>
              <a:t>2020/3/25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20E7D-5844-4935-B7A1-68441E6B9A7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D9B4A-5136-482C-9FB1-AD9A0199087D}" type="datetimeFigureOut">
              <a:rPr lang="zh-TW" altLang="en-US" smtClean="0"/>
              <a:pPr/>
              <a:t>2020/3/25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20E7D-5844-4935-B7A1-68441E6B9A7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D9B4A-5136-482C-9FB1-AD9A0199087D}" type="datetimeFigureOut">
              <a:rPr lang="zh-TW" altLang="en-US" smtClean="0"/>
              <a:pPr/>
              <a:t>2020/3/25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C20E7D-5844-4935-B7A1-68441E6B9A7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z3dp.com/index.php?ac=article&amp;at=list&amp;tid=54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s://www.sz3dp.com/download-center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571481"/>
            <a:ext cx="7772400" cy="2000264"/>
          </a:xfrm>
        </p:spPr>
        <p:txBody>
          <a:bodyPr>
            <a:noAutofit/>
          </a:bodyPr>
          <a:lstStyle/>
          <a:p>
            <a:r>
              <a:rPr lang="en-US" altLang="zh-TW" sz="6000" dirty="0" err="1" smtClean="0">
                <a:latin typeface="華康超明體" pitchFamily="49" charset="-120"/>
                <a:ea typeface="華康超明體" pitchFamily="49" charset="-120"/>
              </a:rPr>
              <a:t>FlashPrint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切片軟體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操作說明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5000636"/>
            <a:ext cx="6400800" cy="1357322"/>
          </a:xfrm>
        </p:spPr>
        <p:txBody>
          <a:bodyPr>
            <a:normAutofit/>
          </a:bodyPr>
          <a:lstStyle/>
          <a:p>
            <a:r>
              <a:rPr lang="zh-TW" altLang="en-US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教材編製：陳培文</a:t>
            </a:r>
            <a:endParaRPr lang="en-US" altLang="zh-TW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  <a:p>
            <a:r>
              <a:rPr lang="en-US" altLang="zh-TW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2016.01.24</a:t>
            </a:r>
            <a:endParaRPr lang="zh-TW" altLang="en-US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 l="6039" t="36132" r="89019" b="56055"/>
          <a:stretch>
            <a:fillRect/>
          </a:stretch>
        </p:blipFill>
        <p:spPr bwMode="auto">
          <a:xfrm>
            <a:off x="3286116" y="2571744"/>
            <a:ext cx="2652136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0034" y="188640"/>
            <a:ext cx="8229600" cy="1520148"/>
          </a:xfrm>
        </p:spPr>
        <p:txBody>
          <a:bodyPr>
            <a:noAutofit/>
          </a:bodyPr>
          <a:lstStyle/>
          <a:p>
            <a:r>
              <a:rPr lang="zh-TW" altLang="en-US" sz="10000" dirty="0" smtClean="0">
                <a:latin typeface="華康超明體" pitchFamily="49" charset="-120"/>
                <a:ea typeface="華康超明體" pitchFamily="49" charset="-120"/>
              </a:rPr>
              <a:t>下載安裝</a:t>
            </a:r>
            <a:r>
              <a:rPr lang="zh-TW" altLang="en-US" sz="10000" dirty="0" smtClean="0">
                <a:latin typeface="華康超明體" pitchFamily="49" charset="-120"/>
                <a:ea typeface="華康超明體" pitchFamily="49" charset="-120"/>
              </a:rPr>
              <a:t>程式</a:t>
            </a:r>
            <a:endParaRPr lang="zh-TW" altLang="en-US" sz="10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67765" y="1691276"/>
            <a:ext cx="8104414" cy="12881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程式下載網址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  <a:hlinkClick r:id="rId3"/>
            </a:endParaRPr>
          </a:p>
          <a:p>
            <a:pPr>
              <a:buNone/>
            </a:pPr>
            <a:r>
              <a:rPr lang="en-US" altLang="zh-TW" dirty="0">
                <a:hlinkClick r:id="rId4"/>
              </a:rPr>
              <a:t>https://www.sz3dp.com/download-center</a:t>
            </a:r>
            <a:endParaRPr lang="zh-TW" altLang="en-US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5"/>
          <a:srcRect l="26375" t="8001" r="6688" b="54200"/>
          <a:stretch/>
        </p:blipFill>
        <p:spPr>
          <a:xfrm>
            <a:off x="1259632" y="2906092"/>
            <a:ext cx="6120680" cy="1944216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323528" y="4941168"/>
            <a:ext cx="84969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dirty="0" smtClean="0">
                <a:solidFill>
                  <a:srgbClr val="FF0000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注意：因為版本的更新很快，所以可能看到的版本會跟圖片不一樣。一般都是使用</a:t>
            </a:r>
            <a:r>
              <a:rPr lang="en-US" altLang="zh-TW" sz="3000" dirty="0" smtClean="0">
                <a:solidFill>
                  <a:srgbClr val="FF0000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windows</a:t>
            </a:r>
            <a:r>
              <a:rPr lang="zh-TW" altLang="en-US" sz="3000" dirty="0" smtClean="0">
                <a:solidFill>
                  <a:srgbClr val="FF0000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系統，請根據自己電腦的規格，選擇</a:t>
            </a:r>
            <a:r>
              <a:rPr lang="en-US" altLang="zh-TW" sz="3000" dirty="0" smtClean="0">
                <a:solidFill>
                  <a:srgbClr val="FF0000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win32</a:t>
            </a:r>
            <a:r>
              <a:rPr lang="zh-TW" altLang="en-US" sz="3000" dirty="0" smtClean="0">
                <a:solidFill>
                  <a:srgbClr val="FF0000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或</a:t>
            </a:r>
            <a:r>
              <a:rPr lang="en-US" altLang="zh-TW" sz="3000" dirty="0" smtClean="0">
                <a:solidFill>
                  <a:srgbClr val="FF0000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win64</a:t>
            </a:r>
            <a:r>
              <a:rPr lang="zh-TW" altLang="en-US" sz="3000" dirty="0" smtClean="0">
                <a:solidFill>
                  <a:srgbClr val="FF0000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的程式下載。</a:t>
            </a:r>
            <a:endParaRPr lang="zh-TW" altLang="en-US" sz="3000" dirty="0">
              <a:solidFill>
                <a:srgbClr val="FF0000"/>
              </a:solidFill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5"/>
          <a:srcRect l="54725" t="33200" r="32675" b="58400"/>
          <a:stretch/>
        </p:blipFill>
        <p:spPr>
          <a:xfrm>
            <a:off x="3215687" y="2852936"/>
            <a:ext cx="2798293" cy="1049360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5"/>
          <a:srcRect l="54725" t="54200" r="34250" b="38800"/>
          <a:stretch/>
        </p:blipFill>
        <p:spPr>
          <a:xfrm>
            <a:off x="3131840" y="3769837"/>
            <a:ext cx="2581895" cy="922105"/>
          </a:xfrm>
          <a:prstGeom prst="rect">
            <a:avLst/>
          </a:prstGeom>
        </p:spPr>
      </p:pic>
      <p:sp>
        <p:nvSpPr>
          <p:cNvPr id="9" name="圓角矩形 8"/>
          <p:cNvSpPr/>
          <p:nvPr/>
        </p:nvSpPr>
        <p:spPr>
          <a:xfrm>
            <a:off x="1259632" y="2906092"/>
            <a:ext cx="5904656" cy="86374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圓角矩形 9"/>
          <p:cNvSpPr/>
          <p:nvPr/>
        </p:nvSpPr>
        <p:spPr>
          <a:xfrm>
            <a:off x="1259632" y="3902340"/>
            <a:ext cx="5904656" cy="86374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安裝步驟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開啟安裝程式</a:t>
            </a:r>
            <a:endParaRPr lang="zh-TW" altLang="en-US" sz="48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l="16113" t="14361" r="70703" b="80469"/>
          <a:stretch>
            <a:fillRect/>
          </a:stretch>
        </p:blipFill>
        <p:spPr bwMode="auto">
          <a:xfrm>
            <a:off x="714348" y="2571744"/>
            <a:ext cx="7286676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安裝步驟</a:t>
            </a:r>
            <a:r>
              <a:rPr lang="en-US" altLang="zh-TW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1</a:t>
            </a:r>
            <a:endParaRPr lang="zh-TW" altLang="en-US" sz="6000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 l="32958" t="39062" r="33086" b="42383"/>
          <a:stretch>
            <a:fillRect/>
          </a:stretch>
        </p:blipFill>
        <p:spPr bwMode="auto">
          <a:xfrm>
            <a:off x="428596" y="1857364"/>
            <a:ext cx="4357718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 l="25140" t="21466" r="25140" b="24868"/>
          <a:stretch>
            <a:fillRect/>
          </a:stretch>
        </p:blipFill>
        <p:spPr bwMode="auto">
          <a:xfrm>
            <a:off x="4572000" y="3286124"/>
            <a:ext cx="3857652" cy="3122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橢圓 4"/>
          <p:cNvSpPr/>
          <p:nvPr/>
        </p:nvSpPr>
        <p:spPr>
          <a:xfrm>
            <a:off x="1285852" y="2500306"/>
            <a:ext cx="3357586" cy="57150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3357554" y="1785926"/>
            <a:ext cx="785818" cy="71438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5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1</a:t>
            </a:r>
            <a:endParaRPr lang="zh-TW" altLang="en-US" sz="50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7" name="橢圓 6"/>
          <p:cNvSpPr/>
          <p:nvPr/>
        </p:nvSpPr>
        <p:spPr>
          <a:xfrm>
            <a:off x="2214546" y="3143248"/>
            <a:ext cx="1428760" cy="50006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2714612" y="3643314"/>
            <a:ext cx="785818" cy="71438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5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2</a:t>
            </a:r>
            <a:endParaRPr lang="zh-TW" altLang="en-US" sz="50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9" name="橢圓 8"/>
          <p:cNvSpPr/>
          <p:nvPr/>
        </p:nvSpPr>
        <p:spPr>
          <a:xfrm>
            <a:off x="6286512" y="5857892"/>
            <a:ext cx="1428760" cy="50006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橢圓 9"/>
          <p:cNvSpPr/>
          <p:nvPr/>
        </p:nvSpPr>
        <p:spPr>
          <a:xfrm>
            <a:off x="5643570" y="6143620"/>
            <a:ext cx="785818" cy="71438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5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3</a:t>
            </a:r>
            <a:endParaRPr lang="zh-TW" altLang="en-US" sz="50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安裝步驟</a:t>
            </a:r>
            <a:r>
              <a:rPr lang="en-US" altLang="zh-TW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2</a:t>
            </a:r>
            <a:endParaRPr lang="zh-TW" altLang="en-US" sz="6000" dirty="0">
              <a:solidFill>
                <a:srgbClr val="FF0000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 l="25098" t="21679" r="25097" b="25586"/>
          <a:stretch>
            <a:fillRect/>
          </a:stretch>
        </p:blipFill>
        <p:spPr bwMode="auto">
          <a:xfrm>
            <a:off x="142844" y="1500174"/>
            <a:ext cx="4857784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 l="25140" t="23044" r="25140" b="24868"/>
          <a:stretch>
            <a:fillRect/>
          </a:stretch>
        </p:blipFill>
        <p:spPr bwMode="auto">
          <a:xfrm>
            <a:off x="3857620" y="2214554"/>
            <a:ext cx="5214974" cy="4097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橢圓 4"/>
          <p:cNvSpPr/>
          <p:nvPr/>
        </p:nvSpPr>
        <p:spPr>
          <a:xfrm>
            <a:off x="285720" y="4000504"/>
            <a:ext cx="2000232" cy="50006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214282" y="3500438"/>
            <a:ext cx="785818" cy="71438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5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1</a:t>
            </a:r>
            <a:endParaRPr lang="zh-TW" altLang="en-US" sz="50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7" name="橢圓 6"/>
          <p:cNvSpPr/>
          <p:nvPr/>
        </p:nvSpPr>
        <p:spPr>
          <a:xfrm>
            <a:off x="3214678" y="4786322"/>
            <a:ext cx="714380" cy="50006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2714612" y="5214950"/>
            <a:ext cx="785818" cy="71438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5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2</a:t>
            </a:r>
            <a:endParaRPr lang="zh-TW" altLang="en-US" sz="50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11" name="橢圓 10"/>
          <p:cNvSpPr/>
          <p:nvPr/>
        </p:nvSpPr>
        <p:spPr>
          <a:xfrm>
            <a:off x="7000892" y="5643578"/>
            <a:ext cx="928694" cy="50006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橢圓 11"/>
          <p:cNvSpPr/>
          <p:nvPr/>
        </p:nvSpPr>
        <p:spPr>
          <a:xfrm>
            <a:off x="6572264" y="5072074"/>
            <a:ext cx="785818" cy="71438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5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3</a:t>
            </a:r>
            <a:endParaRPr lang="zh-TW" altLang="en-US" sz="50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安裝步驟</a:t>
            </a:r>
            <a:r>
              <a:rPr lang="en-US" altLang="zh-TW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3</a:t>
            </a:r>
            <a:endParaRPr lang="zh-TW" altLang="en-US" sz="6000" dirty="0">
              <a:solidFill>
                <a:srgbClr val="FF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 l="24902" t="21484" r="25293" b="25781"/>
          <a:stretch>
            <a:fillRect/>
          </a:stretch>
        </p:blipFill>
        <p:spPr bwMode="auto">
          <a:xfrm>
            <a:off x="0" y="1142984"/>
            <a:ext cx="4857784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 l="25140" t="21466" r="26324" b="26447"/>
          <a:stretch>
            <a:fillRect/>
          </a:stretch>
        </p:blipFill>
        <p:spPr bwMode="auto">
          <a:xfrm>
            <a:off x="3857620" y="2071678"/>
            <a:ext cx="5000660" cy="4024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橢圓 4"/>
          <p:cNvSpPr/>
          <p:nvPr/>
        </p:nvSpPr>
        <p:spPr>
          <a:xfrm>
            <a:off x="3071802" y="4429132"/>
            <a:ext cx="785818" cy="50006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2643174" y="3786190"/>
            <a:ext cx="785818" cy="71438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5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1</a:t>
            </a:r>
            <a:endParaRPr lang="zh-TW" altLang="en-US" sz="50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285720" y="5143512"/>
            <a:ext cx="7643866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安裝置一半時會出現「驅動程式」的安裝，請先執行安裝。</a:t>
            </a:r>
            <a:endParaRPr lang="zh-TW" altLang="en-US" sz="40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安裝步驟</a:t>
            </a:r>
            <a:r>
              <a:rPr lang="en-US" altLang="zh-TW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4</a:t>
            </a:r>
            <a:endParaRPr lang="zh-TW" altLang="en-US" sz="6000" dirty="0">
              <a:solidFill>
                <a:srgbClr val="FF0000"/>
              </a:solidFill>
            </a:endParaRPr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l="3832" t="7260" r="46449" b="45388"/>
          <a:stretch>
            <a:fillRect/>
          </a:stretch>
        </p:blipFill>
        <p:spPr bwMode="auto">
          <a:xfrm>
            <a:off x="4143372" y="2653410"/>
            <a:ext cx="5000628" cy="3571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/>
          <a:srcRect l="3662" t="6836" r="46533" b="44336"/>
          <a:stretch>
            <a:fillRect/>
          </a:stretch>
        </p:blipFill>
        <p:spPr bwMode="auto">
          <a:xfrm>
            <a:off x="214282" y="1285860"/>
            <a:ext cx="4857784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橢圓 4"/>
          <p:cNvSpPr/>
          <p:nvPr/>
        </p:nvSpPr>
        <p:spPr>
          <a:xfrm>
            <a:off x="3286116" y="4357694"/>
            <a:ext cx="928694" cy="50006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3000364" y="4786322"/>
            <a:ext cx="785818" cy="71438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5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1</a:t>
            </a:r>
            <a:endParaRPr lang="zh-TW" altLang="en-US" sz="50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l="25290" t="19888" r="25140" b="25946"/>
          <a:stretch>
            <a:fillRect/>
          </a:stretch>
        </p:blipFill>
        <p:spPr bwMode="auto">
          <a:xfrm>
            <a:off x="3571868" y="2428868"/>
            <a:ext cx="5063075" cy="4149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安裝完成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/>
          <a:srcRect l="3894" t="6836" r="46533" b="44423"/>
          <a:stretch>
            <a:fillRect/>
          </a:stretch>
        </p:blipFill>
        <p:spPr bwMode="auto">
          <a:xfrm>
            <a:off x="379828" y="1720867"/>
            <a:ext cx="4835114" cy="3565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橢圓 4"/>
          <p:cNvSpPr/>
          <p:nvPr/>
        </p:nvSpPr>
        <p:spPr>
          <a:xfrm>
            <a:off x="6357950" y="6000768"/>
            <a:ext cx="1428760" cy="50006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5643570" y="6143620"/>
            <a:ext cx="785818" cy="71438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5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2</a:t>
            </a:r>
            <a:endParaRPr lang="zh-TW" altLang="en-US" sz="50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7" name="橢圓 6"/>
          <p:cNvSpPr/>
          <p:nvPr/>
        </p:nvSpPr>
        <p:spPr>
          <a:xfrm>
            <a:off x="3286116" y="4786322"/>
            <a:ext cx="1071570" cy="42862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2714612" y="5000636"/>
            <a:ext cx="785818" cy="71438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5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1</a:t>
            </a:r>
            <a:endParaRPr lang="zh-TW" altLang="en-US" sz="50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26196"/>
          </a:xfrm>
        </p:spPr>
        <p:txBody>
          <a:bodyPr>
            <a:noAutofit/>
          </a:bodyPr>
          <a:lstStyle/>
          <a:p>
            <a:r>
              <a:rPr lang="zh-TW" altLang="en-US" sz="10000" dirty="0" smtClean="0">
                <a:latin typeface="華康超明體" pitchFamily="49" charset="-120"/>
                <a:ea typeface="華康超明體" pitchFamily="49" charset="-120"/>
              </a:rPr>
              <a:t>使用操作說明</a:t>
            </a:r>
            <a:endParaRPr lang="zh-TW" altLang="en-US" sz="100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使用操作說明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285852" y="1600200"/>
            <a:ext cx="7400948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雙按桌面上的捷徑開啟程式</a:t>
            </a:r>
            <a:endParaRPr lang="zh-TW" altLang="en-US" sz="4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 l="62256" t="52734" r="32617" b="38477"/>
          <a:stretch>
            <a:fillRect/>
          </a:stretch>
        </p:blipFill>
        <p:spPr bwMode="auto">
          <a:xfrm>
            <a:off x="3214678" y="2643182"/>
            <a:ext cx="2500330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 l="6620" t="3936" r="6278" b="8470"/>
          <a:stretch>
            <a:fillRect/>
          </a:stretch>
        </p:blipFill>
        <p:spPr bwMode="auto">
          <a:xfrm>
            <a:off x="357158" y="285728"/>
            <a:ext cx="8429684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圓角矩形圖說文字 5"/>
          <p:cNvSpPr/>
          <p:nvPr/>
        </p:nvSpPr>
        <p:spPr>
          <a:xfrm>
            <a:off x="1142976" y="4429132"/>
            <a:ext cx="7072362" cy="1857388"/>
          </a:xfrm>
          <a:prstGeom prst="wedgeRoundRectCallout">
            <a:avLst>
              <a:gd name="adj1" fmla="val 1533"/>
              <a:gd name="adj2" fmla="val -120285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第一次使用時，會要求選擇印表機的種類，目前學校使用的機種是</a:t>
            </a:r>
            <a:r>
              <a:rPr lang="en-US" altLang="zh-TW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Dreamer</a:t>
            </a:r>
            <a:r>
              <a:rPr lang="zh-TW" altLang="en-US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系列</a:t>
            </a:r>
            <a:r>
              <a:rPr lang="en-US" altLang="zh-TW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第一個選項</a:t>
            </a:r>
            <a:r>
              <a:rPr lang="en-US" altLang="zh-TW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)</a:t>
            </a:r>
            <a:endParaRPr lang="zh-TW" altLang="en-US" sz="36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7" name="橢圓 6"/>
          <p:cNvSpPr/>
          <p:nvPr/>
        </p:nvSpPr>
        <p:spPr>
          <a:xfrm>
            <a:off x="3000364" y="2786058"/>
            <a:ext cx="2071702" cy="57150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操作項目說明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—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視角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/>
          <a:srcRect t="21484" r="70703" b="38476"/>
          <a:stretch>
            <a:fillRect/>
          </a:stretch>
        </p:blipFill>
        <p:spPr bwMode="auto">
          <a:xfrm>
            <a:off x="428596" y="1428736"/>
            <a:ext cx="5072066" cy="5198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5572132" y="1571612"/>
            <a:ext cx="3357586" cy="2500330"/>
          </a:xfrm>
          <a:prstGeom prst="wedgeRoundRectCallout">
            <a:avLst>
              <a:gd name="adj1" fmla="val -68914"/>
              <a:gd name="adj2" fmla="val -5685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>
              <a:buNone/>
            </a:pPr>
            <a:r>
              <a:rPr lang="zh-TW" altLang="en-US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選擇不同的視角可以看到物件的狀況</a:t>
            </a:r>
            <a:endParaRPr lang="zh-TW" altLang="en-US" sz="36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6" name="內容版面配置區 4"/>
          <p:cNvSpPr txBox="1">
            <a:spLocks/>
          </p:cNvSpPr>
          <p:nvPr/>
        </p:nvSpPr>
        <p:spPr>
          <a:xfrm>
            <a:off x="5643570" y="4286256"/>
            <a:ext cx="3214710" cy="2357454"/>
          </a:xfrm>
          <a:prstGeom prst="wedgeRoundRectCallout">
            <a:avLst>
              <a:gd name="adj1" fmla="val -76263"/>
              <a:gd name="adj2" fmla="val 15213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重置：回到原來的立體圖模式</a:t>
            </a:r>
            <a:endParaRPr kumimoji="0" lang="zh-TW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華康超明體" pitchFamily="49" charset="-120"/>
              <a:ea typeface="華康超明體" pitchFamily="49" charset="-120"/>
              <a:cs typeface="+mn-cs"/>
            </a:endParaRPr>
          </a:p>
        </p:txBody>
      </p:sp>
      <p:sp>
        <p:nvSpPr>
          <p:cNvPr id="7" name="橢圓 6"/>
          <p:cNvSpPr/>
          <p:nvPr/>
        </p:nvSpPr>
        <p:spPr>
          <a:xfrm>
            <a:off x="500034" y="1857364"/>
            <a:ext cx="1428760" cy="121444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操作項目說明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—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移動</a:t>
            </a:r>
            <a:endParaRPr lang="zh-TW" altLang="en-US" sz="6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 t="27344" r="71436" b="36523"/>
          <a:stretch>
            <a:fillRect/>
          </a:stretch>
        </p:blipFill>
        <p:spPr bwMode="auto">
          <a:xfrm>
            <a:off x="357158" y="1714488"/>
            <a:ext cx="4295973" cy="407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內容版面配置區 4"/>
          <p:cNvSpPr txBox="1">
            <a:spLocks/>
          </p:cNvSpPr>
          <p:nvPr/>
        </p:nvSpPr>
        <p:spPr>
          <a:xfrm>
            <a:off x="3571868" y="1285860"/>
            <a:ext cx="5286412" cy="2286016"/>
          </a:xfrm>
          <a:prstGeom prst="wedgeRoundRectCallout">
            <a:avLst>
              <a:gd name="adj1" fmla="val -57933"/>
              <a:gd name="adj2" fmla="val 21416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設置位置的數值，是以</a:t>
            </a:r>
            <a:endParaRPr kumimoji="0" lang="en-US" altLang="zh-TW" sz="36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華康超明體" pitchFamily="49" charset="-120"/>
              <a:ea typeface="華康超明體" pitchFamily="49" charset="-120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中間點為原點來標示，</a:t>
            </a:r>
            <a:endParaRPr kumimoji="0" lang="en-US" altLang="zh-TW" sz="36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華康超明體" pitchFamily="49" charset="-120"/>
              <a:ea typeface="華康超明體" pitchFamily="49" charset="-120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如果都是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0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，就是「居中」</a:t>
            </a:r>
            <a:endParaRPr kumimoji="0" lang="zh-TW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華康超明體" pitchFamily="49" charset="-120"/>
              <a:ea typeface="華康超明體" pitchFamily="49" charset="-120"/>
              <a:cs typeface="+mn-cs"/>
            </a:endParaRPr>
          </a:p>
        </p:txBody>
      </p:sp>
      <p:sp>
        <p:nvSpPr>
          <p:cNvPr id="6" name="內容版面配置區 4"/>
          <p:cNvSpPr txBox="1">
            <a:spLocks/>
          </p:cNvSpPr>
          <p:nvPr/>
        </p:nvSpPr>
        <p:spPr>
          <a:xfrm>
            <a:off x="3643306" y="3643314"/>
            <a:ext cx="5214974" cy="1285884"/>
          </a:xfrm>
          <a:prstGeom prst="wedgeRoundRectCallout">
            <a:avLst>
              <a:gd name="adj1" fmla="val -60904"/>
              <a:gd name="adj2" fmla="val 49634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lnSpcReduction="1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確定物件在底板上，也就是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Z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：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0mm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的意思。</a:t>
            </a:r>
            <a:endParaRPr kumimoji="0" lang="zh-TW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華康超明體" pitchFamily="49" charset="-120"/>
              <a:ea typeface="華康超明體" pitchFamily="49" charset="-120"/>
              <a:cs typeface="+mn-cs"/>
            </a:endParaRPr>
          </a:p>
        </p:txBody>
      </p:sp>
      <p:sp>
        <p:nvSpPr>
          <p:cNvPr id="7" name="內容版面配置區 4"/>
          <p:cNvSpPr txBox="1">
            <a:spLocks/>
          </p:cNvSpPr>
          <p:nvPr/>
        </p:nvSpPr>
        <p:spPr>
          <a:xfrm>
            <a:off x="4643438" y="5072074"/>
            <a:ext cx="4214842" cy="1285884"/>
          </a:xfrm>
          <a:prstGeom prst="wedgeRoundRectCallout">
            <a:avLst>
              <a:gd name="adj1" fmla="val -60696"/>
              <a:gd name="adj2" fmla="val -14704"/>
              <a:gd name="adj3" fmla="val 16667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lnSpcReduction="1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重置：回到剛載入的狀態。</a:t>
            </a:r>
            <a:endParaRPr kumimoji="0" lang="zh-TW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華康超明體" pitchFamily="49" charset="-120"/>
              <a:ea typeface="華康超明體" pitchFamily="49" charset="-120"/>
              <a:cs typeface="+mn-cs"/>
            </a:endParaRPr>
          </a:p>
        </p:txBody>
      </p:sp>
      <p:sp>
        <p:nvSpPr>
          <p:cNvPr id="8" name="橢圓 7"/>
          <p:cNvSpPr/>
          <p:nvPr/>
        </p:nvSpPr>
        <p:spPr>
          <a:xfrm>
            <a:off x="285720" y="2428868"/>
            <a:ext cx="1428760" cy="121444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操作項目說明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—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旋轉</a:t>
            </a:r>
            <a:endParaRPr lang="zh-TW" altLang="en-US" sz="6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/>
          <a:srcRect t="31250" r="29687" b="17968"/>
          <a:stretch>
            <a:fillRect/>
          </a:stretch>
        </p:blipFill>
        <p:spPr bwMode="auto">
          <a:xfrm>
            <a:off x="236264" y="1571612"/>
            <a:ext cx="8572520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內容版面配置區 4"/>
          <p:cNvSpPr txBox="1">
            <a:spLocks/>
          </p:cNvSpPr>
          <p:nvPr/>
        </p:nvSpPr>
        <p:spPr>
          <a:xfrm>
            <a:off x="3857620" y="1643050"/>
            <a:ext cx="4929222" cy="2143140"/>
          </a:xfrm>
          <a:prstGeom prst="wedgeRoundRectCallout">
            <a:avLst>
              <a:gd name="adj1" fmla="val -56647"/>
              <a:gd name="adj2" fmla="val 45280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可按照自己的需要，來旋轉調整物件的角度，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X,Y,Z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表示旋轉中心軸。</a:t>
            </a:r>
            <a:endParaRPr kumimoji="0" lang="en-US" altLang="zh-TW" sz="36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華康超明體" pitchFamily="49" charset="-120"/>
              <a:ea typeface="華康超明體" pitchFamily="49" charset="-120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重置可回到調整前狀態</a:t>
            </a:r>
            <a:endParaRPr kumimoji="0" lang="zh-TW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華康超明體" pitchFamily="49" charset="-120"/>
              <a:ea typeface="華康超明體" pitchFamily="49" charset="-120"/>
              <a:cs typeface="+mn-cs"/>
            </a:endParaRPr>
          </a:p>
        </p:txBody>
      </p:sp>
      <p:sp>
        <p:nvSpPr>
          <p:cNvPr id="6" name="橢圓 5"/>
          <p:cNvSpPr/>
          <p:nvPr/>
        </p:nvSpPr>
        <p:spPr>
          <a:xfrm>
            <a:off x="214282" y="2643182"/>
            <a:ext cx="1214478" cy="107157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操作項目說明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—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縮放</a:t>
            </a:r>
            <a:endParaRPr lang="zh-TW" altLang="en-US" sz="6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/>
          <a:srcRect t="34180" r="71436" b="29687"/>
          <a:stretch>
            <a:fillRect/>
          </a:stretch>
        </p:blipFill>
        <p:spPr bwMode="auto">
          <a:xfrm>
            <a:off x="285720" y="1643050"/>
            <a:ext cx="4141426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內容版面配置區 4"/>
          <p:cNvSpPr txBox="1">
            <a:spLocks/>
          </p:cNvSpPr>
          <p:nvPr/>
        </p:nvSpPr>
        <p:spPr>
          <a:xfrm>
            <a:off x="4214810" y="1643050"/>
            <a:ext cx="4929190" cy="1643074"/>
          </a:xfrm>
          <a:prstGeom prst="wedgeRoundRectCallout">
            <a:avLst>
              <a:gd name="adj1" fmla="val -76932"/>
              <a:gd name="adj2" fmla="val 79995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勾選「保持</a:t>
            </a:r>
            <a:r>
              <a:rPr kumimoji="0" lang="zh-TW" altLang="en-US" sz="36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比例」，調整時會等比例縮放。</a:t>
            </a:r>
            <a:endParaRPr kumimoji="0" lang="zh-TW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華康超明體" pitchFamily="49" charset="-120"/>
              <a:ea typeface="華康超明體" pitchFamily="49" charset="-120"/>
              <a:cs typeface="+mn-cs"/>
            </a:endParaRPr>
          </a:p>
        </p:txBody>
      </p:sp>
      <p:sp>
        <p:nvSpPr>
          <p:cNvPr id="6" name="內容版面配置區 4"/>
          <p:cNvSpPr txBox="1">
            <a:spLocks/>
          </p:cNvSpPr>
          <p:nvPr/>
        </p:nvSpPr>
        <p:spPr>
          <a:xfrm>
            <a:off x="4214810" y="3643314"/>
            <a:ext cx="4929190" cy="2928958"/>
          </a:xfrm>
          <a:prstGeom prst="wedgeRoundRectCallout">
            <a:avLst>
              <a:gd name="adj1" fmla="val -51608"/>
              <a:gd name="adj2" fmla="val -4971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點選最大尺寸，會自</a:t>
            </a:r>
            <a:endParaRPr kumimoji="0" lang="en-US" altLang="zh-TW" sz="36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華康超明體" pitchFamily="49" charset="-120"/>
              <a:ea typeface="華康超明體" pitchFamily="49" charset="-120"/>
              <a:cs typeface="+mn-cs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行縮放到可列印的最</a:t>
            </a:r>
            <a:endParaRPr kumimoji="0" lang="en-US" altLang="zh-TW" sz="36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華康超明體" pitchFamily="49" charset="-120"/>
              <a:ea typeface="華康超明體" pitchFamily="49" charset="-120"/>
              <a:cs typeface="+mn-cs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大值。</a:t>
            </a:r>
            <a:endParaRPr kumimoji="0" lang="en-US" altLang="zh-TW" sz="36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華康超明體" pitchFamily="49" charset="-120"/>
              <a:ea typeface="華康超明體" pitchFamily="49" charset="-120"/>
              <a:cs typeface="+mn-cs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zh-TW" altLang="en-US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重置：回到原來狀態</a:t>
            </a:r>
            <a:endParaRPr kumimoji="0" lang="zh-TW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華康超明體" pitchFamily="49" charset="-120"/>
              <a:ea typeface="華康超明體" pitchFamily="49" charset="-12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操作項目說明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—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切割</a:t>
            </a:r>
            <a:endParaRPr lang="zh-TW" altLang="en-US" sz="60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 l="14861" t="34375" r="62079" b="25586"/>
          <a:stretch>
            <a:fillRect/>
          </a:stretch>
        </p:blipFill>
        <p:spPr bwMode="auto">
          <a:xfrm>
            <a:off x="214282" y="1357298"/>
            <a:ext cx="3000364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 l="14503" t="35672" r="42013" b="23290"/>
          <a:stretch>
            <a:fillRect/>
          </a:stretch>
        </p:blipFill>
        <p:spPr bwMode="auto">
          <a:xfrm>
            <a:off x="3500430" y="1357298"/>
            <a:ext cx="5385326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/>
          <a:srcRect l="39568" t="39258" r="42313" b="25586"/>
          <a:stretch>
            <a:fillRect/>
          </a:stretch>
        </p:blipFill>
        <p:spPr bwMode="auto">
          <a:xfrm>
            <a:off x="285720" y="4357694"/>
            <a:ext cx="2143140" cy="2337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內容版面配置區 4"/>
          <p:cNvSpPr txBox="1">
            <a:spLocks/>
          </p:cNvSpPr>
          <p:nvPr/>
        </p:nvSpPr>
        <p:spPr>
          <a:xfrm>
            <a:off x="3071802" y="4357694"/>
            <a:ext cx="6072198" cy="2214578"/>
          </a:xfrm>
          <a:prstGeom prst="wedgeRoundRectCallout">
            <a:avLst>
              <a:gd name="adj1" fmla="val -57823"/>
              <a:gd name="adj2" fmla="val -91484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切割功能可將一個物件分割成兩個物件，可運用在雙色列印。</a:t>
            </a:r>
            <a:endParaRPr kumimoji="0" lang="zh-TW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華康超明體" pitchFamily="49" charset="-120"/>
              <a:ea typeface="華康超明體" pitchFamily="49" charset="-120"/>
              <a:cs typeface="+mn-cs"/>
            </a:endParaRPr>
          </a:p>
        </p:txBody>
      </p:sp>
      <p:sp>
        <p:nvSpPr>
          <p:cNvPr id="7" name="橢圓 6"/>
          <p:cNvSpPr/>
          <p:nvPr/>
        </p:nvSpPr>
        <p:spPr>
          <a:xfrm>
            <a:off x="214282" y="2928934"/>
            <a:ext cx="1000132" cy="85725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操作項目說明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—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噴頭</a:t>
            </a:r>
            <a:endParaRPr lang="zh-TW" altLang="en-US" sz="6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zh-TW" alt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/>
          <a:srcRect t="38086" r="71436" b="25781"/>
          <a:stretch>
            <a:fillRect/>
          </a:stretch>
        </p:blipFill>
        <p:spPr bwMode="auto">
          <a:xfrm>
            <a:off x="357158" y="1714488"/>
            <a:ext cx="3840231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內容版面配置區 4"/>
          <p:cNvSpPr txBox="1">
            <a:spLocks/>
          </p:cNvSpPr>
          <p:nvPr/>
        </p:nvSpPr>
        <p:spPr>
          <a:xfrm>
            <a:off x="4500562" y="1571612"/>
            <a:ext cx="4643438" cy="5000660"/>
          </a:xfrm>
          <a:prstGeom prst="wedgeRoundRectCallout">
            <a:avLst>
              <a:gd name="adj1" fmla="val -67825"/>
              <a:gd name="adj2" fmla="val -8837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1.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先點選要列印的物件。</a:t>
            </a:r>
            <a:endParaRPr kumimoji="0" lang="en-US" altLang="zh-TW" sz="36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華康超明體" pitchFamily="49" charset="-120"/>
              <a:ea typeface="華康超明體" pitchFamily="49" charset="-120"/>
              <a:cs typeface="+mn-cs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2.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點選使用噴嘴，一般右噴嘴是灰色，佐噴嘴是綠色。</a:t>
            </a:r>
            <a:endParaRPr kumimoji="0" lang="en-US" altLang="zh-TW" sz="36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華康超明體" pitchFamily="49" charset="-120"/>
              <a:ea typeface="華康超明體" pitchFamily="49" charset="-120"/>
              <a:cs typeface="+mn-cs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3.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同一層高度，盡量使用同一個噴嘴</a:t>
            </a:r>
            <a:endParaRPr kumimoji="0" lang="en-US" altLang="zh-TW" sz="36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華康超明體" pitchFamily="49" charset="-120"/>
              <a:ea typeface="華康超明體" pitchFamily="49" charset="-120"/>
              <a:cs typeface="+mn-cs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4.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重置：</a:t>
            </a:r>
            <a:r>
              <a:rPr kumimoji="0" lang="zh-TW" altLang="en-US" sz="36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回到原狀態</a:t>
            </a:r>
            <a:endParaRPr kumimoji="0" lang="zh-TW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華康超明體" pitchFamily="49" charset="-120"/>
              <a:ea typeface="華康超明體" pitchFamily="49" charset="-120"/>
              <a:cs typeface="+mn-cs"/>
            </a:endParaRPr>
          </a:p>
        </p:txBody>
      </p:sp>
      <p:sp>
        <p:nvSpPr>
          <p:cNvPr id="7" name="橢圓 6"/>
          <p:cNvSpPr/>
          <p:nvPr/>
        </p:nvSpPr>
        <p:spPr>
          <a:xfrm>
            <a:off x="214282" y="4214818"/>
            <a:ext cx="1428760" cy="121444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載入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STL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檔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/>
          <a:srcRect l="16113" t="6836" r="28222" b="29687"/>
          <a:stretch>
            <a:fillRect/>
          </a:stretch>
        </p:blipFill>
        <p:spPr bwMode="auto">
          <a:xfrm>
            <a:off x="357158" y="1357298"/>
            <a:ext cx="6072230" cy="5193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內容版面配置區 4"/>
          <p:cNvSpPr txBox="1">
            <a:spLocks/>
          </p:cNvSpPr>
          <p:nvPr/>
        </p:nvSpPr>
        <p:spPr>
          <a:xfrm>
            <a:off x="4500562" y="1571612"/>
            <a:ext cx="4643438" cy="3857652"/>
          </a:xfrm>
          <a:prstGeom prst="wedgeRoundRectCallout">
            <a:avLst>
              <a:gd name="adj1" fmla="val -70638"/>
              <a:gd name="adj2" fmla="val -38937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1.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先點選「載入」。</a:t>
            </a:r>
            <a:endParaRPr kumimoji="0" lang="en-US" altLang="zh-TW" sz="36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華康超明體" pitchFamily="49" charset="-120"/>
              <a:ea typeface="華康超明體" pitchFamily="49" charset="-120"/>
              <a:cs typeface="+mn-cs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2.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開啟要載入的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STL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檔所在資料夾。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(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目前為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Downloads)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zh-TW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開啟</a:t>
            </a:r>
            <a:r>
              <a:rPr lang="en-US" altLang="zh-TW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STL</a:t>
            </a:r>
            <a:r>
              <a:rPr lang="zh-TW" altLang="en-US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檔。</a:t>
            </a:r>
            <a:endParaRPr kumimoji="0" lang="zh-TW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華康超明體" pitchFamily="49" charset="-120"/>
              <a:ea typeface="華康超明體" pitchFamily="49" charset="-120"/>
              <a:cs typeface="+mn-cs"/>
            </a:endParaRPr>
          </a:p>
        </p:txBody>
      </p:sp>
      <p:sp>
        <p:nvSpPr>
          <p:cNvPr id="6" name="橢圓 5"/>
          <p:cNvSpPr/>
          <p:nvPr/>
        </p:nvSpPr>
        <p:spPr>
          <a:xfrm>
            <a:off x="2786050" y="1285860"/>
            <a:ext cx="1000132" cy="100013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內容版面配置區 4"/>
          <p:cNvSpPr txBox="1">
            <a:spLocks/>
          </p:cNvSpPr>
          <p:nvPr/>
        </p:nvSpPr>
        <p:spPr>
          <a:xfrm>
            <a:off x="4500562" y="1571612"/>
            <a:ext cx="4643438" cy="3857652"/>
          </a:xfrm>
          <a:prstGeom prst="wedgeRoundRectCallout">
            <a:avLst>
              <a:gd name="adj1" fmla="val -92831"/>
              <a:gd name="adj2" fmla="val 37441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1.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先點選「載入」。</a:t>
            </a:r>
            <a:endParaRPr kumimoji="0" lang="en-US" altLang="zh-TW" sz="36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華康超明體" pitchFamily="49" charset="-120"/>
              <a:ea typeface="華康超明體" pitchFamily="49" charset="-120"/>
              <a:cs typeface="+mn-cs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2.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開啟要載入的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STL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檔所在資料夾。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(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目前為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Downloads)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zh-TW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開啟</a:t>
            </a:r>
            <a:r>
              <a:rPr lang="en-US" altLang="zh-TW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STL</a:t>
            </a:r>
            <a:r>
              <a:rPr lang="zh-TW" altLang="en-US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檔。</a:t>
            </a:r>
            <a:endParaRPr kumimoji="0" lang="zh-TW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華康超明體" pitchFamily="49" charset="-120"/>
              <a:ea typeface="華康超明體" pitchFamily="49" charset="-120"/>
              <a:cs typeface="+mn-cs"/>
            </a:endParaRPr>
          </a:p>
        </p:txBody>
      </p:sp>
      <p:sp>
        <p:nvSpPr>
          <p:cNvPr id="8" name="橢圓 7"/>
          <p:cNvSpPr/>
          <p:nvPr/>
        </p:nvSpPr>
        <p:spPr>
          <a:xfrm>
            <a:off x="1428728" y="4714884"/>
            <a:ext cx="1143008" cy="50006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/>
          <p:nvPr/>
        </p:nvSpPr>
        <p:spPr>
          <a:xfrm>
            <a:off x="5286380" y="5786454"/>
            <a:ext cx="1143008" cy="50006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模型存在錯誤？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l="35688" t="32226" r="38506" b="42383"/>
          <a:stretch>
            <a:fillRect/>
          </a:stretch>
        </p:blipFill>
        <p:spPr bwMode="auto">
          <a:xfrm>
            <a:off x="214282" y="1428736"/>
            <a:ext cx="5786478" cy="3201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內容版面配置區 4"/>
          <p:cNvSpPr txBox="1">
            <a:spLocks/>
          </p:cNvSpPr>
          <p:nvPr/>
        </p:nvSpPr>
        <p:spPr>
          <a:xfrm>
            <a:off x="357158" y="4214818"/>
            <a:ext cx="8358246" cy="2428892"/>
          </a:xfrm>
          <a:prstGeom prst="wedgeRoundRectCallout">
            <a:avLst>
              <a:gd name="adj1" fmla="val -27125"/>
              <a:gd name="adj2" fmla="val -66182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lnSpcReduction="10000"/>
          </a:bodyPr>
          <a:lstStyle/>
          <a:p>
            <a:pPr marR="0" lvl="0" indent="-342900" defTabSz="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因為在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SketchUp8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製作模型時，文字是由兩個以上的物件所組成。載入時會出現模型存在錯誤。不用擔心，選擇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「修復模型」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即可。修復完成按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「確定」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。</a:t>
            </a:r>
            <a:endParaRPr kumimoji="0" lang="zh-TW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華康超明體" pitchFamily="49" charset="-120"/>
              <a:ea typeface="華康超明體" pitchFamily="49" charset="-120"/>
              <a:cs typeface="+mn-cs"/>
            </a:endParaRPr>
          </a:p>
        </p:txBody>
      </p:sp>
      <p:sp>
        <p:nvSpPr>
          <p:cNvPr id="6" name="橢圓 5"/>
          <p:cNvSpPr/>
          <p:nvPr/>
        </p:nvSpPr>
        <p:spPr>
          <a:xfrm>
            <a:off x="1428728" y="3286124"/>
            <a:ext cx="1357322" cy="71438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 l="42826" t="36133" r="43448" b="45312"/>
          <a:stretch>
            <a:fillRect/>
          </a:stretch>
        </p:blipFill>
        <p:spPr bwMode="auto">
          <a:xfrm>
            <a:off x="6357950" y="2000240"/>
            <a:ext cx="2537929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橢圓 7"/>
          <p:cNvSpPr/>
          <p:nvPr/>
        </p:nvSpPr>
        <p:spPr>
          <a:xfrm>
            <a:off x="7286644" y="3071810"/>
            <a:ext cx="1357322" cy="71438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要放到底板上嗎？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 l="30224" t="36328" r="30224" b="44140"/>
          <a:stretch>
            <a:fillRect/>
          </a:stretch>
        </p:blipFill>
        <p:spPr bwMode="auto">
          <a:xfrm>
            <a:off x="357158" y="1643050"/>
            <a:ext cx="8486834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內容版面配置區 4"/>
          <p:cNvSpPr txBox="1">
            <a:spLocks/>
          </p:cNvSpPr>
          <p:nvPr/>
        </p:nvSpPr>
        <p:spPr>
          <a:xfrm>
            <a:off x="357158" y="4714884"/>
            <a:ext cx="8358246" cy="1928826"/>
          </a:xfrm>
          <a:prstGeom prst="wedgeRoundRectCallout">
            <a:avLst>
              <a:gd name="adj1" fmla="val -7850"/>
              <a:gd name="adj2" fmla="val -80479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R="0" lvl="0" indent="-342900" defTabSz="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出現這個視窗表示：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模型沒在底板上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，除非是雙層以上的列印，否則建議最好能放在底板上，請按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「是」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。</a:t>
            </a:r>
            <a:endParaRPr kumimoji="0" lang="zh-TW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華康超明體" pitchFamily="49" charset="-120"/>
              <a:ea typeface="華康超明體" pitchFamily="49" charset="-120"/>
              <a:cs typeface="+mn-cs"/>
            </a:endParaRPr>
          </a:p>
        </p:txBody>
      </p:sp>
      <p:sp>
        <p:nvSpPr>
          <p:cNvPr id="6" name="橢圓 5"/>
          <p:cNvSpPr/>
          <p:nvPr/>
        </p:nvSpPr>
        <p:spPr>
          <a:xfrm>
            <a:off x="2928926" y="3571876"/>
            <a:ext cx="1643074" cy="71438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甚麼是支撐架？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3074" name="Picture 2" descr="http://ext.pimg.tw/rosemary25/4b9f12a0181fc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1428736"/>
            <a:ext cx="5715000" cy="4286250"/>
          </a:xfrm>
          <a:prstGeom prst="rect">
            <a:avLst/>
          </a:prstGeom>
          <a:noFill/>
        </p:spPr>
      </p:pic>
      <p:sp>
        <p:nvSpPr>
          <p:cNvPr id="6" name="內容版面配置區 4"/>
          <p:cNvSpPr txBox="1">
            <a:spLocks/>
          </p:cNvSpPr>
          <p:nvPr/>
        </p:nvSpPr>
        <p:spPr>
          <a:xfrm>
            <a:off x="357158" y="5143512"/>
            <a:ext cx="8358246" cy="1500198"/>
          </a:xfrm>
          <a:prstGeom prst="wedgeRoundRectCallout">
            <a:avLst>
              <a:gd name="adj1" fmla="val -7850"/>
              <a:gd name="adj2" fmla="val -80479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/>
          </a:bodyPr>
          <a:lstStyle/>
          <a:p>
            <a:pPr marR="0" lvl="0" indent="-342900" defTabSz="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蓋房子時，要灌漿前會先力支撐架與模板，才能蓋出上一層樓。這就是支撐架的概念。</a:t>
            </a:r>
            <a:endParaRPr kumimoji="0" lang="zh-TW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華康超明體" pitchFamily="49" charset="-120"/>
              <a:ea typeface="華康超明體" pitchFamily="49" charset="-12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沒有支撐架的結果？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125954" name="Picture 2" descr="http://ext.pimg.tw/printer3d/1371539621-2600936674.jpg?v=137153962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18" y="1571612"/>
            <a:ext cx="5524500" cy="3105150"/>
          </a:xfrm>
          <a:prstGeom prst="rect">
            <a:avLst/>
          </a:prstGeom>
          <a:noFill/>
        </p:spPr>
      </p:pic>
      <p:sp>
        <p:nvSpPr>
          <p:cNvPr id="7" name="內容版面配置區 4"/>
          <p:cNvSpPr txBox="1">
            <a:spLocks/>
          </p:cNvSpPr>
          <p:nvPr/>
        </p:nvSpPr>
        <p:spPr>
          <a:xfrm>
            <a:off x="357158" y="5143512"/>
            <a:ext cx="8358246" cy="1500198"/>
          </a:xfrm>
          <a:prstGeom prst="wedgeRoundRectCallout">
            <a:avLst>
              <a:gd name="adj1" fmla="val -9413"/>
              <a:gd name="adj2" fmla="val -123049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R="0" lvl="0" indent="-342900" defTabSz="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線材因下方沒有支撐材，所以全部往下掉，而使列印失敗。</a:t>
            </a:r>
            <a:endParaRPr kumimoji="0" lang="zh-TW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華康超明體" pitchFamily="49" charset="-120"/>
              <a:ea typeface="華康超明體" pitchFamily="49" charset="-12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如何設定支架？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 l="33691" t="3906" r="37012" b="31640"/>
          <a:stretch>
            <a:fillRect/>
          </a:stretch>
        </p:blipFill>
        <p:spPr bwMode="auto">
          <a:xfrm>
            <a:off x="857224" y="1428736"/>
            <a:ext cx="2857520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內容版面配置區 4"/>
          <p:cNvSpPr txBox="1">
            <a:spLocks/>
          </p:cNvSpPr>
          <p:nvPr/>
        </p:nvSpPr>
        <p:spPr>
          <a:xfrm>
            <a:off x="4000496" y="1428736"/>
            <a:ext cx="4786346" cy="3214710"/>
          </a:xfrm>
          <a:prstGeom prst="wedgeRoundRectCallout">
            <a:avLst>
              <a:gd name="adj1" fmla="val -71275"/>
              <a:gd name="adj2" fmla="val 3517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lnSpcReduction="10000"/>
          </a:bodyPr>
          <a:lstStyle/>
          <a:p>
            <a:pPr marR="0" lvl="0" indent="-342900" defTabSz="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是不是每一個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3D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列印都要設定支撐呢？</a:t>
            </a:r>
            <a:endParaRPr kumimoji="0" lang="en-US" altLang="zh-TW" sz="36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華康超明體" pitchFamily="49" charset="-120"/>
              <a:ea typeface="華康超明體" pitchFamily="49" charset="-120"/>
              <a:cs typeface="+mn-cs"/>
            </a:endParaRPr>
          </a:p>
          <a:p>
            <a:pPr marR="0" lvl="0" indent="-342900" defTabSz="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zh-TW" altLang="en-US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當然不是。</a:t>
            </a:r>
            <a:endParaRPr lang="en-US" altLang="zh-TW" sz="3600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  <a:p>
            <a:pPr marR="0" lvl="0" indent="-342900" defTabSz="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當角度比較大時，就要設定支撐。</a:t>
            </a:r>
            <a:endParaRPr kumimoji="0" lang="zh-TW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華康超明體" pitchFamily="49" charset="-120"/>
              <a:ea typeface="華康超明體" pitchFamily="49" charset="-120"/>
              <a:cs typeface="+mn-cs"/>
            </a:endParaRPr>
          </a:p>
        </p:txBody>
      </p:sp>
      <p:sp>
        <p:nvSpPr>
          <p:cNvPr id="6" name="橢圓 5"/>
          <p:cNvSpPr/>
          <p:nvPr/>
        </p:nvSpPr>
        <p:spPr>
          <a:xfrm>
            <a:off x="2357422" y="2500306"/>
            <a:ext cx="1000132" cy="107157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內容版面配置區 4"/>
          <p:cNvSpPr txBox="1">
            <a:spLocks/>
          </p:cNvSpPr>
          <p:nvPr/>
        </p:nvSpPr>
        <p:spPr>
          <a:xfrm>
            <a:off x="4071934" y="4929198"/>
            <a:ext cx="4786346" cy="1714512"/>
          </a:xfrm>
          <a:prstGeom prst="wedgeRoundRectCallout">
            <a:avLst>
              <a:gd name="adj1" fmla="val -68546"/>
              <a:gd name="adj2" fmla="val -23573"/>
              <a:gd name="adj3" fmla="val 16667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R="0" lvl="0" indent="-342900" defTabSz="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當角度比較小時，就不需要設定支撐。</a:t>
            </a:r>
            <a:endParaRPr kumimoji="0" lang="zh-TW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華康超明體" pitchFamily="49" charset="-120"/>
              <a:ea typeface="華康超明體" pitchFamily="49" charset="-120"/>
              <a:cs typeface="+mn-cs"/>
            </a:endParaRPr>
          </a:p>
        </p:txBody>
      </p:sp>
      <p:sp>
        <p:nvSpPr>
          <p:cNvPr id="8" name="橢圓 7"/>
          <p:cNvSpPr/>
          <p:nvPr/>
        </p:nvSpPr>
        <p:spPr>
          <a:xfrm>
            <a:off x="2571736" y="4929198"/>
            <a:ext cx="1000132" cy="107157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支撐的種類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—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線狀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 l="30762" t="4883" r="31152" b="44336"/>
          <a:stretch>
            <a:fillRect/>
          </a:stretch>
        </p:blipFill>
        <p:spPr bwMode="auto">
          <a:xfrm>
            <a:off x="571472" y="1643050"/>
            <a:ext cx="3714776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/>
          <a:srcRect l="32959" t="4883" r="36279" b="31640"/>
          <a:stretch>
            <a:fillRect/>
          </a:stretch>
        </p:blipFill>
        <p:spPr bwMode="auto">
          <a:xfrm>
            <a:off x="4643438" y="1571612"/>
            <a:ext cx="3000396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橢圓 5"/>
          <p:cNvSpPr/>
          <p:nvPr/>
        </p:nvSpPr>
        <p:spPr>
          <a:xfrm>
            <a:off x="928662" y="1500174"/>
            <a:ext cx="1000132" cy="107157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橢圓 6"/>
          <p:cNvSpPr/>
          <p:nvPr/>
        </p:nvSpPr>
        <p:spPr>
          <a:xfrm>
            <a:off x="5500694" y="1428736"/>
            <a:ext cx="1000132" cy="107157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2714612" y="4429132"/>
            <a:ext cx="857256" cy="42862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支撐的種類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—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樹狀</a:t>
            </a:r>
            <a:endParaRPr lang="zh-TW" altLang="en-US" sz="6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 l="30761" t="4883" r="31885" b="44336"/>
          <a:stretch>
            <a:fillRect/>
          </a:stretch>
        </p:blipFill>
        <p:spPr bwMode="auto">
          <a:xfrm>
            <a:off x="500034" y="1571612"/>
            <a:ext cx="3643338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/>
          <a:srcRect l="34619" t="3125" r="36084" b="32422"/>
          <a:stretch>
            <a:fillRect/>
          </a:stretch>
        </p:blipFill>
        <p:spPr bwMode="auto">
          <a:xfrm>
            <a:off x="4857752" y="1428736"/>
            <a:ext cx="2857520" cy="4714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橢圓 5"/>
          <p:cNvSpPr/>
          <p:nvPr/>
        </p:nvSpPr>
        <p:spPr>
          <a:xfrm>
            <a:off x="857224" y="1428736"/>
            <a:ext cx="1000132" cy="107157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橢圓 6"/>
          <p:cNvSpPr/>
          <p:nvPr/>
        </p:nvSpPr>
        <p:spPr>
          <a:xfrm>
            <a:off x="5500694" y="1428736"/>
            <a:ext cx="1000132" cy="107157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1643042" y="4357694"/>
            <a:ext cx="857256" cy="42862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如何將支撐清除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 l="33691" t="3906" r="35547" b="31640"/>
          <a:stretch>
            <a:fillRect/>
          </a:stretch>
        </p:blipFill>
        <p:spPr bwMode="auto">
          <a:xfrm>
            <a:off x="2928926" y="1571612"/>
            <a:ext cx="3000396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橢圓 4"/>
          <p:cNvSpPr/>
          <p:nvPr/>
        </p:nvSpPr>
        <p:spPr>
          <a:xfrm>
            <a:off x="4286248" y="1500174"/>
            <a:ext cx="1000132" cy="107157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我可以自己增刪支撐嗎？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 l="4394" t="19531" r="35547" b="32617"/>
          <a:stretch>
            <a:fillRect/>
          </a:stretch>
        </p:blipFill>
        <p:spPr bwMode="auto">
          <a:xfrm>
            <a:off x="857224" y="1571612"/>
            <a:ext cx="7770705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橢圓 4"/>
          <p:cNvSpPr/>
          <p:nvPr/>
        </p:nvSpPr>
        <p:spPr>
          <a:xfrm>
            <a:off x="714348" y="2285992"/>
            <a:ext cx="1000132" cy="278608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支撐設定完成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 l="32959" t="4883" r="34082" b="32617"/>
          <a:stretch>
            <a:fillRect/>
          </a:stretch>
        </p:blipFill>
        <p:spPr bwMode="auto">
          <a:xfrm>
            <a:off x="428596" y="1500174"/>
            <a:ext cx="3214710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 l="33427" t="5682" r="35794" b="32760"/>
          <a:stretch>
            <a:fillRect/>
          </a:stretch>
        </p:blipFill>
        <p:spPr bwMode="auto">
          <a:xfrm>
            <a:off x="5429256" y="1428736"/>
            <a:ext cx="3143272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橢圓 4"/>
          <p:cNvSpPr/>
          <p:nvPr/>
        </p:nvSpPr>
        <p:spPr>
          <a:xfrm>
            <a:off x="2714612" y="1357298"/>
            <a:ext cx="785818" cy="100013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內容版面配置區 4"/>
          <p:cNvSpPr txBox="1">
            <a:spLocks/>
          </p:cNvSpPr>
          <p:nvPr/>
        </p:nvSpPr>
        <p:spPr>
          <a:xfrm>
            <a:off x="4000496" y="1428736"/>
            <a:ext cx="4786346" cy="2428892"/>
          </a:xfrm>
          <a:prstGeom prst="wedgeRoundRectCallout">
            <a:avLst>
              <a:gd name="adj1" fmla="val -64604"/>
              <a:gd name="adj2" fmla="val -42987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lnSpcReduction="10000"/>
          </a:bodyPr>
          <a:lstStyle/>
          <a:p>
            <a:pPr marR="0" lvl="0" indent="-342900" defTabSz="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1.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設定完成後，請點選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「返回」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。</a:t>
            </a:r>
            <a:endParaRPr kumimoji="0" lang="en-US" altLang="zh-TW" sz="36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華康超明體" pitchFamily="49" charset="-120"/>
              <a:ea typeface="華康超明體" pitchFamily="49" charset="-120"/>
              <a:cs typeface="+mn-cs"/>
            </a:endParaRPr>
          </a:p>
          <a:p>
            <a:pPr marR="0" lvl="0" indent="-342900" defTabSz="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zh-TW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保存嗎？都可以，若不需要可選</a:t>
            </a:r>
            <a:r>
              <a:rPr lang="zh-TW" altLang="en-US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「否」</a:t>
            </a:r>
            <a:r>
              <a:rPr lang="zh-TW" altLang="en-US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。</a:t>
            </a:r>
            <a:endParaRPr kumimoji="0" lang="zh-TW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華康超明體" pitchFamily="49" charset="-120"/>
              <a:ea typeface="華康超明體" pitchFamily="49" charset="-120"/>
              <a:cs typeface="+mn-cs"/>
            </a:endParaRPr>
          </a:p>
        </p:txBody>
      </p:sp>
      <p:sp>
        <p:nvSpPr>
          <p:cNvPr id="7" name="橢圓 6"/>
          <p:cNvSpPr/>
          <p:nvPr/>
        </p:nvSpPr>
        <p:spPr>
          <a:xfrm>
            <a:off x="7072330" y="4572008"/>
            <a:ext cx="928694" cy="57150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設定列印噴嘴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—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右噴嘴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/>
          <a:srcRect l="5127" t="18554" r="37012" b="26758"/>
          <a:stretch>
            <a:fillRect/>
          </a:stretch>
        </p:blipFill>
        <p:spPr bwMode="auto">
          <a:xfrm>
            <a:off x="1714480" y="1500174"/>
            <a:ext cx="5643602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 l="32243" t="18309" r="36978" b="31182"/>
          <a:stretch>
            <a:fillRect/>
          </a:stretch>
        </p:blipFill>
        <p:spPr bwMode="auto">
          <a:xfrm>
            <a:off x="4357686" y="2071678"/>
            <a:ext cx="2844125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設定列印噴嘴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—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左噴嘴</a:t>
            </a:r>
            <a:endParaRPr lang="zh-TW" altLang="en-US" sz="6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/>
          <a:srcRect l="4394" t="18554" r="37744" b="21875"/>
          <a:stretch>
            <a:fillRect/>
          </a:stretch>
        </p:blipFill>
        <p:spPr bwMode="auto">
          <a:xfrm>
            <a:off x="1571604" y="1643050"/>
            <a:ext cx="5643602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9916"/>
          </a:xfrm>
        </p:spPr>
        <p:txBody>
          <a:bodyPr>
            <a:no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雙色列印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—</a:t>
            </a:r>
            <a:b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同時設定雙噴嘴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 l="3662" t="41016" r="17969" b="25781"/>
          <a:stretch>
            <a:fillRect/>
          </a:stretch>
        </p:blipFill>
        <p:spPr bwMode="auto">
          <a:xfrm>
            <a:off x="714348" y="2285992"/>
            <a:ext cx="7643866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內容版面配置區 4"/>
          <p:cNvSpPr txBox="1">
            <a:spLocks/>
          </p:cNvSpPr>
          <p:nvPr/>
        </p:nvSpPr>
        <p:spPr>
          <a:xfrm>
            <a:off x="571472" y="4857760"/>
            <a:ext cx="8143932" cy="1785950"/>
          </a:xfrm>
          <a:prstGeom prst="wedgeRoundRectCallout">
            <a:avLst>
              <a:gd name="adj1" fmla="val 7130"/>
              <a:gd name="adj2" fmla="val -99062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lnSpcReduction="10000"/>
          </a:bodyPr>
          <a:lstStyle/>
          <a:p>
            <a:pPr marR="0" lvl="0" indent="-342900" defTabSz="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雙色列印時，上下層物件中間必須完全密合，可參考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「移動」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功能中的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「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Z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」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軸數值。</a:t>
            </a:r>
            <a:endParaRPr kumimoji="0" lang="zh-TW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華康超明體" pitchFamily="49" charset="-120"/>
              <a:ea typeface="華康超明體" pitchFamily="49" charset="-12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54758"/>
          </a:xfrm>
        </p:spPr>
        <p:txBody>
          <a:bodyPr>
            <a:normAutofit/>
          </a:bodyPr>
          <a:lstStyle/>
          <a:p>
            <a:r>
              <a:rPr lang="zh-TW" altLang="en-US" sz="8000" dirty="0" smtClean="0">
                <a:latin typeface="華康超明體" pitchFamily="49" charset="-120"/>
                <a:ea typeface="華康超明體" pitchFamily="49" charset="-120"/>
              </a:rPr>
              <a:t>列印設定</a:t>
            </a:r>
            <a:endParaRPr lang="zh-TW" altLang="en-US" sz="80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列印設定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/>
          <a:srcRect l="30029" t="4883" r="28955" b="34570"/>
          <a:stretch>
            <a:fillRect/>
          </a:stretch>
        </p:blipFill>
        <p:spPr bwMode="auto">
          <a:xfrm>
            <a:off x="642909" y="1500174"/>
            <a:ext cx="3419807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內容版面配置區 4"/>
          <p:cNvSpPr txBox="1">
            <a:spLocks/>
          </p:cNvSpPr>
          <p:nvPr/>
        </p:nvSpPr>
        <p:spPr>
          <a:xfrm>
            <a:off x="4071934" y="1500174"/>
            <a:ext cx="4857784" cy="4929222"/>
          </a:xfrm>
          <a:prstGeom prst="wedgeRoundRectCallout">
            <a:avLst>
              <a:gd name="adj1" fmla="val -73482"/>
              <a:gd name="adj2" fmla="val -42497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R="0" lvl="0" indent="-342900" defTabSz="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當物件的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「移動」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、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「旋轉」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、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「縮放」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、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「切割」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、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「噴嘴」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以及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「支撐」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都設定完成後，請點選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「打印」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，開始列印切片設定。</a:t>
            </a:r>
            <a:endParaRPr kumimoji="0" lang="zh-TW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華康超明體" pitchFamily="49" charset="-120"/>
              <a:ea typeface="華康超明體" pitchFamily="49" charset="-120"/>
              <a:cs typeface="+mn-cs"/>
            </a:endParaRPr>
          </a:p>
        </p:txBody>
      </p:sp>
      <p:sp>
        <p:nvSpPr>
          <p:cNvPr id="6" name="橢圓 5"/>
          <p:cNvSpPr/>
          <p:nvPr/>
        </p:nvSpPr>
        <p:spPr>
          <a:xfrm>
            <a:off x="2500298" y="1428736"/>
            <a:ext cx="714380" cy="71438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設定左右噴嘴的材料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/>
          <a:srcRect l="30762" t="14648" r="29687" b="35547"/>
          <a:stretch>
            <a:fillRect/>
          </a:stretch>
        </p:blipFill>
        <p:spPr bwMode="auto">
          <a:xfrm>
            <a:off x="428596" y="1357298"/>
            <a:ext cx="3857652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/>
          <a:srcRect l="30762" t="15625" r="29687" b="32617"/>
          <a:stretch>
            <a:fillRect/>
          </a:stretch>
        </p:blipFill>
        <p:spPr bwMode="auto">
          <a:xfrm>
            <a:off x="4500562" y="1428736"/>
            <a:ext cx="3857652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內容版面配置區 4"/>
          <p:cNvSpPr txBox="1">
            <a:spLocks/>
          </p:cNvSpPr>
          <p:nvPr/>
        </p:nvSpPr>
        <p:spPr>
          <a:xfrm>
            <a:off x="71406" y="5072098"/>
            <a:ext cx="8929718" cy="1714488"/>
          </a:xfrm>
          <a:prstGeom prst="wedgeRoundRectCallout">
            <a:avLst>
              <a:gd name="adj1" fmla="val -30274"/>
              <a:gd name="adj2" fmla="val -178792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R="0" lvl="0" indent="-342900" defTabSz="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目前使用材料有三種，「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ABS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」、「</a:t>
            </a: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PLA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」、「可溶性材料」，請事先確認後再設定。</a:t>
            </a:r>
            <a:endParaRPr kumimoji="0" lang="zh-TW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華康超明體" pitchFamily="49" charset="-120"/>
              <a:ea typeface="華康超明體" pitchFamily="49" charset="-120"/>
              <a:cs typeface="+mn-cs"/>
            </a:endParaRPr>
          </a:p>
        </p:txBody>
      </p:sp>
      <p:sp>
        <p:nvSpPr>
          <p:cNvPr id="7" name="橢圓 6"/>
          <p:cNvSpPr/>
          <p:nvPr/>
        </p:nvSpPr>
        <p:spPr>
          <a:xfrm>
            <a:off x="642910" y="2428868"/>
            <a:ext cx="1428760" cy="3571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4643438" y="2571744"/>
            <a:ext cx="1428760" cy="3571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設定支撐材料使用噴嘴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/>
          <a:srcRect l="30762" t="15625" r="29687" b="32617"/>
          <a:stretch>
            <a:fillRect/>
          </a:stretch>
        </p:blipFill>
        <p:spPr bwMode="auto">
          <a:xfrm>
            <a:off x="571472" y="1571612"/>
            <a:ext cx="3857652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內容版面配置區 4"/>
          <p:cNvSpPr txBox="1">
            <a:spLocks/>
          </p:cNvSpPr>
          <p:nvPr/>
        </p:nvSpPr>
        <p:spPr>
          <a:xfrm>
            <a:off x="2928926" y="1500174"/>
            <a:ext cx="6000792" cy="4929222"/>
          </a:xfrm>
          <a:prstGeom prst="wedgeRoundRectCallout">
            <a:avLst>
              <a:gd name="adj1" fmla="val -65045"/>
              <a:gd name="adj2" fmla="val -13051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R="0" lvl="0" indent="-342900" defTabSz="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1.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支撐的預設是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「關閉」</a:t>
            </a:r>
            <a:endParaRPr kumimoji="0" lang="en-US" altLang="zh-TW" sz="36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華康超明體" pitchFamily="49" charset="-120"/>
              <a:ea typeface="華康超明體" pitchFamily="49" charset="-120"/>
              <a:cs typeface="+mn-cs"/>
            </a:endParaRPr>
          </a:p>
          <a:p>
            <a:pPr marR="0" lvl="0" indent="-342900" defTabSz="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2.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若物件有設定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「支撐」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，請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務必要選用支撐列印噴嘴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，否則會造成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因為支撐未列印而失敗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。</a:t>
            </a:r>
            <a:endParaRPr kumimoji="0" lang="en-US" altLang="zh-TW" sz="36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華康超明體" pitchFamily="49" charset="-120"/>
              <a:ea typeface="華康超明體" pitchFamily="49" charset="-120"/>
              <a:cs typeface="+mn-cs"/>
            </a:endParaRPr>
          </a:p>
          <a:p>
            <a:pPr marR="0" lvl="0" indent="-342900" defTabSz="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zh-TW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建議支撐的選用</a:t>
            </a:r>
            <a:r>
              <a:rPr lang="zh-TW" altLang="en-US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與物件選用的噴嘴相同</a:t>
            </a:r>
            <a:r>
              <a:rPr lang="zh-TW" altLang="en-US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。</a:t>
            </a:r>
            <a:endParaRPr kumimoji="0" lang="zh-TW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華康超明體" pitchFamily="49" charset="-120"/>
              <a:ea typeface="華康超明體" pitchFamily="49" charset="-120"/>
              <a:cs typeface="+mn-cs"/>
            </a:endParaRPr>
          </a:p>
        </p:txBody>
      </p:sp>
      <p:sp>
        <p:nvSpPr>
          <p:cNvPr id="6" name="橢圓 5"/>
          <p:cNvSpPr/>
          <p:nvPr/>
        </p:nvSpPr>
        <p:spPr>
          <a:xfrm>
            <a:off x="714348" y="3071810"/>
            <a:ext cx="1428760" cy="3571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設定底板使用噴嘴</a:t>
            </a:r>
            <a:endParaRPr lang="zh-TW" altLang="en-US" sz="6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/>
          <a:srcRect l="30762" t="15625" r="29687" b="32617"/>
          <a:stretch>
            <a:fillRect/>
          </a:stretch>
        </p:blipFill>
        <p:spPr bwMode="auto">
          <a:xfrm>
            <a:off x="428596" y="1500174"/>
            <a:ext cx="3857652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內容版面配置區 4"/>
          <p:cNvSpPr txBox="1">
            <a:spLocks/>
          </p:cNvSpPr>
          <p:nvPr/>
        </p:nvSpPr>
        <p:spPr>
          <a:xfrm>
            <a:off x="2928926" y="1500174"/>
            <a:ext cx="6000792" cy="5143536"/>
          </a:xfrm>
          <a:prstGeom prst="wedgeRoundRectCallout">
            <a:avLst>
              <a:gd name="adj1" fmla="val -65045"/>
              <a:gd name="adj2" fmla="val -13051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lnSpcReduction="10000"/>
          </a:bodyPr>
          <a:lstStyle/>
          <a:p>
            <a:pPr marR="0" lvl="0" indent="-342900" defTabSz="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1.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底板的預設是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「關閉」</a:t>
            </a:r>
            <a:endParaRPr kumimoji="0" lang="en-US" altLang="zh-TW" sz="36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華康超明體" pitchFamily="49" charset="-120"/>
              <a:ea typeface="華康超明體" pitchFamily="49" charset="-120"/>
              <a:cs typeface="+mn-cs"/>
            </a:endParaRPr>
          </a:p>
          <a:p>
            <a:pPr marR="0" lvl="0" indent="-342900" defTabSz="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2.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若物件有設定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「支撐」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，建議使用底板，可增加列印成功率。</a:t>
            </a:r>
            <a:endParaRPr kumimoji="0" lang="en-US" altLang="zh-TW" sz="36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華康超明體" pitchFamily="49" charset="-120"/>
              <a:ea typeface="華康超明體" pitchFamily="49" charset="-120"/>
              <a:cs typeface="+mn-cs"/>
            </a:endParaRPr>
          </a:p>
          <a:p>
            <a:pPr marR="0" lvl="0" indent="-342900" defTabSz="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zh-TW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當列印物與平台</a:t>
            </a:r>
            <a:r>
              <a:rPr lang="zh-TW" altLang="en-US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接觸面積較小</a:t>
            </a:r>
            <a:r>
              <a:rPr lang="zh-TW" altLang="en-US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時，或是</a:t>
            </a:r>
            <a:r>
              <a:rPr lang="zh-TW" altLang="en-US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容易產生翹起</a:t>
            </a:r>
            <a:r>
              <a:rPr lang="zh-TW" altLang="en-US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時，可以使用底板，來增加列印的成功率。</a:t>
            </a:r>
            <a:endParaRPr lang="zh-TW" altLang="en-US" sz="36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6" name="橢圓 5"/>
          <p:cNvSpPr/>
          <p:nvPr/>
        </p:nvSpPr>
        <p:spPr>
          <a:xfrm>
            <a:off x="642910" y="3214686"/>
            <a:ext cx="1428760" cy="3571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選擇列印方案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/>
          <a:srcRect l="33691" t="40039" r="32617" b="48242"/>
          <a:stretch>
            <a:fillRect/>
          </a:stretch>
        </p:blipFill>
        <p:spPr bwMode="auto">
          <a:xfrm>
            <a:off x="285720" y="1714488"/>
            <a:ext cx="8489215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內容版面配置區 4"/>
          <p:cNvSpPr txBox="1">
            <a:spLocks/>
          </p:cNvSpPr>
          <p:nvPr/>
        </p:nvSpPr>
        <p:spPr>
          <a:xfrm>
            <a:off x="785786" y="4214818"/>
            <a:ext cx="6286544" cy="2428892"/>
          </a:xfrm>
          <a:prstGeom prst="wedgeRoundRectCallout">
            <a:avLst>
              <a:gd name="adj1" fmla="val -25498"/>
              <a:gd name="adj2" fmla="val -65433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R="0" lvl="0" indent="-342900" defTabSz="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1.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選擇列印的品質設定。</a:t>
            </a:r>
            <a:endParaRPr kumimoji="0" lang="en-US" altLang="zh-TW" sz="36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華康超明體" pitchFamily="49" charset="-120"/>
              <a:ea typeface="華康超明體" pitchFamily="49" charset="-120"/>
              <a:cs typeface="+mn-cs"/>
            </a:endParaRPr>
          </a:p>
          <a:p>
            <a:pPr marR="0" lvl="0" indent="-342900" defTabSz="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zh-TW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品質越低，列印時間越短。</a:t>
            </a:r>
            <a:endParaRPr lang="en-US" altLang="zh-TW" sz="3600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  <a:p>
            <a:pPr marR="0" lvl="0" indent="-342900" defTabSz="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zh-TW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建議選用</a:t>
            </a:r>
            <a:r>
              <a:rPr lang="zh-TW" altLang="en-US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「標準」</a:t>
            </a:r>
            <a:r>
              <a:rPr lang="zh-TW" altLang="en-US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列印。</a:t>
            </a:r>
            <a:endParaRPr lang="zh-TW" altLang="en-US" sz="36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6" name="橢圓 5"/>
          <p:cNvSpPr/>
          <p:nvPr/>
        </p:nvSpPr>
        <p:spPr>
          <a:xfrm>
            <a:off x="1857356" y="1714488"/>
            <a:ext cx="785818" cy="214314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橢圓 6"/>
          <p:cNvSpPr/>
          <p:nvPr/>
        </p:nvSpPr>
        <p:spPr>
          <a:xfrm>
            <a:off x="5286380" y="1571612"/>
            <a:ext cx="2000264" cy="135732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內容版面配置區 4"/>
          <p:cNvSpPr txBox="1">
            <a:spLocks/>
          </p:cNvSpPr>
          <p:nvPr/>
        </p:nvSpPr>
        <p:spPr>
          <a:xfrm>
            <a:off x="4429124" y="3143248"/>
            <a:ext cx="3714776" cy="714380"/>
          </a:xfrm>
          <a:prstGeom prst="wedgeRoundRectCallout">
            <a:avLst>
              <a:gd name="adj1" fmla="val -6353"/>
              <a:gd name="adj2" fmla="val -93877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/>
          </a:bodyPr>
          <a:lstStyle/>
          <a:p>
            <a:pPr marR="0" lvl="0" indent="-342900" defTabSz="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zh-TW" altLang="en-US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特殊模式，很少用。</a:t>
            </a:r>
            <a:endParaRPr lang="zh-TW" altLang="en-US" sz="36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圍牆模式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/>
          <a:srcRect l="24902" t="29297" r="30420" b="32617"/>
          <a:stretch>
            <a:fillRect/>
          </a:stretch>
        </p:blipFill>
        <p:spPr bwMode="auto">
          <a:xfrm>
            <a:off x="5143504" y="1956908"/>
            <a:ext cx="3643338" cy="2329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 l="27508" t="11996" r="25140" b="20133"/>
          <a:stretch>
            <a:fillRect/>
          </a:stretch>
        </p:blipFill>
        <p:spPr bwMode="auto">
          <a:xfrm>
            <a:off x="357158" y="1500174"/>
            <a:ext cx="4357718" cy="4684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 l="27508" t="11996" r="25140" b="20133"/>
          <a:stretch>
            <a:fillRect/>
          </a:stretch>
        </p:blipFill>
        <p:spPr bwMode="auto">
          <a:xfrm>
            <a:off x="428596" y="1500174"/>
            <a:ext cx="4357718" cy="4684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內容版面配置區 4"/>
          <p:cNvSpPr txBox="1">
            <a:spLocks/>
          </p:cNvSpPr>
          <p:nvPr/>
        </p:nvSpPr>
        <p:spPr>
          <a:xfrm>
            <a:off x="3071802" y="5000636"/>
            <a:ext cx="5715040" cy="1643074"/>
          </a:xfrm>
          <a:prstGeom prst="wedgeRoundRectCallout">
            <a:avLst>
              <a:gd name="adj1" fmla="val -47267"/>
              <a:gd name="adj2" fmla="val -138752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marR="0" lvl="0" indent="-342900" defTabSz="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1.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勾選圍牆模式。</a:t>
            </a:r>
            <a:endParaRPr kumimoji="0" lang="en-US" altLang="zh-TW" sz="36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華康超明體" pitchFamily="49" charset="-120"/>
              <a:ea typeface="華康超明體" pitchFamily="49" charset="-120"/>
              <a:cs typeface="+mn-cs"/>
            </a:endParaRPr>
          </a:p>
          <a:p>
            <a:pPr marR="0" lvl="0" indent="-342900" defTabSz="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zh-TW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必須使用底板設定。</a:t>
            </a:r>
            <a:endParaRPr lang="en-US" altLang="zh-TW" sz="3600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  <a:p>
            <a:pPr marR="0" lvl="0" indent="-342900" defTabSz="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zh-TW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主要在保持列印溫度</a:t>
            </a:r>
            <a:r>
              <a:rPr lang="en-US" altLang="zh-TW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(ABS)</a:t>
            </a:r>
            <a:r>
              <a:rPr lang="zh-TW" altLang="en-US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。</a:t>
            </a:r>
            <a:endParaRPr lang="zh-TW" altLang="en-US" sz="36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7" name="橢圓 6"/>
          <p:cNvSpPr/>
          <p:nvPr/>
        </p:nvSpPr>
        <p:spPr>
          <a:xfrm>
            <a:off x="2786050" y="3357562"/>
            <a:ext cx="571504" cy="3571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圍牆列印預覽圖樣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/>
          <a:srcRect l="22705" t="4883" r="4052" b="34570"/>
          <a:stretch>
            <a:fillRect/>
          </a:stretch>
        </p:blipFill>
        <p:spPr bwMode="auto">
          <a:xfrm>
            <a:off x="1000100" y="1571612"/>
            <a:ext cx="7143800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花瓶模式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/>
          <a:srcRect l="30762" t="11719" r="28955" b="18945"/>
          <a:stretch>
            <a:fillRect/>
          </a:stretch>
        </p:blipFill>
        <p:spPr bwMode="auto">
          <a:xfrm>
            <a:off x="500034" y="1357298"/>
            <a:ext cx="3929090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 l="25140" t="4104" r="3832" b="34339"/>
          <a:stretch>
            <a:fillRect/>
          </a:stretch>
        </p:blipFill>
        <p:spPr bwMode="auto">
          <a:xfrm>
            <a:off x="4500562" y="1500174"/>
            <a:ext cx="4286280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內容版面配置區 4"/>
          <p:cNvSpPr txBox="1">
            <a:spLocks/>
          </p:cNvSpPr>
          <p:nvPr/>
        </p:nvSpPr>
        <p:spPr>
          <a:xfrm>
            <a:off x="3071802" y="5000636"/>
            <a:ext cx="5715040" cy="1643074"/>
          </a:xfrm>
          <a:prstGeom prst="wedgeRoundRectCallout">
            <a:avLst>
              <a:gd name="adj1" fmla="val -48791"/>
              <a:gd name="adj2" fmla="val -118435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R="0" lvl="0" indent="-342900" defTabSz="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1.</a:t>
            </a:r>
            <a:r>
              <a:rPr kumimoji="0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超明體" pitchFamily="49" charset="-120"/>
                <a:ea typeface="華康超明體" pitchFamily="49" charset="-120"/>
                <a:cs typeface="+mn-cs"/>
              </a:rPr>
              <a:t>勾選花瓶模式。</a:t>
            </a:r>
            <a:endParaRPr kumimoji="0" lang="en-US" altLang="zh-TW" sz="36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華康超明體" pitchFamily="49" charset="-120"/>
              <a:ea typeface="華康超明體" pitchFamily="49" charset="-120"/>
              <a:cs typeface="+mn-cs"/>
            </a:endParaRPr>
          </a:p>
          <a:p>
            <a:pPr marR="0" lvl="0" indent="-342900" defTabSz="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zh-TW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列印預覽圖</a:t>
            </a:r>
            <a:r>
              <a:rPr lang="en-US" altLang="zh-TW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只留邊牆</a:t>
            </a:r>
            <a:r>
              <a:rPr lang="en-US" altLang="zh-TW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)</a:t>
            </a:r>
            <a:r>
              <a:rPr lang="zh-TW" altLang="en-US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。</a:t>
            </a:r>
            <a:endParaRPr lang="zh-TW" altLang="en-US" sz="36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6" name="橢圓 5"/>
          <p:cNvSpPr/>
          <p:nvPr/>
        </p:nvSpPr>
        <p:spPr>
          <a:xfrm>
            <a:off x="2714612" y="3571876"/>
            <a:ext cx="571504" cy="3571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更進階的設定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-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層高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/>
          <a:srcRect l="34424" t="48828" r="31152" b="21875"/>
          <a:stretch>
            <a:fillRect/>
          </a:stretch>
        </p:blipFill>
        <p:spPr bwMode="auto">
          <a:xfrm>
            <a:off x="428595" y="1643050"/>
            <a:ext cx="4643471" cy="2963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內容版面配置區 4"/>
          <p:cNvSpPr txBox="1">
            <a:spLocks/>
          </p:cNvSpPr>
          <p:nvPr/>
        </p:nvSpPr>
        <p:spPr>
          <a:xfrm>
            <a:off x="5214942" y="1571612"/>
            <a:ext cx="3714776" cy="4071966"/>
          </a:xfrm>
          <a:prstGeom prst="wedgeRoundRectCallout">
            <a:avLst>
              <a:gd name="adj1" fmla="val -65469"/>
              <a:gd name="adj2" fmla="val -39415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lnSpcReduction="10000"/>
          </a:bodyPr>
          <a:lstStyle/>
          <a:p>
            <a:pPr marR="0" lvl="0" indent="-342900" defTabSz="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zh-TW" altLang="en-US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選用列印方案後，會有相對的基本設定，如果不想改變，可以忽略盡皆設定，直接列印。</a:t>
            </a:r>
            <a:endParaRPr lang="zh-TW" altLang="en-US" sz="36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6" name="橢圓 5"/>
          <p:cNvSpPr/>
          <p:nvPr/>
        </p:nvSpPr>
        <p:spPr>
          <a:xfrm>
            <a:off x="500034" y="1928802"/>
            <a:ext cx="714380" cy="50006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內容版面配置區 4"/>
          <p:cNvSpPr txBox="1">
            <a:spLocks/>
          </p:cNvSpPr>
          <p:nvPr/>
        </p:nvSpPr>
        <p:spPr>
          <a:xfrm>
            <a:off x="500034" y="4000504"/>
            <a:ext cx="4429156" cy="2571768"/>
          </a:xfrm>
          <a:prstGeom prst="wedgeRoundRectCallout">
            <a:avLst>
              <a:gd name="adj1" fmla="val -29498"/>
              <a:gd name="adj2" fmla="val -89080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R="0" lvl="0" indent="-342900" defTabSz="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zh-TW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層高：每一層的高度，越小越細緻</a:t>
            </a:r>
            <a:endParaRPr lang="en-US" altLang="zh-TW" sz="3600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  <a:p>
            <a:pPr marR="0" lvl="0" indent="-342900" defTabSz="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zh-TW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第一層層高</a:t>
            </a:r>
            <a:endParaRPr lang="zh-TW" altLang="en-US" sz="36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更進階的設定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-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外殼</a:t>
            </a:r>
            <a:endParaRPr lang="zh-TW" altLang="en-US" sz="6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/>
          <a:srcRect l="33691" t="48828" r="31885" b="26758"/>
          <a:stretch>
            <a:fillRect/>
          </a:stretch>
        </p:blipFill>
        <p:spPr bwMode="auto">
          <a:xfrm>
            <a:off x="522894" y="1643050"/>
            <a:ext cx="8192510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橢圓 4"/>
          <p:cNvSpPr/>
          <p:nvPr/>
        </p:nvSpPr>
        <p:spPr>
          <a:xfrm>
            <a:off x="1928794" y="2285992"/>
            <a:ext cx="1071570" cy="64294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更進階的設定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-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填充</a:t>
            </a:r>
            <a:endParaRPr lang="zh-TW" altLang="en-US" sz="6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/>
          <a:srcRect l="33691" t="47852" r="31152" b="27734"/>
          <a:stretch>
            <a:fillRect/>
          </a:stretch>
        </p:blipFill>
        <p:spPr bwMode="auto">
          <a:xfrm>
            <a:off x="928662" y="1714488"/>
            <a:ext cx="6583726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橢圓 4"/>
          <p:cNvSpPr/>
          <p:nvPr/>
        </p:nvSpPr>
        <p:spPr>
          <a:xfrm>
            <a:off x="3000364" y="2357430"/>
            <a:ext cx="714380" cy="50006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內容版面配置區 4"/>
          <p:cNvSpPr txBox="1">
            <a:spLocks/>
          </p:cNvSpPr>
          <p:nvPr/>
        </p:nvSpPr>
        <p:spPr>
          <a:xfrm>
            <a:off x="500034" y="4357694"/>
            <a:ext cx="8215370" cy="2214578"/>
          </a:xfrm>
          <a:prstGeom prst="wedgeRoundRectCallout">
            <a:avLst>
              <a:gd name="adj1" fmla="val -16248"/>
              <a:gd name="adj2" fmla="val -99566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R="0" lvl="0" indent="-342900" defTabSz="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zh-TW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填充密度：越高，越接近實心。若使用透明材質，或夜光材質，建議使用</a:t>
            </a:r>
            <a:r>
              <a:rPr lang="en-US" altLang="zh-TW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100%</a:t>
            </a:r>
            <a:r>
              <a:rPr lang="zh-TW" altLang="en-US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實心列印。</a:t>
            </a:r>
            <a:endParaRPr lang="en-US" altLang="zh-TW" sz="3600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  <a:p>
            <a:pPr marR="0" lvl="0" indent="-342900" defTabSz="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zh-TW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填充形狀：有「六邊形」及「線形」。</a:t>
            </a:r>
            <a:endParaRPr lang="zh-TW" altLang="en-US" sz="36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更進階的設定</a:t>
            </a:r>
            <a:endParaRPr lang="zh-TW" altLang="en-US" sz="6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/>
          <a:srcRect l="34424" t="48828" r="31884" b="26758"/>
          <a:stretch>
            <a:fillRect/>
          </a:stretch>
        </p:blipFill>
        <p:spPr bwMode="auto">
          <a:xfrm>
            <a:off x="1357290" y="1643050"/>
            <a:ext cx="6309404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橢圓 4"/>
          <p:cNvSpPr/>
          <p:nvPr/>
        </p:nvSpPr>
        <p:spPr>
          <a:xfrm>
            <a:off x="4143372" y="2143116"/>
            <a:ext cx="714380" cy="50006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內容版面配置區 4"/>
          <p:cNvSpPr txBox="1">
            <a:spLocks/>
          </p:cNvSpPr>
          <p:nvPr/>
        </p:nvSpPr>
        <p:spPr>
          <a:xfrm>
            <a:off x="357158" y="3786190"/>
            <a:ext cx="8501122" cy="3071810"/>
          </a:xfrm>
          <a:prstGeom prst="wedgeRoundRectCallout">
            <a:avLst>
              <a:gd name="adj1" fmla="val -8815"/>
              <a:gd name="adj2" fmla="val -85694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R="0" lvl="0" indent="-342900" defTabSz="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zh-TW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打印速度：有印材料時的速度。</a:t>
            </a:r>
            <a:endParaRPr lang="en-US" altLang="zh-TW" sz="3600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  <a:p>
            <a:pPr lvl="0" indent="-342900" defTabSz="0">
              <a:spcBef>
                <a:spcPct val="20000"/>
              </a:spcBef>
              <a:defRPr/>
            </a:pPr>
            <a:r>
              <a:rPr lang="en-US" altLang="zh-TW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空走速度：沒有印材料時的速度。</a:t>
            </a:r>
            <a:endParaRPr lang="en-US" altLang="zh-TW" sz="3600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  <a:p>
            <a:pPr lvl="0" indent="-342900" defTabSz="0">
              <a:spcBef>
                <a:spcPct val="20000"/>
              </a:spcBef>
              <a:defRPr/>
            </a:pPr>
            <a:r>
              <a:rPr lang="zh-TW" altLang="en-US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建議：</a:t>
            </a:r>
            <a:r>
              <a:rPr lang="zh-TW" altLang="en-US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如果要想印出較精緻的作品，建議速度要放慢到</a:t>
            </a:r>
            <a:r>
              <a:rPr lang="en-US" altLang="zh-TW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20,50</a:t>
            </a:r>
            <a:r>
              <a:rPr lang="zh-TW" altLang="en-US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，比較容易成功，但是時間要增加很多倍。</a:t>
            </a:r>
            <a:endParaRPr lang="zh-TW" altLang="en-US" sz="36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更進階的設定</a:t>
            </a:r>
            <a:endParaRPr lang="zh-TW" altLang="en-US" sz="6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/>
          <a:srcRect l="34424" t="48828" r="31884" b="27734"/>
          <a:stretch>
            <a:fillRect/>
          </a:stretch>
        </p:blipFill>
        <p:spPr bwMode="auto">
          <a:xfrm>
            <a:off x="1500166" y="1571612"/>
            <a:ext cx="6298450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橢圓 5"/>
          <p:cNvSpPr/>
          <p:nvPr/>
        </p:nvSpPr>
        <p:spPr>
          <a:xfrm>
            <a:off x="5143504" y="2071678"/>
            <a:ext cx="714380" cy="50006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內容版面配置區 4"/>
          <p:cNvSpPr txBox="1">
            <a:spLocks/>
          </p:cNvSpPr>
          <p:nvPr/>
        </p:nvSpPr>
        <p:spPr>
          <a:xfrm>
            <a:off x="357158" y="3786190"/>
            <a:ext cx="8501122" cy="2500330"/>
          </a:xfrm>
          <a:prstGeom prst="wedgeRoundRectCallout">
            <a:avLst>
              <a:gd name="adj1" fmla="val -8815"/>
              <a:gd name="adj2" fmla="val -85694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indent="-342900" defTabSz="0">
              <a:spcBef>
                <a:spcPct val="20000"/>
              </a:spcBef>
              <a:defRPr/>
            </a:pPr>
            <a:r>
              <a:rPr lang="en-US" altLang="zh-TW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en-US" altLang="zh-TW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ABS</a:t>
            </a:r>
            <a:r>
              <a:rPr lang="zh-TW" altLang="en-US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材質：噴嘴</a:t>
            </a:r>
            <a:r>
              <a:rPr lang="en-US" altLang="zh-TW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220 ℃</a:t>
            </a:r>
            <a:r>
              <a:rPr lang="zh-TW" altLang="en-US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，底板</a:t>
            </a:r>
            <a:r>
              <a:rPr lang="en-US" altLang="zh-TW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105 ℃</a:t>
            </a:r>
            <a:r>
              <a:rPr lang="zh-TW" altLang="en-US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。</a:t>
            </a:r>
            <a:endParaRPr lang="en-US" altLang="zh-TW" sz="3600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  <a:p>
            <a:pPr lvl="0" indent="-342900" defTabSz="0">
              <a:spcBef>
                <a:spcPct val="20000"/>
              </a:spcBef>
              <a:defRPr/>
            </a:pPr>
            <a:r>
              <a:rPr lang="en-US" altLang="zh-TW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en-US" altLang="zh-TW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PLA</a:t>
            </a:r>
            <a:r>
              <a:rPr lang="zh-TW" altLang="en-US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材質：噴嘴</a:t>
            </a:r>
            <a:r>
              <a:rPr lang="en-US" altLang="zh-TW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200 ℃</a:t>
            </a:r>
            <a:r>
              <a:rPr lang="zh-TW" altLang="en-US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，底板</a:t>
            </a:r>
            <a:r>
              <a:rPr lang="en-US" altLang="zh-TW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50℃</a:t>
            </a:r>
            <a:r>
              <a:rPr lang="zh-TW" altLang="en-US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。</a:t>
            </a:r>
            <a:endParaRPr lang="en-US" altLang="zh-TW" sz="3600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  <a:p>
            <a:pPr lvl="0" indent="-342900" defTabSz="0">
              <a:spcBef>
                <a:spcPct val="20000"/>
              </a:spcBef>
              <a:defRPr/>
            </a:pPr>
            <a:r>
              <a:rPr lang="zh-TW" altLang="en-US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建議：</a:t>
            </a:r>
            <a:r>
              <a:rPr lang="zh-TW" altLang="en-US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使用系統設定即可。</a:t>
            </a:r>
            <a:endParaRPr lang="zh-TW" altLang="en-US" sz="36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更進階的設定</a:t>
            </a:r>
            <a:endParaRPr lang="zh-TW" altLang="en-US" sz="6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/>
          <a:srcRect l="34424" t="47852" r="31884" b="27734"/>
          <a:stretch>
            <a:fillRect/>
          </a:stretch>
        </p:blipFill>
        <p:spPr bwMode="auto">
          <a:xfrm>
            <a:off x="1357290" y="1571611"/>
            <a:ext cx="6357982" cy="345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橢圓 5"/>
          <p:cNvSpPr/>
          <p:nvPr/>
        </p:nvSpPr>
        <p:spPr>
          <a:xfrm>
            <a:off x="6000760" y="2214554"/>
            <a:ext cx="714380" cy="50006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內容版面配置區 4"/>
          <p:cNvSpPr txBox="1">
            <a:spLocks/>
          </p:cNvSpPr>
          <p:nvPr/>
        </p:nvSpPr>
        <p:spPr>
          <a:xfrm>
            <a:off x="357158" y="4572008"/>
            <a:ext cx="8501122" cy="1714512"/>
          </a:xfrm>
          <a:prstGeom prst="wedgeRoundRectCallout">
            <a:avLst>
              <a:gd name="adj1" fmla="val -8986"/>
              <a:gd name="adj2" fmla="val -128022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indent="-342900" defTabSz="0">
              <a:spcBef>
                <a:spcPct val="20000"/>
              </a:spcBef>
              <a:defRPr/>
            </a:pPr>
            <a:r>
              <a:rPr lang="en-US" altLang="zh-TW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en-US" altLang="zh-TW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ABS</a:t>
            </a:r>
            <a:r>
              <a:rPr lang="zh-TW" altLang="en-US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材質：不啟動冷卻風扇</a:t>
            </a:r>
            <a:r>
              <a:rPr lang="en-US" altLang="zh-TW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否</a:t>
            </a:r>
            <a:r>
              <a:rPr lang="en-US" altLang="zh-TW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)</a:t>
            </a:r>
            <a:r>
              <a:rPr lang="zh-TW" altLang="en-US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。</a:t>
            </a:r>
            <a:endParaRPr lang="en-US" altLang="zh-TW" sz="3600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  <a:p>
            <a:pPr lvl="0" indent="-342900" defTabSz="0">
              <a:spcBef>
                <a:spcPct val="20000"/>
              </a:spcBef>
              <a:defRPr/>
            </a:pPr>
            <a:r>
              <a:rPr lang="en-US" altLang="zh-TW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en-US" altLang="zh-TW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PLA</a:t>
            </a:r>
            <a:r>
              <a:rPr lang="zh-TW" altLang="en-US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材質：啟動冷卻風扇</a:t>
            </a:r>
            <a:r>
              <a:rPr lang="en-US" altLang="zh-TW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是</a:t>
            </a:r>
            <a:r>
              <a:rPr lang="en-US" altLang="zh-TW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) </a:t>
            </a:r>
            <a:r>
              <a:rPr lang="zh-TW" altLang="en-US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。</a:t>
            </a:r>
            <a:endParaRPr lang="en-US" altLang="zh-TW" sz="3600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完成列印設定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zh-TW" altLang="en-US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注意：在按確定之前，一定要記得先將</a:t>
            </a:r>
            <a:r>
              <a:rPr lang="en-US" altLang="zh-TW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SD</a:t>
            </a:r>
            <a:r>
              <a:rPr lang="zh-TW" altLang="en-US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卡插到電腦，才能存檔喔！</a:t>
            </a:r>
            <a:endParaRPr lang="zh-TW" altLang="en-US" sz="36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3"/>
          <a:srcRect l="30198" t="47852" r="32467" b="17968"/>
          <a:stretch>
            <a:fillRect/>
          </a:stretch>
        </p:blipFill>
        <p:spPr bwMode="auto">
          <a:xfrm>
            <a:off x="2143108" y="3000372"/>
            <a:ext cx="4857784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橢圓 4"/>
          <p:cNvSpPr/>
          <p:nvPr/>
        </p:nvSpPr>
        <p:spPr>
          <a:xfrm>
            <a:off x="4071934" y="4643446"/>
            <a:ext cx="714380" cy="50006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內容版面配置區 4"/>
          <p:cNvSpPr txBox="1">
            <a:spLocks/>
          </p:cNvSpPr>
          <p:nvPr/>
        </p:nvSpPr>
        <p:spPr>
          <a:xfrm>
            <a:off x="642910" y="5572140"/>
            <a:ext cx="6786610" cy="1000108"/>
          </a:xfrm>
          <a:prstGeom prst="wedgeRoundRectCallout">
            <a:avLst>
              <a:gd name="adj1" fmla="val 6279"/>
              <a:gd name="adj2" fmla="val -103594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indent="-342900" defTabSz="0">
              <a:spcBef>
                <a:spcPct val="20000"/>
              </a:spcBef>
              <a:defRPr/>
            </a:pPr>
            <a:r>
              <a:rPr lang="zh-TW" altLang="en-US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點選</a:t>
            </a:r>
            <a:r>
              <a:rPr lang="zh-TW" altLang="en-US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「確定」</a:t>
            </a:r>
            <a:r>
              <a:rPr lang="zh-TW" altLang="en-US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，完成切片檔。</a:t>
            </a:r>
            <a:endParaRPr lang="en-US" altLang="zh-TW" sz="3600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儲存切片檔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/>
          <a:srcRect l="19971" t="17773" r="16308" b="24609"/>
          <a:stretch>
            <a:fillRect/>
          </a:stretch>
        </p:blipFill>
        <p:spPr bwMode="auto">
          <a:xfrm>
            <a:off x="1928794" y="1643050"/>
            <a:ext cx="5143536" cy="3488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橢圓 4"/>
          <p:cNvSpPr/>
          <p:nvPr/>
        </p:nvSpPr>
        <p:spPr>
          <a:xfrm>
            <a:off x="3214678" y="4643446"/>
            <a:ext cx="714380" cy="50006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內容版面配置區 4"/>
          <p:cNvSpPr txBox="1">
            <a:spLocks/>
          </p:cNvSpPr>
          <p:nvPr/>
        </p:nvSpPr>
        <p:spPr>
          <a:xfrm>
            <a:off x="642910" y="5572140"/>
            <a:ext cx="4071966" cy="1000108"/>
          </a:xfrm>
          <a:prstGeom prst="wedgeRoundRectCallout">
            <a:avLst>
              <a:gd name="adj1" fmla="val 22675"/>
              <a:gd name="adj2" fmla="val -100692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indent="-342900" defTabSz="0">
              <a:spcBef>
                <a:spcPct val="20000"/>
              </a:spcBef>
              <a:defRPr/>
            </a:pPr>
            <a:r>
              <a:rPr lang="zh-TW" altLang="en-US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切片檔的副檔名</a:t>
            </a:r>
            <a:r>
              <a:rPr lang="en-US" altLang="zh-TW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.g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完成切片檔準備列印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>
              <a:buNone/>
            </a:pP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完成列印切片檔後，右上角會出現</a:t>
            </a:r>
            <a:r>
              <a:rPr lang="zh-TW" altLang="en-US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「打印時間估算」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以及</a:t>
            </a:r>
            <a:r>
              <a:rPr lang="zh-TW" altLang="en-US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「打印材料估算」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以公參考。</a:t>
            </a:r>
            <a:endParaRPr lang="en-US" altLang="zh-TW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endParaRPr lang="en-US" altLang="zh-TW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endParaRPr lang="en-US" altLang="zh-TW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endParaRPr lang="en-US" altLang="zh-TW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zh-TW" altLang="en-US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將</a:t>
            </a:r>
            <a:r>
              <a:rPr lang="en-US" altLang="zh-TW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SD</a:t>
            </a:r>
            <a:r>
              <a:rPr lang="zh-TW" altLang="en-US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卡拿到</a:t>
            </a:r>
            <a:r>
              <a:rPr lang="en-US" altLang="zh-TW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印表機準備列印。</a:t>
            </a:r>
            <a:endParaRPr lang="zh-TW" altLang="en-US" sz="36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3"/>
          <a:srcRect l="70565" t="4627" r="15303" b="83824"/>
          <a:stretch>
            <a:fillRect/>
          </a:stretch>
        </p:blipFill>
        <p:spPr bwMode="auto">
          <a:xfrm>
            <a:off x="3357554" y="2857496"/>
            <a:ext cx="5286412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40444"/>
          </a:xfrm>
        </p:spPr>
        <p:txBody>
          <a:bodyPr>
            <a:normAutofit/>
          </a:bodyPr>
          <a:lstStyle/>
          <a:p>
            <a:r>
              <a:rPr lang="zh-TW" altLang="en-US" sz="8000" dirty="0" smtClean="0">
                <a:latin typeface="華康超明體" pitchFamily="49" charset="-120"/>
                <a:ea typeface="華康超明體" pitchFamily="49" charset="-120"/>
              </a:rPr>
              <a:t>可以準備列印囉！</a:t>
            </a:r>
            <a:endParaRPr lang="zh-TW" altLang="en-US" sz="80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700</TotalTime>
  <Words>1351</Words>
  <Application>Microsoft Office PowerPoint</Application>
  <PresentationFormat>如螢幕大小 (4:3)</PresentationFormat>
  <Paragraphs>192</Paragraphs>
  <Slides>50</Slides>
  <Notes>50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50</vt:i4>
      </vt:variant>
    </vt:vector>
  </HeadingPairs>
  <TitlesOfParts>
    <vt:vector size="55" baseType="lpstr">
      <vt:lpstr>華康超明體</vt:lpstr>
      <vt:lpstr>新細明體</vt:lpstr>
      <vt:lpstr>Arial</vt:lpstr>
      <vt:lpstr>Calibri</vt:lpstr>
      <vt:lpstr>Office 佈景主題</vt:lpstr>
      <vt:lpstr>FlashPrint切片軟體 操作說明</vt:lpstr>
      <vt:lpstr>下載安裝程式</vt:lpstr>
      <vt:lpstr>安裝步驟</vt:lpstr>
      <vt:lpstr>安裝步驟1</vt:lpstr>
      <vt:lpstr>安裝步驟2</vt:lpstr>
      <vt:lpstr>安裝步驟3</vt:lpstr>
      <vt:lpstr>安裝步驟4</vt:lpstr>
      <vt:lpstr>安裝完成</vt:lpstr>
      <vt:lpstr>使用操作說明</vt:lpstr>
      <vt:lpstr>使用操作說明</vt:lpstr>
      <vt:lpstr>PowerPoint 簡報</vt:lpstr>
      <vt:lpstr>操作項目說明—視角</vt:lpstr>
      <vt:lpstr>操作項目說明—移動</vt:lpstr>
      <vt:lpstr>操作項目說明—旋轉</vt:lpstr>
      <vt:lpstr>操作項目說明—縮放</vt:lpstr>
      <vt:lpstr>操作項目說明—切割</vt:lpstr>
      <vt:lpstr>操作項目說明—噴頭</vt:lpstr>
      <vt:lpstr>載入STL檔</vt:lpstr>
      <vt:lpstr>模型存在錯誤？</vt:lpstr>
      <vt:lpstr>要放到底板上嗎？</vt:lpstr>
      <vt:lpstr>甚麼是支撐架？</vt:lpstr>
      <vt:lpstr>沒有支撐架的結果？</vt:lpstr>
      <vt:lpstr>如何設定支架？</vt:lpstr>
      <vt:lpstr>支撐的種類—線狀</vt:lpstr>
      <vt:lpstr>支撐的種類—樹狀</vt:lpstr>
      <vt:lpstr>如何將支撐清除</vt:lpstr>
      <vt:lpstr>我可以自己增刪支撐嗎？</vt:lpstr>
      <vt:lpstr>支撐設定完成</vt:lpstr>
      <vt:lpstr>設定列印噴嘴—右噴嘴</vt:lpstr>
      <vt:lpstr>設定列印噴嘴—左噴嘴</vt:lpstr>
      <vt:lpstr>雙色列印— 同時設定雙噴嘴</vt:lpstr>
      <vt:lpstr>列印設定</vt:lpstr>
      <vt:lpstr>列印設定</vt:lpstr>
      <vt:lpstr>設定左右噴嘴的材料</vt:lpstr>
      <vt:lpstr>設定支撐材料使用噴嘴</vt:lpstr>
      <vt:lpstr>設定底板使用噴嘴</vt:lpstr>
      <vt:lpstr>選擇列印方案</vt:lpstr>
      <vt:lpstr>圍牆模式</vt:lpstr>
      <vt:lpstr>圍牆列印預覽圖樣</vt:lpstr>
      <vt:lpstr>花瓶模式</vt:lpstr>
      <vt:lpstr>更進階的設定-層高</vt:lpstr>
      <vt:lpstr>更進階的設定-外殼</vt:lpstr>
      <vt:lpstr>更進階的設定-填充</vt:lpstr>
      <vt:lpstr>更進階的設定</vt:lpstr>
      <vt:lpstr>更進階的設定</vt:lpstr>
      <vt:lpstr>更進階的設定</vt:lpstr>
      <vt:lpstr>完成列印設定</vt:lpstr>
      <vt:lpstr>儲存切片檔</vt:lpstr>
      <vt:lpstr>完成切片檔準備列印</vt:lpstr>
      <vt:lpstr>可以準備列印囉！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User</dc:creator>
  <cp:lastModifiedBy>USER</cp:lastModifiedBy>
  <cp:revision>24</cp:revision>
  <dcterms:created xsi:type="dcterms:W3CDTF">2015-10-26T11:18:46Z</dcterms:created>
  <dcterms:modified xsi:type="dcterms:W3CDTF">2020-03-25T10:11:49Z</dcterms:modified>
</cp:coreProperties>
</file>