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322" r:id="rId2"/>
    <p:sldId id="323" r:id="rId3"/>
    <p:sldId id="324" r:id="rId4"/>
    <p:sldId id="325" r:id="rId5"/>
    <p:sldId id="326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57" r:id="rId36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20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8343D11-BEDD-41D7-97F4-CE96ADEDD731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081BD10-0B86-4924-85D5-5F4844410E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859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3859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7C1E22-1C8D-4AC3-B631-88BD1CF8C64C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883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883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12E4A8-D898-4078-BBCD-E460CCF5FDBB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985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986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B2AC77-439F-4930-B9BE-A3F664EC13E1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088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5088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6B1DF6-0CCB-46A1-BBE6-22DB735B459B}" type="slidenum">
              <a:rPr lang="en-US" altLang="zh-TW" smtClean="0"/>
              <a:pPr/>
              <a:t>23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19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519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00382D-B9D0-46FF-8972-5ED53E027AFF}" type="slidenum">
              <a:rPr lang="en-US" altLang="zh-TW" smtClean="0"/>
              <a:pPr/>
              <a:t>28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293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529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EB3929-4E6A-4310-BAB6-D4074DB63C1D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961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3962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B6BF83-8A5B-41C8-9DD9-82C3140E601B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06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06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C8D0CD-8CBA-431C-ADA5-42192351FE02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166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16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463AD7-BF92-4F64-AE6D-A0A18428B19E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269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269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D3DFB5-1C3E-4B13-8FA2-5501CF95C4F4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473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47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E52C05-39D1-4DAB-B6CF-348469CFE284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57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57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9910C9-D036-4B0A-886A-52E113AB1422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678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678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19A745-4B5D-47CA-904C-75601097EC81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781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4781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DE417-7BF7-444E-BA88-E24657F7F84A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ECAC5-2B22-4352-BA26-33CA0E252439}" type="datetimeFigureOut">
              <a:rPr lang="zh-TW" altLang="en-US" smtClean="0"/>
              <a:pPr/>
              <a:t>2016/8/25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24838-064E-43F5-A7D9-BDF822377C6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5699125"/>
          </a:xfrm>
        </p:spPr>
        <p:txBody>
          <a:bodyPr/>
          <a:lstStyle/>
          <a:p>
            <a:pPr eaLnBrk="1" hangingPunct="1"/>
            <a:r>
              <a:rPr lang="zh-TW" altLang="en-US" sz="10000" b="0" smtClean="0">
                <a:effectLst/>
                <a:ea typeface="華康超明體" pitchFamily="49" charset="-120"/>
              </a:rPr>
              <a:t>工具介紹</a:t>
            </a:r>
            <a:r>
              <a:rPr lang="en-US" altLang="zh-TW" sz="10000" b="0" smtClean="0">
                <a:effectLst/>
                <a:ea typeface="華康超明體" pitchFamily="49" charset="-120"/>
              </a:rPr>
              <a:t/>
            </a:r>
            <a:br>
              <a:rPr lang="en-US" altLang="zh-TW" sz="10000" b="0" smtClean="0">
                <a:effectLst/>
                <a:ea typeface="華康超明體" pitchFamily="49" charset="-120"/>
              </a:rPr>
            </a:br>
            <a:r>
              <a:rPr lang="zh-TW" altLang="en-US" sz="7200" b="0" smtClean="0">
                <a:solidFill>
                  <a:srgbClr val="0000FF"/>
                </a:solidFill>
                <a:effectLst/>
                <a:ea typeface="華康超明體" pitchFamily="49" charset="-120"/>
              </a:rPr>
              <a:t>請自行至</a:t>
            </a:r>
            <a:r>
              <a:rPr lang="en-US" altLang="zh-TW" sz="7200" b="0" smtClean="0">
                <a:solidFill>
                  <a:srgbClr val="0000FF"/>
                </a:solidFill>
                <a:effectLst/>
                <a:ea typeface="華康超明體" pitchFamily="49" charset="-120"/>
              </a:rPr>
              <a:t>E</a:t>
            </a:r>
            <a:r>
              <a:rPr lang="zh-TW" altLang="en-US" sz="7200" b="0" smtClean="0">
                <a:solidFill>
                  <a:srgbClr val="0000FF"/>
                </a:solidFill>
                <a:effectLst/>
                <a:ea typeface="華康超明體" pitchFamily="49" charset="-120"/>
              </a:rPr>
              <a:t>化教學平台或教師教學網站觀賞學習影片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實作二：換插頭</a:t>
            </a:r>
          </a:p>
        </p:txBody>
      </p:sp>
      <p:sp>
        <p:nvSpPr>
          <p:cNvPr id="80899" name="Text Box 4"/>
          <p:cNvSpPr txBox="1">
            <a:spLocks noChangeArrowheads="1"/>
          </p:cNvSpPr>
          <p:nvPr/>
        </p:nvSpPr>
        <p:spPr bwMode="auto">
          <a:xfrm>
            <a:off x="684213" y="1946275"/>
            <a:ext cx="7920037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準備材料：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插頭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個　　　　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平行花線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條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　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中十字起子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支  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斜口鉗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支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　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剝線鉗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支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步驟一：取出平行花線，並將花線分開約５公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分。請不要剝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太長，這樣接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出來的插頭才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會好看。</a:t>
            </a:r>
          </a:p>
        </p:txBody>
      </p:sp>
      <p:pic>
        <p:nvPicPr>
          <p:cNvPr id="80900" name="Picture 5" descr="DSC08246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4787900" y="4033838"/>
            <a:ext cx="3600450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1" name="Line 6"/>
          <p:cNvSpPr>
            <a:spLocks noChangeShapeType="1"/>
          </p:cNvSpPr>
          <p:nvPr/>
        </p:nvSpPr>
        <p:spPr bwMode="auto">
          <a:xfrm>
            <a:off x="6372225" y="5184775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0902" name="Line 7"/>
          <p:cNvSpPr>
            <a:spLocks noChangeShapeType="1"/>
          </p:cNvSpPr>
          <p:nvPr/>
        </p:nvSpPr>
        <p:spPr bwMode="auto">
          <a:xfrm>
            <a:off x="8172450" y="5184775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0903" name="Line 8"/>
          <p:cNvSpPr>
            <a:spLocks noChangeShapeType="1"/>
          </p:cNvSpPr>
          <p:nvPr/>
        </p:nvSpPr>
        <p:spPr bwMode="auto">
          <a:xfrm>
            <a:off x="6372225" y="5689600"/>
            <a:ext cx="18002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0904" name="Text Box 9"/>
          <p:cNvSpPr txBox="1">
            <a:spLocks noChangeArrowheads="1"/>
          </p:cNvSpPr>
          <p:nvPr/>
        </p:nvSpPr>
        <p:spPr bwMode="auto">
          <a:xfrm>
            <a:off x="6911975" y="5661025"/>
            <a:ext cx="755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5cm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實作二：換插頭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684213" y="1916113"/>
            <a:ext cx="79200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步驟二：利用剝線鉗將兩端的導線剝除約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2.5</a:t>
            </a:r>
            <a:br>
              <a:rPr lang="en-US" altLang="zh-TW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公分。</a:t>
            </a:r>
          </a:p>
        </p:txBody>
      </p:sp>
      <p:pic>
        <p:nvPicPr>
          <p:cNvPr id="81924" name="Picture 10" descr="DSC08248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684213" y="3286125"/>
            <a:ext cx="384016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5" name="Picture 11" descr="DSC08249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4692650" y="3286125"/>
            <a:ext cx="384016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實作二：換插頭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684213" y="1916113"/>
            <a:ext cx="79200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步驟三：將導線捻實，如果能利用焊錫將導線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上錫後使用，則效果更佳。</a:t>
            </a:r>
          </a:p>
        </p:txBody>
      </p:sp>
      <p:pic>
        <p:nvPicPr>
          <p:cNvPr id="82948" name="Picture 6" descr="DSC08250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611188" y="3284538"/>
            <a:ext cx="384016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9" name="Picture 7" descr="DSC08251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4716463" y="3284538"/>
            <a:ext cx="384016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實作二：換插頭</a:t>
            </a: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684213" y="1916113"/>
            <a:ext cx="79200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步驟四：將導線折彎成圈狀。</a:t>
            </a:r>
          </a:p>
        </p:txBody>
      </p:sp>
      <p:pic>
        <p:nvPicPr>
          <p:cNvPr id="83972" name="Picture 6" descr="DSC082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2997200"/>
            <a:ext cx="4318000" cy="287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實作二：換插頭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684213" y="1916113"/>
            <a:ext cx="79200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步驟五：利用十字起子將插頭猜開。</a:t>
            </a:r>
          </a:p>
        </p:txBody>
      </p:sp>
      <p:pic>
        <p:nvPicPr>
          <p:cNvPr id="84996" name="Picture 5" descr="DSC08254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5076825" y="2636838"/>
            <a:ext cx="2376488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7" name="Picture 6" descr="DSC08255"/>
          <p:cNvPicPr>
            <a:picLocks noChangeAspect="1" noChangeArrowheads="1"/>
          </p:cNvPicPr>
          <p:nvPr/>
        </p:nvPicPr>
        <p:blipFill>
          <a:blip r:embed="rId4">
            <a:lum bright="12000"/>
          </a:blip>
          <a:srcRect/>
          <a:stretch>
            <a:fillRect/>
          </a:stretch>
        </p:blipFill>
        <p:spPr bwMode="auto">
          <a:xfrm>
            <a:off x="395288" y="2636838"/>
            <a:ext cx="4464050" cy="334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8" name="Picture 7" descr="DSC08256"/>
          <p:cNvPicPr>
            <a:picLocks noChangeAspect="1" noChangeArrowheads="1"/>
          </p:cNvPicPr>
          <p:nvPr/>
        </p:nvPicPr>
        <p:blipFill>
          <a:blip r:embed="rId5">
            <a:lum bright="12000"/>
          </a:blip>
          <a:srcRect/>
          <a:stretch>
            <a:fillRect/>
          </a:stretch>
        </p:blipFill>
        <p:spPr bwMode="auto">
          <a:xfrm>
            <a:off x="5076825" y="4005263"/>
            <a:ext cx="3840163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9" name="Oval 8"/>
          <p:cNvSpPr>
            <a:spLocks noChangeArrowheads="1"/>
          </p:cNvSpPr>
          <p:nvPr/>
        </p:nvSpPr>
        <p:spPr bwMode="auto">
          <a:xfrm>
            <a:off x="5580063" y="5013325"/>
            <a:ext cx="504825" cy="503238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5000" name="AutoShape 9"/>
          <p:cNvSpPr>
            <a:spLocks noChangeArrowheads="1"/>
          </p:cNvSpPr>
          <p:nvPr/>
        </p:nvSpPr>
        <p:spPr bwMode="auto">
          <a:xfrm>
            <a:off x="3563938" y="6021388"/>
            <a:ext cx="5329237" cy="576262"/>
          </a:xfrm>
          <a:prstGeom prst="wedgeRectCallout">
            <a:avLst>
              <a:gd name="adj1" fmla="val -7523"/>
              <a:gd name="adj2" fmla="val -133194"/>
            </a:avLst>
          </a:prstGeom>
          <a:solidFill>
            <a:srgbClr val="FFFF99"/>
          </a:solidFill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這個六角小螺帽不要弄丟囉！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實作二：換插頭</a:t>
            </a: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684213" y="1916113"/>
            <a:ext cx="7920037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步驟七：將導線鎖在插頭的金屬片上，務必記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得，導線必須</a:t>
            </a:r>
            <a:r>
              <a:rPr lang="zh-TW" altLang="en-US" sz="300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順時針方向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鎖在螺絲的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</a:t>
            </a:r>
            <a:r>
              <a:rPr lang="zh-TW" altLang="en-US" sz="300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正下方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。</a:t>
            </a:r>
          </a:p>
        </p:txBody>
      </p:sp>
      <p:pic>
        <p:nvPicPr>
          <p:cNvPr id="86020" name="Picture 4" descr="DSC08257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477838" y="3932238"/>
            <a:ext cx="2541587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1" name="Picture 5" descr="DSC08258"/>
          <p:cNvPicPr>
            <a:picLocks noChangeAspect="1" noChangeArrowheads="1"/>
          </p:cNvPicPr>
          <p:nvPr/>
        </p:nvPicPr>
        <p:blipFill>
          <a:blip r:embed="rId3">
            <a:lum bright="24000"/>
          </a:blip>
          <a:srcRect/>
          <a:stretch>
            <a:fillRect/>
          </a:stretch>
        </p:blipFill>
        <p:spPr bwMode="auto">
          <a:xfrm>
            <a:off x="3286125" y="3933825"/>
            <a:ext cx="2808288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2" name="Picture 6" descr="DSC08260"/>
          <p:cNvPicPr>
            <a:picLocks noChangeAspect="1" noChangeArrowheads="1"/>
          </p:cNvPicPr>
          <p:nvPr/>
        </p:nvPicPr>
        <p:blipFill>
          <a:blip r:embed="rId4">
            <a:lum bright="24000"/>
          </a:blip>
          <a:srcRect/>
          <a:stretch>
            <a:fillRect/>
          </a:stretch>
        </p:blipFill>
        <p:spPr bwMode="auto">
          <a:xfrm>
            <a:off x="6383338" y="3933825"/>
            <a:ext cx="229235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實作二：換插頭</a:t>
            </a: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684213" y="1628775"/>
            <a:ext cx="792003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步驟八：將兩導線都鎖在金屬片上後，將金屬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片放回插頭中，注意兩根導線不能有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任何的接觸，只要有接觸，就會造成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短路，很危險。</a:t>
            </a:r>
          </a:p>
        </p:txBody>
      </p:sp>
      <p:pic>
        <p:nvPicPr>
          <p:cNvPr id="87044" name="Picture 7" descr="DSC08261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/>
          <a:stretch>
            <a:fillRect/>
          </a:stretch>
        </p:blipFill>
        <p:spPr bwMode="auto">
          <a:xfrm>
            <a:off x="684213" y="3716338"/>
            <a:ext cx="3671887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7045" name="Picture 8" descr="DSC08262"/>
          <p:cNvPicPr>
            <a:picLocks noChangeAspect="1" noChangeArrowheads="1"/>
          </p:cNvPicPr>
          <p:nvPr/>
        </p:nvPicPr>
        <p:blipFill>
          <a:blip r:embed="rId3">
            <a:lum bright="24000"/>
          </a:blip>
          <a:srcRect/>
          <a:stretch>
            <a:fillRect/>
          </a:stretch>
        </p:blipFill>
        <p:spPr bwMode="auto">
          <a:xfrm>
            <a:off x="4572000" y="3716338"/>
            <a:ext cx="4033838" cy="213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6" name="Oval 9"/>
          <p:cNvSpPr>
            <a:spLocks noChangeArrowheads="1"/>
          </p:cNvSpPr>
          <p:nvPr/>
        </p:nvSpPr>
        <p:spPr bwMode="auto">
          <a:xfrm>
            <a:off x="6084888" y="3933825"/>
            <a:ext cx="1079500" cy="1727200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7047" name="Oval 10"/>
          <p:cNvSpPr>
            <a:spLocks noChangeArrowheads="1"/>
          </p:cNvSpPr>
          <p:nvPr/>
        </p:nvSpPr>
        <p:spPr bwMode="auto">
          <a:xfrm>
            <a:off x="5148263" y="4437063"/>
            <a:ext cx="576262" cy="720725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7048" name="AutoShape 11"/>
          <p:cNvSpPr>
            <a:spLocks noChangeArrowheads="1"/>
          </p:cNvSpPr>
          <p:nvPr/>
        </p:nvSpPr>
        <p:spPr bwMode="auto">
          <a:xfrm>
            <a:off x="5148263" y="5949950"/>
            <a:ext cx="3744912" cy="647700"/>
          </a:xfrm>
          <a:prstGeom prst="wedgeRectCallout">
            <a:avLst>
              <a:gd name="adj1" fmla="val -11000"/>
              <a:gd name="adj2" fmla="val -92648"/>
            </a:avLst>
          </a:prstGeom>
          <a:solidFill>
            <a:srgbClr val="FFFF99"/>
          </a:solidFill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不能有任何接觸喔！</a:t>
            </a:r>
          </a:p>
        </p:txBody>
      </p:sp>
      <p:sp>
        <p:nvSpPr>
          <p:cNvPr id="87049" name="AutoShape 12"/>
          <p:cNvSpPr>
            <a:spLocks noChangeArrowheads="1"/>
          </p:cNvSpPr>
          <p:nvPr/>
        </p:nvSpPr>
        <p:spPr bwMode="auto">
          <a:xfrm>
            <a:off x="971550" y="5949950"/>
            <a:ext cx="3744913" cy="647700"/>
          </a:xfrm>
          <a:prstGeom prst="wedgeRectCallout">
            <a:avLst>
              <a:gd name="adj1" fmla="val 64963"/>
              <a:gd name="adj2" fmla="val -216176"/>
            </a:avLst>
          </a:prstGeom>
          <a:solidFill>
            <a:srgbClr val="FFFF99"/>
          </a:solidFill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撕開處剛好在這裏！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實作二：換插頭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684213" y="1916113"/>
            <a:ext cx="7920037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步驟九：將插頭兩邊合在一起，確實密合後，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再將螺絲與螺母鎖上，鎖緊後即可完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　　　成。</a:t>
            </a:r>
          </a:p>
        </p:txBody>
      </p:sp>
      <p:pic>
        <p:nvPicPr>
          <p:cNvPr id="88068" name="Picture 10" descr="DSC082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500438"/>
            <a:ext cx="384016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9" name="Picture 11" descr="DSC082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500438"/>
            <a:ext cx="3840163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70" name="Picture 12" descr="DSC0826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5302250"/>
            <a:ext cx="38401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作業要求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684213" y="1773238"/>
            <a:ext cx="7920037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能正確打開插頭。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能正確剝線，長度是否適當？花線是否斷裂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受損？能否捻成一根導線？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能否正確將導線固定在金屬片上？導線方向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是否正確？是否完全被螺絲覆蓋？是否有造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成短路？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是否能將插頭組裝完整？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所有的操作都正確無誤後，請將導線於插頭</a:t>
            </a:r>
            <a:br>
              <a:rPr lang="zh-TW" altLang="en-US" sz="30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　根部剪斷，再交由下一位同學練習。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6.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最後一位同學請將插頭還原，並交回原處。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400" b="0" smtClean="0">
                <a:effectLst/>
                <a:ea typeface="華康超明體" pitchFamily="49" charset="-120"/>
              </a:rPr>
              <a:t>實作三：開關與插座接線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1200"/>
            <a:ext cx="8569325" cy="4144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步驟一：請利用剝線鉗將導線剝除</a:t>
            </a:r>
            <a:r>
              <a:rPr lang="en-US" altLang="zh-TW" smtClean="0">
                <a:effectLst/>
                <a:latin typeface="Impact" pitchFamily="34" charset="0"/>
                <a:ea typeface="華康超明體" pitchFamily="49" charset="-120"/>
              </a:rPr>
              <a:t>1.2cm</a:t>
            </a: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，請不要過長或過短。過長時，導線會裸露於開關外，有短路或漏電的危險。過短時，將無法讓簧片緊實固定，容易鬆動，會造成開關功能錯誤，若導線鬆脫脫離開關，亦容易造成短路或漏電的危險。</a:t>
            </a:r>
          </a:p>
        </p:txBody>
      </p:sp>
      <p:pic>
        <p:nvPicPr>
          <p:cNvPr id="90116" name="Picture 4" descr="DSC08268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1908175" y="5229225"/>
            <a:ext cx="6335713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7" name="Line 5"/>
          <p:cNvSpPr>
            <a:spLocks noChangeShapeType="1"/>
          </p:cNvSpPr>
          <p:nvPr/>
        </p:nvSpPr>
        <p:spPr bwMode="auto">
          <a:xfrm>
            <a:off x="6227763" y="4724400"/>
            <a:ext cx="0" cy="1512888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0118" name="Line 6"/>
          <p:cNvSpPr>
            <a:spLocks noChangeShapeType="1"/>
          </p:cNvSpPr>
          <p:nvPr/>
        </p:nvSpPr>
        <p:spPr bwMode="auto">
          <a:xfrm>
            <a:off x="7956550" y="4724400"/>
            <a:ext cx="0" cy="1512888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0119" name="Line 7"/>
          <p:cNvSpPr>
            <a:spLocks noChangeShapeType="1"/>
          </p:cNvSpPr>
          <p:nvPr/>
        </p:nvSpPr>
        <p:spPr bwMode="auto">
          <a:xfrm>
            <a:off x="6227763" y="5300663"/>
            <a:ext cx="1728787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6588125" y="4581525"/>
            <a:ext cx="1079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Impact" pitchFamily="34" charset="0"/>
                <a:ea typeface="華康超明體" pitchFamily="49" charset="-120"/>
              </a:rPr>
              <a:t>1.2cm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5699125"/>
          </a:xfrm>
        </p:spPr>
        <p:txBody>
          <a:bodyPr/>
          <a:lstStyle/>
          <a:p>
            <a:pPr eaLnBrk="1" hangingPunct="1"/>
            <a:r>
              <a:rPr lang="zh-TW" altLang="en-US" sz="10000" b="0" smtClean="0">
                <a:effectLst/>
                <a:ea typeface="華康超明體" pitchFamily="49" charset="-120"/>
              </a:rPr>
              <a:t>實作練習</a:t>
            </a:r>
            <a:r>
              <a:rPr lang="en-US" altLang="zh-TW" sz="10000" b="0" smtClean="0">
                <a:effectLst/>
                <a:ea typeface="華康超明體" pitchFamily="49" charset="-120"/>
              </a:rPr>
              <a:t/>
            </a:r>
            <a:br>
              <a:rPr lang="en-US" altLang="zh-TW" sz="10000" b="0" smtClean="0">
                <a:effectLst/>
                <a:ea typeface="華康超明體" pitchFamily="49" charset="-120"/>
              </a:rPr>
            </a:br>
            <a:r>
              <a:rPr lang="zh-TW" altLang="en-US" sz="7200" b="0" smtClean="0">
                <a:solidFill>
                  <a:srgbClr val="0000FF"/>
                </a:solidFill>
                <a:effectLst/>
                <a:ea typeface="華康超明體" pitchFamily="49" charset="-120"/>
              </a:rPr>
              <a:t>請自行至</a:t>
            </a:r>
            <a:r>
              <a:rPr lang="en-US" altLang="zh-TW" sz="7200" b="0" smtClean="0">
                <a:solidFill>
                  <a:srgbClr val="0000FF"/>
                </a:solidFill>
                <a:effectLst/>
                <a:ea typeface="華康超明體" pitchFamily="49" charset="-120"/>
              </a:rPr>
              <a:t>E</a:t>
            </a:r>
            <a:r>
              <a:rPr lang="zh-TW" altLang="en-US" sz="7200" b="0" smtClean="0">
                <a:solidFill>
                  <a:srgbClr val="0000FF"/>
                </a:solidFill>
                <a:effectLst/>
                <a:ea typeface="華康超明體" pitchFamily="49" charset="-120"/>
              </a:rPr>
              <a:t>化教學平台或教師教學網站觀賞學習影片</a:t>
            </a:r>
            <a:endParaRPr lang="zh-TW" altLang="en-US" sz="7200" b="0" smtClean="0">
              <a:effectLst/>
              <a:ea typeface="華康超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400" b="0" smtClean="0">
                <a:effectLst/>
                <a:ea typeface="華康超明體" pitchFamily="49" charset="-120"/>
              </a:rPr>
              <a:t>實作三：開關與插座接線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1200"/>
            <a:ext cx="8569325" cy="12319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步驟二：將導線插到背面要接線的孔洞中，請務必插到底，不可使導線裸露。</a:t>
            </a:r>
          </a:p>
        </p:txBody>
      </p:sp>
      <p:pic>
        <p:nvPicPr>
          <p:cNvPr id="91140" name="Picture 9" descr="DSC08271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1547813" y="3121025"/>
            <a:ext cx="6192837" cy="362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400" b="0" smtClean="0">
                <a:effectLst/>
                <a:ea typeface="華康超明體" pitchFamily="49" charset="-120"/>
              </a:rPr>
              <a:t>實作三：開關與插座接線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16113"/>
            <a:ext cx="8569325" cy="40338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步驟三：要拔除導線時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，必須使用一字小起子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。利用一字小起子插入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旁邊的方型孔洞中，再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將導線拔除即可。</a:t>
            </a:r>
          </a:p>
        </p:txBody>
      </p:sp>
      <p:pic>
        <p:nvPicPr>
          <p:cNvPr id="92164" name="Picture 5" descr="DSC08272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539750" y="5445125"/>
            <a:ext cx="381635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5" name="Picture 6" descr="DSC08273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4572000" y="2205038"/>
            <a:ext cx="4248150" cy="394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400" b="0" smtClean="0">
                <a:effectLst/>
                <a:ea typeface="華康超明體" pitchFamily="49" charset="-120"/>
              </a:rPr>
              <a:t>實作三：開關與插座接線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1200"/>
            <a:ext cx="8569325" cy="2311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步驟四：請不要將起子插太用力、太深或往外</a:t>
            </a:r>
            <a:b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</a:b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　　　扳，若造成器具損害者，請自行購買</a:t>
            </a:r>
            <a:b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</a:br>
            <a:r>
              <a:rPr lang="zh-TW" altLang="en-US" smtClean="0">
                <a:effectLst/>
                <a:latin typeface="Impact" pitchFamily="34" charset="0"/>
                <a:ea typeface="華康超明體" pitchFamily="49" charset="-120"/>
              </a:rPr>
              <a:t>　　　新品賠償。</a:t>
            </a:r>
          </a:p>
        </p:txBody>
      </p:sp>
      <p:pic>
        <p:nvPicPr>
          <p:cNvPr id="93188" name="Picture 5" descr="DSC08275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2555875" y="3573463"/>
            <a:ext cx="5688013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9" name="Oval 6"/>
          <p:cNvSpPr>
            <a:spLocks noChangeArrowheads="1"/>
          </p:cNvSpPr>
          <p:nvPr/>
        </p:nvSpPr>
        <p:spPr bwMode="auto">
          <a:xfrm>
            <a:off x="3635375" y="4365625"/>
            <a:ext cx="1223963" cy="1366838"/>
          </a:xfrm>
          <a:prstGeom prst="ellipse">
            <a:avLst/>
          </a:prstGeom>
          <a:noFill/>
          <a:ln w="1016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3190" name="AutoShape 7"/>
          <p:cNvSpPr>
            <a:spLocks noChangeArrowheads="1"/>
          </p:cNvSpPr>
          <p:nvPr/>
        </p:nvSpPr>
        <p:spPr bwMode="auto">
          <a:xfrm>
            <a:off x="611188" y="4221163"/>
            <a:ext cx="2232025" cy="1584325"/>
          </a:xfrm>
          <a:prstGeom prst="wedgeRectCallout">
            <a:avLst>
              <a:gd name="adj1" fmla="val 82431"/>
              <a:gd name="adj2" fmla="val -10319"/>
            </a:avLst>
          </a:prstGeom>
          <a:solidFill>
            <a:srgbClr val="FFFF99"/>
          </a:solidFill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3000">
                <a:ea typeface="華康超明體" pitchFamily="49" charset="-120"/>
              </a:rPr>
              <a:t>因操作不當</a:t>
            </a:r>
            <a:br>
              <a:rPr lang="zh-TW" altLang="en-US" sz="3000">
                <a:ea typeface="華康超明體" pitchFamily="49" charset="-120"/>
              </a:rPr>
            </a:br>
            <a:r>
              <a:rPr lang="zh-TW" altLang="en-US" sz="3000">
                <a:ea typeface="華康超明體" pitchFamily="49" charset="-120"/>
              </a:rPr>
              <a:t>，造成器具損壞。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5400" b="0" smtClean="0">
                <a:effectLst/>
                <a:ea typeface="華康超明體" pitchFamily="49" charset="-120"/>
              </a:rPr>
              <a:t>作業要求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569325" cy="53292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是否會使用剝線鉗剝除導線絕緣皮？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導線剝除的長度是否適當？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能否正確無誤的將導線插入接線孔中？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導線是否過短而產生鬆動？或過長而造成裸露？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能否利用一字小起子，將導線順利拔除？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6.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插拔過的導線已受過傷害，未避免造成開關故障，或操作不當，請利用斜口鉗將裸線剪除，再交由下一位同學練習。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7.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最後一位同學請將器具與導線交回原處。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實作四：面板蓋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12319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步驟一：注意面板蓋的上、下之分，有三角形記號的是上方，可拆卸的是下方。</a:t>
            </a:r>
          </a:p>
        </p:txBody>
      </p:sp>
      <p:pic>
        <p:nvPicPr>
          <p:cNvPr id="95236" name="Picture 4" descr="DSC08276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1403350" y="3141663"/>
            <a:ext cx="597535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實作四：面板蓋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12319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步驟二：將開關由面板蓋後方裝入，先將金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屬片置入有三角形圖示的洞中。</a:t>
            </a:r>
          </a:p>
        </p:txBody>
      </p:sp>
      <p:pic>
        <p:nvPicPr>
          <p:cNvPr id="96260" name="Picture 5" descr="DSC08278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869950" y="3141663"/>
            <a:ext cx="3414713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1" name="Picture 6" descr="DSC08279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4829175" y="3141663"/>
            <a:ext cx="3198813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實作四：面板蓋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12319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步驟三：將另一端用力壓進下方的固定孔中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/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，即可完成面板蓋開關之固定。</a:t>
            </a:r>
          </a:p>
        </p:txBody>
      </p:sp>
      <p:pic>
        <p:nvPicPr>
          <p:cNvPr id="97284" name="Picture 6" descr="DSC08280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468313" y="3357563"/>
            <a:ext cx="266541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5" name="Picture 7" descr="DSC08281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3419475" y="3357563"/>
            <a:ext cx="18002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6" name="Picture 8" descr="DSC08282"/>
          <p:cNvPicPr>
            <a:picLocks noChangeAspect="1" noChangeArrowheads="1"/>
          </p:cNvPicPr>
          <p:nvPr/>
        </p:nvPicPr>
        <p:blipFill>
          <a:blip r:embed="rId4">
            <a:lum bright="12000"/>
          </a:blip>
          <a:srcRect/>
          <a:stretch>
            <a:fillRect/>
          </a:stretch>
        </p:blipFill>
        <p:spPr bwMode="auto">
          <a:xfrm>
            <a:off x="5519738" y="3357563"/>
            <a:ext cx="301307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實作四：面板蓋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91513" cy="18716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步驟四：要將開關自面板蓋上拆下時，請利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用一字小起子，從正面開關下方的固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定點中，將塑膠固定片輕輕的往外扳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開，請勿扳斷，即可將開關卸下。</a:t>
            </a:r>
          </a:p>
        </p:txBody>
      </p:sp>
      <p:pic>
        <p:nvPicPr>
          <p:cNvPr id="98308" name="Picture 7" descr="DSC08286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900113" y="3500438"/>
            <a:ext cx="2967037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09" name="Picture 8" descr="DSC08287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4284663" y="3500438"/>
            <a:ext cx="3960812" cy="304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作業要求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7700"/>
            <a:ext cx="8218488" cy="3598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是否會拆開面板蓋？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是否會裝上開關？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是否能將開關自面板蓋上拆下？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是否會蓋上面板蓋？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請最後一位同學，將開關與面板蓋復原，並放回原處。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實作五：無熔絲開關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步驟一：請利用剝線鉗將導線剝除約</a:t>
            </a:r>
            <a:r>
              <a:rPr lang="en-US" altLang="zh-TW" smtClean="0">
                <a:effectLst/>
                <a:ea typeface="華康超明體" pitchFamily="49" charset="-120"/>
              </a:rPr>
              <a:t>1</a:t>
            </a:r>
            <a:r>
              <a:rPr lang="zh-TW" altLang="en-US" smtClean="0">
                <a:effectLst/>
                <a:ea typeface="華康超明體" pitchFamily="49" charset="-120"/>
              </a:rPr>
              <a:t>公分。</a:t>
            </a:r>
          </a:p>
        </p:txBody>
      </p:sp>
      <p:pic>
        <p:nvPicPr>
          <p:cNvPr id="100356" name="Picture 4" descr="DSC08288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2051050" y="2781300"/>
            <a:ext cx="496887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7" name="Line 5"/>
          <p:cNvSpPr>
            <a:spLocks noChangeShapeType="1"/>
          </p:cNvSpPr>
          <p:nvPr/>
        </p:nvSpPr>
        <p:spPr bwMode="auto">
          <a:xfrm>
            <a:off x="4500563" y="2708275"/>
            <a:ext cx="0" cy="15843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0358" name="Line 6"/>
          <p:cNvSpPr>
            <a:spLocks noChangeShapeType="1"/>
          </p:cNvSpPr>
          <p:nvPr/>
        </p:nvSpPr>
        <p:spPr bwMode="auto">
          <a:xfrm>
            <a:off x="5148263" y="2708275"/>
            <a:ext cx="0" cy="15843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>
            <a:off x="4500563" y="3141663"/>
            <a:ext cx="647700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4427538" y="2492375"/>
            <a:ext cx="755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56991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TW" altLang="en-US" sz="8000" b="0" dirty="0" smtClean="0">
                <a:effectLst/>
                <a:ea typeface="華康超明體" pitchFamily="49" charset="-120"/>
              </a:rPr>
              <a:t>實作練習時如果對操作還是不太熟</a:t>
            </a:r>
            <a:r>
              <a:rPr lang="en-US" altLang="zh-TW" sz="8000" b="0" dirty="0" smtClean="0">
                <a:effectLst/>
                <a:ea typeface="華康超明體" pitchFamily="49" charset="-120"/>
              </a:rPr>
              <a:t/>
            </a:r>
            <a:br>
              <a:rPr lang="en-US" altLang="zh-TW" sz="8000" b="0" dirty="0" smtClean="0">
                <a:effectLst/>
                <a:ea typeface="華康超明體" pitchFamily="49" charset="-120"/>
              </a:rPr>
            </a:br>
            <a:r>
              <a:rPr lang="zh-TW" altLang="en-US" sz="8000" dirty="0" smtClean="0">
                <a:ea typeface="華康超明體" pitchFamily="49" charset="-120"/>
              </a:rPr>
              <a:t>請利用學校提供的平板直接觀看教學影片邊看邊練習</a:t>
            </a:r>
            <a:endParaRPr lang="zh-TW" altLang="en-US" sz="8000" b="0" dirty="0" smtClean="0">
              <a:effectLst/>
              <a:ea typeface="華康超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實作五：無熔絲開關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1512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步驟二：將剝除導線之裸線部分，鎖進接點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的金屬片下方，導線不可外露，亦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            不可鎖到絕緣皮。</a:t>
            </a:r>
          </a:p>
        </p:txBody>
      </p:sp>
      <p:pic>
        <p:nvPicPr>
          <p:cNvPr id="101380" name="Picture 9" descr="DSC08290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539750" y="3141663"/>
            <a:ext cx="2633663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1" name="Picture 10" descr="DSC08292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3492500" y="3141663"/>
            <a:ext cx="2300288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2" name="Picture 11" descr="DSC08293"/>
          <p:cNvPicPr>
            <a:picLocks noChangeAspect="1" noChangeArrowheads="1"/>
          </p:cNvPicPr>
          <p:nvPr/>
        </p:nvPicPr>
        <p:blipFill>
          <a:blip r:embed="rId4">
            <a:lum bright="12000"/>
          </a:blip>
          <a:srcRect/>
          <a:stretch>
            <a:fillRect/>
          </a:stretch>
        </p:blipFill>
        <p:spPr bwMode="auto">
          <a:xfrm>
            <a:off x="6157913" y="3141663"/>
            <a:ext cx="259080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3" name="Text Box 12"/>
          <p:cNvSpPr txBox="1">
            <a:spLocks noChangeArrowheads="1"/>
          </p:cNvSpPr>
          <p:nvPr/>
        </p:nvSpPr>
        <p:spPr bwMode="auto">
          <a:xfrm>
            <a:off x="900113" y="4044950"/>
            <a:ext cx="12430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10000">
                <a:solidFill>
                  <a:srgbClr val="FF0000"/>
                </a:solidFill>
                <a:sym typeface="Wingdings 2" pitchFamily="18" charset="2"/>
              </a:rPr>
              <a:t></a:t>
            </a:r>
          </a:p>
        </p:txBody>
      </p:sp>
      <p:sp>
        <p:nvSpPr>
          <p:cNvPr id="101384" name="Text Box 13"/>
          <p:cNvSpPr txBox="1">
            <a:spLocks noChangeArrowheads="1"/>
          </p:cNvSpPr>
          <p:nvPr/>
        </p:nvSpPr>
        <p:spPr bwMode="auto">
          <a:xfrm>
            <a:off x="7380288" y="3933825"/>
            <a:ext cx="12430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10000">
                <a:solidFill>
                  <a:srgbClr val="FF0000"/>
                </a:solidFill>
                <a:sym typeface="Wingdings 2" pitchFamily="18" charset="2"/>
              </a:rPr>
              <a:t></a:t>
            </a:r>
          </a:p>
        </p:txBody>
      </p:sp>
      <p:sp>
        <p:nvSpPr>
          <p:cNvPr id="101385" name="Text Box 14"/>
          <p:cNvSpPr txBox="1">
            <a:spLocks noChangeArrowheads="1"/>
          </p:cNvSpPr>
          <p:nvPr/>
        </p:nvSpPr>
        <p:spPr bwMode="auto">
          <a:xfrm>
            <a:off x="4500563" y="3933825"/>
            <a:ext cx="12430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10000">
                <a:solidFill>
                  <a:srgbClr val="FF0000"/>
                </a:solidFill>
                <a:sym typeface="Wingdings 2" pitchFamily="18" charset="2"/>
              </a:rPr>
              <a:t>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作業要求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1449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是否能利用剝線鉗剝除正確長度的導線？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是否能利用大十字起子將接點固定片轉鬆？</a:t>
            </a: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請勿轉太多，也不可將固定片拆下。</a:t>
            </a: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能否正確固定導線，使其無法縮脫？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固定時，是否有注意導線的長度？固定時是否使導線裸露？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操作完畢請將導線卸下，並利用斜口鉗把裸露導線處剪掉，交由下一位同學練習。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ffectLst/>
                <a:latin typeface="華康超明體" pitchFamily="49" charset="-120"/>
                <a:ea typeface="華康超明體" pitchFamily="49" charset="-120"/>
              </a:rPr>
              <a:t>6.</a:t>
            </a:r>
            <a:r>
              <a:rPr lang="zh-TW" altLang="en-US" smtClean="0">
                <a:effectLst/>
                <a:latin typeface="華康超明體" pitchFamily="49" charset="-120"/>
                <a:ea typeface="華康超明體" pitchFamily="49" charset="-120"/>
              </a:rPr>
              <a:t>請最後一位同學，將導線與無熔絲開關復原，並放回原處。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實作四：燈座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1160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步驟一：請利用剝線鉗將導線剝除約</a:t>
            </a:r>
            <a:r>
              <a:rPr lang="en-US" altLang="zh-TW" smtClean="0">
                <a:effectLst/>
                <a:ea typeface="華康超明體" pitchFamily="49" charset="-120"/>
              </a:rPr>
              <a:t>2</a:t>
            </a:r>
            <a:r>
              <a:rPr lang="zh-TW" altLang="en-US" smtClean="0">
                <a:effectLst/>
                <a:ea typeface="華康超明體" pitchFamily="49" charset="-120"/>
              </a:rPr>
              <a:t>公分，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並利用尖嘴鉗將導線折成一</a:t>
            </a:r>
            <a:r>
              <a:rPr lang="en-US" altLang="zh-TW" smtClean="0">
                <a:effectLst/>
                <a:ea typeface="華康超明體" pitchFamily="49" charset="-120"/>
              </a:rPr>
              <a:t>U</a:t>
            </a:r>
            <a:r>
              <a:rPr lang="zh-TW" altLang="en-US" smtClean="0">
                <a:effectLst/>
                <a:ea typeface="華康超明體" pitchFamily="49" charset="-120"/>
              </a:rPr>
              <a:t>形狀。</a:t>
            </a:r>
          </a:p>
        </p:txBody>
      </p:sp>
      <p:pic>
        <p:nvPicPr>
          <p:cNvPr id="103428" name="Picture 4" descr="DSC08294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611188" y="4076700"/>
            <a:ext cx="23764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29" name="Line 5"/>
          <p:cNvSpPr>
            <a:spLocks noChangeShapeType="1"/>
          </p:cNvSpPr>
          <p:nvPr/>
        </p:nvSpPr>
        <p:spPr bwMode="auto">
          <a:xfrm>
            <a:off x="2051050" y="3573463"/>
            <a:ext cx="0" cy="1439862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430" name="Line 6"/>
          <p:cNvSpPr>
            <a:spLocks noChangeShapeType="1"/>
          </p:cNvSpPr>
          <p:nvPr/>
        </p:nvSpPr>
        <p:spPr bwMode="auto">
          <a:xfrm>
            <a:off x="2700338" y="3573463"/>
            <a:ext cx="0" cy="1439862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431" name="Line 7"/>
          <p:cNvSpPr>
            <a:spLocks noChangeShapeType="1"/>
          </p:cNvSpPr>
          <p:nvPr/>
        </p:nvSpPr>
        <p:spPr bwMode="auto">
          <a:xfrm>
            <a:off x="2771775" y="4076700"/>
            <a:ext cx="649288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432" name="Line 8"/>
          <p:cNvSpPr>
            <a:spLocks noChangeShapeType="1"/>
          </p:cNvSpPr>
          <p:nvPr/>
        </p:nvSpPr>
        <p:spPr bwMode="auto">
          <a:xfrm>
            <a:off x="1403350" y="4076700"/>
            <a:ext cx="649288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non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1979613" y="3449638"/>
            <a:ext cx="755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2cm</a:t>
            </a:r>
          </a:p>
        </p:txBody>
      </p:sp>
      <p:pic>
        <p:nvPicPr>
          <p:cNvPr id="103434" name="Picture 12" descr="DSC08295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3779838" y="3068638"/>
            <a:ext cx="47498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實作四：燈座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1441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2800" smtClean="0">
                <a:effectLst/>
                <a:ea typeface="華康超明體" pitchFamily="49" charset="-120"/>
              </a:rPr>
              <a:t>步驟二：將導線放置於螺絲下方，請注意導線必須</a:t>
            </a:r>
            <a:br>
              <a:rPr lang="zh-TW" altLang="en-US" sz="2800" smtClean="0">
                <a:effectLst/>
                <a:ea typeface="華康超明體" pitchFamily="49" charset="-120"/>
              </a:rPr>
            </a:br>
            <a:r>
              <a:rPr lang="zh-TW" altLang="en-US" sz="2800" smtClean="0">
                <a:effectLst/>
                <a:ea typeface="華康超明體" pitchFamily="49" charset="-120"/>
              </a:rPr>
              <a:t>　　是順時針方向，首先利用尖嘴鉗將導線末端</a:t>
            </a:r>
            <a:br>
              <a:rPr lang="zh-TW" altLang="en-US" sz="2800" smtClean="0">
                <a:effectLst/>
                <a:ea typeface="華康超明體" pitchFamily="49" charset="-120"/>
              </a:rPr>
            </a:br>
            <a:r>
              <a:rPr lang="zh-TW" altLang="en-US" sz="2800" smtClean="0">
                <a:effectLst/>
                <a:ea typeface="華康超明體" pitchFamily="49" charset="-120"/>
              </a:rPr>
              <a:t>　　夾緊，在利用大十字起子將螺絲鎖緊即可。</a:t>
            </a:r>
          </a:p>
        </p:txBody>
      </p:sp>
      <p:pic>
        <p:nvPicPr>
          <p:cNvPr id="104452" name="Picture 11" descr="DSC08299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1406525" y="3213100"/>
            <a:ext cx="2909888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53" name="Picture 12" descr="DSC083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3213100"/>
            <a:ext cx="302260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實作四：燈座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14414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effectLst/>
                <a:ea typeface="華康超明體" pitchFamily="49" charset="-120"/>
              </a:rPr>
              <a:t>步驟三：燈座中間點是火線，請接紅色線，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燈座邊緣金屬部分是中性線，請接</a:t>
            </a:r>
            <a:br>
              <a:rPr lang="zh-TW" altLang="en-US" smtClean="0">
                <a:effectLst/>
                <a:ea typeface="華康超明體" pitchFamily="49" charset="-120"/>
              </a:rPr>
            </a:br>
            <a:r>
              <a:rPr lang="zh-TW" altLang="en-US" smtClean="0">
                <a:effectLst/>
                <a:ea typeface="華康超明體" pitchFamily="49" charset="-120"/>
              </a:rPr>
              <a:t>　　　白色線。</a:t>
            </a:r>
          </a:p>
        </p:txBody>
      </p:sp>
      <p:pic>
        <p:nvPicPr>
          <p:cNvPr id="105476" name="Picture 6" descr="DSC08304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1331913" y="3284538"/>
            <a:ext cx="384016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77" name="Picture 7" descr="DSC08305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5795963" y="3284538"/>
            <a:ext cx="1579562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8" name="AutoShape 8"/>
          <p:cNvSpPr>
            <a:spLocks noChangeArrowheads="1"/>
          </p:cNvSpPr>
          <p:nvPr/>
        </p:nvSpPr>
        <p:spPr bwMode="auto">
          <a:xfrm>
            <a:off x="684213" y="5516563"/>
            <a:ext cx="3382962" cy="647700"/>
          </a:xfrm>
          <a:prstGeom prst="wedgeRectCallout">
            <a:avLst>
              <a:gd name="adj1" fmla="val 27806"/>
              <a:gd name="adj2" fmla="val -126963"/>
            </a:avLst>
          </a:prstGeom>
          <a:solidFill>
            <a:srgbClr val="FFFF99"/>
          </a:solidFill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200">
                <a:ea typeface="華康超明體" pitchFamily="49" charset="-120"/>
              </a:rPr>
              <a:t>火線</a:t>
            </a:r>
            <a:r>
              <a:rPr lang="en-US" altLang="zh-TW" sz="3200">
                <a:ea typeface="華康超明體" pitchFamily="49" charset="-120"/>
              </a:rPr>
              <a:t>(</a:t>
            </a:r>
            <a:r>
              <a:rPr lang="zh-TW" altLang="en-US" sz="3200">
                <a:ea typeface="華康超明體" pitchFamily="49" charset="-120"/>
              </a:rPr>
              <a:t>紅色</a:t>
            </a:r>
            <a:r>
              <a:rPr lang="en-US" altLang="zh-TW" sz="3200">
                <a:ea typeface="華康超明體" pitchFamily="49" charset="-120"/>
              </a:rPr>
              <a:t>)</a:t>
            </a:r>
            <a:r>
              <a:rPr lang="zh-TW" altLang="en-US" sz="3200">
                <a:ea typeface="華康超明體" pitchFamily="49" charset="-120"/>
              </a:rPr>
              <a:t>接中間</a:t>
            </a:r>
          </a:p>
        </p:txBody>
      </p:sp>
      <p:sp>
        <p:nvSpPr>
          <p:cNvPr id="105479" name="AutoShape 9"/>
          <p:cNvSpPr>
            <a:spLocks noChangeArrowheads="1"/>
          </p:cNvSpPr>
          <p:nvPr/>
        </p:nvSpPr>
        <p:spPr bwMode="auto">
          <a:xfrm>
            <a:off x="179388" y="3284538"/>
            <a:ext cx="3744912" cy="576262"/>
          </a:xfrm>
          <a:prstGeom prst="wedgeRectCallout">
            <a:avLst>
              <a:gd name="adj1" fmla="val 32366"/>
              <a:gd name="adj2" fmla="val 98759"/>
            </a:avLst>
          </a:prstGeom>
          <a:solidFill>
            <a:srgbClr val="FFFF99"/>
          </a:solidFill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200">
                <a:ea typeface="華康超明體" pitchFamily="49" charset="-120"/>
              </a:rPr>
              <a:t>地線</a:t>
            </a:r>
            <a:r>
              <a:rPr lang="en-US" altLang="zh-TW" sz="3200">
                <a:ea typeface="華康超明體" pitchFamily="49" charset="-120"/>
              </a:rPr>
              <a:t>(</a:t>
            </a:r>
            <a:r>
              <a:rPr lang="zh-TW" altLang="en-US" sz="3200">
                <a:ea typeface="華康超明體" pitchFamily="49" charset="-120"/>
              </a:rPr>
              <a:t>白色</a:t>
            </a:r>
            <a:r>
              <a:rPr lang="en-US" altLang="zh-TW" sz="3200">
                <a:ea typeface="華康超明體" pitchFamily="49" charset="-120"/>
              </a:rPr>
              <a:t>)</a:t>
            </a:r>
            <a:r>
              <a:rPr lang="zh-TW" altLang="en-US" sz="3200">
                <a:ea typeface="華康超明體" pitchFamily="49" charset="-120"/>
              </a:rPr>
              <a:t>接旁邊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作業要求</a:t>
            </a:r>
          </a:p>
        </p:txBody>
      </p:sp>
      <p:sp>
        <p:nvSpPr>
          <p:cNvPr id="106499" name="Rectangle 6"/>
          <p:cNvSpPr>
            <a:spLocks noChangeArrowheads="1"/>
          </p:cNvSpPr>
          <p:nvPr/>
        </p:nvSpPr>
        <p:spPr bwMode="auto">
          <a:xfrm>
            <a:off x="611188" y="1412875"/>
            <a:ext cx="8229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是否能利用剝線鉗剝除正確長度的導線？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是否能利用大十字起子將接點螺絲轉鬆？</a:t>
            </a: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不可將螺絲拆下</a:t>
            </a: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能否正確使用尖嘴鉗固定導線？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能否正確使用大十字起子將導線鎖緊？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是否有注意到接點與電源的關係？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6.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操作完畢請將導線卸下，並利用斜口鉗把裸露導線處剪掉，交由下一位同學練習。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7.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請最後一位同學，將導線與無熔絲開關復原，並放回原處。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TW" altLang="en-US" sz="8800" b="0" smtClean="0">
                <a:effectLst/>
                <a:ea typeface="華康超明體" pitchFamily="49" charset="-120"/>
              </a:rPr>
              <a:t>下週上課提醒</a:t>
            </a:r>
          </a:p>
        </p:txBody>
      </p:sp>
      <p:sp>
        <p:nvSpPr>
          <p:cNvPr id="73731" name="Rectangle 6"/>
          <p:cNvSpPr>
            <a:spLocks noChangeArrowheads="1"/>
          </p:cNvSpPr>
          <p:nvPr/>
        </p:nvSpPr>
        <p:spPr bwMode="auto">
          <a:xfrm>
            <a:off x="611188" y="1714500"/>
            <a:ext cx="82296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6000"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z="6000">
                <a:latin typeface="華康超明體" pitchFamily="49" charset="-120"/>
                <a:ea typeface="華康超明體" pitchFamily="49" charset="-120"/>
              </a:rPr>
              <a:t>要看影片喔，還要再考一次ＩＲＳ。</a:t>
            </a:r>
            <a:endParaRPr lang="en-US" altLang="zh-TW" sz="6000">
              <a:latin typeface="華康超明體" pitchFamily="49" charset="-120"/>
              <a:ea typeface="華康超明體" pitchFamily="49" charset="-12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en-US" altLang="zh-TW" sz="6000"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z="6000">
                <a:latin typeface="華康超明體" pitchFamily="49" charset="-120"/>
                <a:ea typeface="華康超明體" pitchFamily="49" charset="-120"/>
              </a:rPr>
              <a:t>準備進行板面實作，實作題目：一個開關控制一個燈及插座電路。</a:t>
            </a:r>
            <a:endParaRPr lang="en-US" altLang="zh-TW" sz="6000">
              <a:latin typeface="華康超明體" pitchFamily="49" charset="-120"/>
              <a:ea typeface="華康超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60350"/>
            <a:ext cx="85725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en-US" sz="6000" b="0" dirty="0" smtClean="0">
                <a:effectLst/>
                <a:ea typeface="華康超明體" pitchFamily="49" charset="-120"/>
              </a:rPr>
              <a:t>開始練習操作時記得領用</a:t>
            </a:r>
          </a:p>
        </p:txBody>
      </p:sp>
      <p:sp>
        <p:nvSpPr>
          <p:cNvPr id="74755" name="Rectangle 6"/>
          <p:cNvSpPr>
            <a:spLocks noChangeArrowheads="1"/>
          </p:cNvSpPr>
          <p:nvPr/>
        </p:nvSpPr>
        <p:spPr bwMode="auto">
          <a:xfrm>
            <a:off x="435004" y="1357298"/>
            <a:ext cx="8280400" cy="53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0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工具領用：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一字大起子、一字中起子、一字小起子、十字大起子、十字中起子、尖嘴鉗、斜口鉗、剝線鉗、鐵尺。</a:t>
            </a:r>
            <a:endParaRPr lang="en-US" altLang="zh-TW" sz="4000" dirty="0">
              <a:latin typeface="華康超明體" pitchFamily="49" charset="-120"/>
              <a:ea typeface="華康超明體" pitchFamily="49" charset="-12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0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材料領用：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單芯導線</a:t>
            </a:r>
            <a:r>
              <a:rPr lang="en-US" altLang="zh-TW" sz="4000" dirty="0">
                <a:latin typeface="華康超明體" pitchFamily="49" charset="-120"/>
                <a:ea typeface="華康超明體" pitchFamily="49" charset="-120"/>
              </a:rPr>
              <a:t>X3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、平行花線</a:t>
            </a:r>
            <a:r>
              <a:rPr lang="en-US" altLang="zh-TW" sz="4000" dirty="0">
                <a:latin typeface="華康超明體" pitchFamily="49" charset="-120"/>
                <a:ea typeface="華康超明體" pitchFamily="49" charset="-120"/>
              </a:rPr>
              <a:t>X2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、練習用開關</a:t>
            </a:r>
            <a:r>
              <a:rPr lang="en-US" altLang="zh-TW" sz="4000" dirty="0">
                <a:latin typeface="華康超明體" pitchFamily="49" charset="-120"/>
                <a:ea typeface="華康超明體" pitchFamily="49" charset="-120"/>
              </a:rPr>
              <a:t>X2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、驗電起子</a:t>
            </a:r>
            <a:r>
              <a:rPr lang="en-US" altLang="zh-TW" sz="4000" dirty="0">
                <a:latin typeface="華康超明體" pitchFamily="49" charset="-120"/>
                <a:ea typeface="華康超明體" pitchFamily="49" charset="-120"/>
              </a:rPr>
              <a:t>X1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、無熔絲開關</a:t>
            </a:r>
            <a:r>
              <a:rPr lang="en-US" altLang="zh-TW" sz="4000" dirty="0">
                <a:latin typeface="華康超明體" pitchFamily="49" charset="-120"/>
                <a:ea typeface="華康超明體" pitchFamily="49" charset="-120"/>
              </a:rPr>
              <a:t>X1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、插頭</a:t>
            </a:r>
            <a:r>
              <a:rPr lang="en-US" altLang="zh-TW" sz="4000" dirty="0">
                <a:latin typeface="華康超明體" pitchFamily="49" charset="-120"/>
                <a:ea typeface="華康超明體" pitchFamily="49" charset="-120"/>
              </a:rPr>
              <a:t>X1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、燈座</a:t>
            </a:r>
            <a:r>
              <a:rPr lang="en-US" altLang="zh-TW" sz="4000" dirty="0">
                <a:latin typeface="華康超明體" pitchFamily="49" charset="-120"/>
                <a:ea typeface="華康超明體" pitchFamily="49" charset="-120"/>
              </a:rPr>
              <a:t>X1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、面板蓋</a:t>
            </a:r>
            <a:r>
              <a:rPr lang="en-US" altLang="zh-TW" sz="4000" dirty="0">
                <a:latin typeface="華康超明體" pitchFamily="49" charset="-120"/>
                <a:ea typeface="華康超明體" pitchFamily="49" charset="-120"/>
              </a:rPr>
              <a:t>X1</a:t>
            </a:r>
            <a:r>
              <a:rPr lang="zh-TW" altLang="en-US" sz="4000" dirty="0">
                <a:latin typeface="華康超明體" pitchFamily="49" charset="-120"/>
                <a:ea typeface="華康超明體" pitchFamily="49" charset="-120"/>
              </a:rPr>
              <a:t>。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40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每次練習後務必將導線線頭剪掉。</a:t>
            </a:r>
            <a:endParaRPr kumimoji="0" lang="zh-TW" altLang="en-US" sz="4000" dirty="0">
              <a:solidFill>
                <a:srgbClr val="FF0000"/>
              </a:solidFill>
              <a:latin typeface="華康超明體" pitchFamily="49" charset="-120"/>
              <a:ea typeface="華康超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4438"/>
            <a:ext cx="8218488" cy="4483100"/>
          </a:xfrm>
          <a:noFill/>
        </p:spPr>
        <p:txBody>
          <a:bodyPr/>
          <a:lstStyle/>
          <a:p>
            <a:r>
              <a:rPr lang="zh-TW" altLang="en-US" sz="7200" b="0" smtClean="0">
                <a:effectLst/>
                <a:ea typeface="華康超明體" pitchFamily="49" charset="-120"/>
              </a:rPr>
              <a:t>實作練習參考說明</a:t>
            </a:r>
            <a:br>
              <a:rPr lang="zh-TW" altLang="en-US" sz="7200" b="0" smtClean="0">
                <a:effectLst/>
                <a:ea typeface="華康超明體" pitchFamily="49" charset="-120"/>
              </a:rPr>
            </a:br>
            <a:r>
              <a:rPr lang="zh-TW" altLang="en-US" sz="7200" b="0" smtClean="0">
                <a:effectLst/>
                <a:ea typeface="華康超明體" pitchFamily="49" charset="-120"/>
              </a:rPr>
              <a:t/>
            </a:r>
            <a:br>
              <a:rPr lang="zh-TW" altLang="en-US" sz="7200" b="0" smtClean="0">
                <a:effectLst/>
                <a:ea typeface="華康超明體" pitchFamily="49" charset="-120"/>
              </a:rPr>
            </a:br>
            <a:r>
              <a:rPr lang="zh-TW" altLang="en-US" sz="7200" b="0" smtClean="0">
                <a:effectLst/>
                <a:ea typeface="華康超明體" pitchFamily="49" charset="-120"/>
              </a:rPr>
              <a:t>請同學自習參閱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實作一：驗電起子</a:t>
            </a:r>
          </a:p>
        </p:txBody>
      </p:sp>
      <p:sp>
        <p:nvSpPr>
          <p:cNvPr id="77827" name="Text Box 4"/>
          <p:cNvSpPr txBox="1">
            <a:spLocks noChangeArrowheads="1"/>
          </p:cNvSpPr>
          <p:nvPr/>
        </p:nvSpPr>
        <p:spPr bwMode="auto">
          <a:xfrm>
            <a:off x="539750" y="1844675"/>
            <a:ext cx="82804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驗電起子內部串聯一個很高的電阻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色碼：藍黃紅黃金，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6.42MΩ)</a:t>
            </a:r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，及一個氖燈。若將驗電起子插入火線，當人體與起子末端的金屬接觸時， 會形成一個迴路，因為內阻很高，所以流經人體與氖燈的電流較小，因此氖燈會亮，但人不會有觸電的感覺。</a:t>
            </a:r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I=V/R=110/6420000</a:t>
            </a:r>
          </a:p>
        </p:txBody>
      </p:sp>
      <p:pic>
        <p:nvPicPr>
          <p:cNvPr id="77828" name="Picture 6" descr="DSC08328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827088" y="5013325"/>
            <a:ext cx="7561262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驗電起子使用方法</a:t>
            </a:r>
          </a:p>
        </p:txBody>
      </p:sp>
      <p:pic>
        <p:nvPicPr>
          <p:cNvPr id="78851" name="Picture 5" descr="DSC08330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539750" y="1557338"/>
            <a:ext cx="8208963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2" name="AutoShape 6"/>
          <p:cNvSpPr>
            <a:spLocks noChangeArrowheads="1"/>
          </p:cNvSpPr>
          <p:nvPr/>
        </p:nvSpPr>
        <p:spPr bwMode="auto">
          <a:xfrm>
            <a:off x="468313" y="5300663"/>
            <a:ext cx="3024187" cy="1008062"/>
          </a:xfrm>
          <a:prstGeom prst="wedgeRectCallout">
            <a:avLst>
              <a:gd name="adj1" fmla="val -24486"/>
              <a:gd name="adj2" fmla="val -154722"/>
            </a:avLst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3000">
                <a:ea typeface="華康超明體" pitchFamily="49" charset="-120"/>
              </a:rPr>
              <a:t>碰觸後端的金屬點以形成迴路。</a:t>
            </a:r>
          </a:p>
        </p:txBody>
      </p:sp>
      <p:pic>
        <p:nvPicPr>
          <p:cNvPr id="78853" name="Picture 7" descr="DSC08331"/>
          <p:cNvPicPr>
            <a:picLocks noChangeAspect="1" noChangeArrowheads="1"/>
          </p:cNvPicPr>
          <p:nvPr/>
        </p:nvPicPr>
        <p:blipFill>
          <a:blip r:embed="rId4">
            <a:lum bright="12000"/>
          </a:blip>
          <a:srcRect/>
          <a:stretch>
            <a:fillRect/>
          </a:stretch>
        </p:blipFill>
        <p:spPr bwMode="auto">
          <a:xfrm>
            <a:off x="3419475" y="1628775"/>
            <a:ext cx="2070100" cy="18002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8854" name="Rectangle 8"/>
          <p:cNvSpPr>
            <a:spLocks noChangeArrowheads="1"/>
          </p:cNvSpPr>
          <p:nvPr/>
        </p:nvSpPr>
        <p:spPr bwMode="auto">
          <a:xfrm>
            <a:off x="3924300" y="3716338"/>
            <a:ext cx="1079500" cy="1081087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855" name="AutoShape 11"/>
          <p:cNvSpPr>
            <a:spLocks noChangeArrowheads="1"/>
          </p:cNvSpPr>
          <p:nvPr/>
        </p:nvSpPr>
        <p:spPr bwMode="auto">
          <a:xfrm>
            <a:off x="6443663" y="3141663"/>
            <a:ext cx="2268537" cy="1008062"/>
          </a:xfrm>
          <a:prstGeom prst="wedgeRectCallout">
            <a:avLst>
              <a:gd name="adj1" fmla="val 3046"/>
              <a:gd name="adj2" fmla="val -80079"/>
            </a:avLst>
          </a:prstGeom>
          <a:solidFill>
            <a:srgbClr val="FF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TW" altLang="en-US" sz="3000">
                <a:ea typeface="華康超明體" pitchFamily="49" charset="-120"/>
              </a:rPr>
              <a:t>小孔：</a:t>
            </a:r>
            <a:r>
              <a:rPr lang="en-US" altLang="zh-TW" sz="3000">
                <a:ea typeface="華康超明體" pitchFamily="49" charset="-120"/>
              </a:rPr>
              <a:t>110V</a:t>
            </a:r>
          </a:p>
          <a:p>
            <a:r>
              <a:rPr lang="zh-TW" altLang="en-US" sz="3000">
                <a:ea typeface="華康超明體" pitchFamily="49" charset="-120"/>
              </a:rPr>
              <a:t>大孔：</a:t>
            </a:r>
            <a:r>
              <a:rPr lang="en-US" altLang="zh-TW" sz="3000">
                <a:ea typeface="華康超明體" pitchFamily="49" charset="-120"/>
              </a:rPr>
              <a:t>0V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作業要求</a:t>
            </a:r>
          </a:p>
        </p:txBody>
      </p:sp>
      <p:sp>
        <p:nvSpPr>
          <p:cNvPr id="79875" name="Text Box 8"/>
          <p:cNvSpPr txBox="1">
            <a:spLocks noChangeArrowheads="1"/>
          </p:cNvSpPr>
          <p:nvPr/>
        </p:nvSpPr>
        <p:spPr bwMode="auto">
          <a:xfrm>
            <a:off x="900113" y="1700213"/>
            <a:ext cx="755967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請利用驗電起子，找出工作桌上的電源中，火線跟地線是否正確。</a:t>
            </a:r>
          </a:p>
          <a:p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氖燈是否有亮起。</a:t>
            </a:r>
          </a:p>
          <a:p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起子的操作是否正確。</a:t>
            </a:r>
          </a:p>
          <a:p>
            <a:r>
              <a:rPr lang="en-US" altLang="zh-TW" sz="3200"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最後一位操作完畢的同學，請將驗電起</a:t>
            </a:r>
            <a:br>
              <a:rPr lang="zh-TW" altLang="en-US" sz="320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3200">
                <a:latin typeface="華康超明體" pitchFamily="49" charset="-120"/>
                <a:ea typeface="華康超明體" pitchFamily="49" charset="-120"/>
              </a:rPr>
              <a:t>　子收回盒子中，並交回原處。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2506</TotalTime>
  <Words>1371</Words>
  <Application>Microsoft Office PowerPoint</Application>
  <PresentationFormat>如螢幕大小 (4:3)</PresentationFormat>
  <Paragraphs>137</Paragraphs>
  <Slides>35</Slides>
  <Notes>14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35</vt:i4>
      </vt:variant>
    </vt:vector>
  </HeadingPairs>
  <TitlesOfParts>
    <vt:vector size="36" baseType="lpstr">
      <vt:lpstr>Office 佈景主題</vt:lpstr>
      <vt:lpstr>工具介紹 請自行至E化教學平台或教師教學網站觀賞學習影片</vt:lpstr>
      <vt:lpstr>實作練習 請自行至E化教學平台或教師教學網站觀賞學習影片</vt:lpstr>
      <vt:lpstr>實作練習時如果對操作還是不太熟 請利用學校提供的平板直接觀看教學影片邊看邊練習</vt:lpstr>
      <vt:lpstr>下週上課提醒</vt:lpstr>
      <vt:lpstr>開始練習操作時記得領用</vt:lpstr>
      <vt:lpstr>實作練習參考說明  請同學自習參閱</vt:lpstr>
      <vt:lpstr>實作一：驗電起子</vt:lpstr>
      <vt:lpstr>驗電起子使用方法</vt:lpstr>
      <vt:lpstr>作業要求</vt:lpstr>
      <vt:lpstr>實作二：換插頭</vt:lpstr>
      <vt:lpstr>實作二：換插頭</vt:lpstr>
      <vt:lpstr>實作二：換插頭</vt:lpstr>
      <vt:lpstr>實作二：換插頭</vt:lpstr>
      <vt:lpstr>實作二：換插頭</vt:lpstr>
      <vt:lpstr>實作二：換插頭</vt:lpstr>
      <vt:lpstr>實作二：換插頭</vt:lpstr>
      <vt:lpstr>實作二：換插頭</vt:lpstr>
      <vt:lpstr>作業要求</vt:lpstr>
      <vt:lpstr>實作三：開關與插座接線</vt:lpstr>
      <vt:lpstr>實作三：開關與插座接線</vt:lpstr>
      <vt:lpstr>實作三：開關與插座接線</vt:lpstr>
      <vt:lpstr>實作三：開關與插座接線</vt:lpstr>
      <vt:lpstr>作業要求</vt:lpstr>
      <vt:lpstr>實作四：面板蓋</vt:lpstr>
      <vt:lpstr>實作四：面板蓋</vt:lpstr>
      <vt:lpstr>實作四：面板蓋</vt:lpstr>
      <vt:lpstr>實作四：面板蓋</vt:lpstr>
      <vt:lpstr>作業要求</vt:lpstr>
      <vt:lpstr>實作五：無熔絲開關</vt:lpstr>
      <vt:lpstr>實作五：無熔絲開關</vt:lpstr>
      <vt:lpstr>作業要求</vt:lpstr>
      <vt:lpstr>實作四：燈座</vt:lpstr>
      <vt:lpstr>實作四：燈座</vt:lpstr>
      <vt:lpstr>實作四：燈座</vt:lpstr>
      <vt:lpstr>作業要求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單元一 電從哪裡來</dc:title>
  <dc:creator>User</dc:creator>
  <cp:lastModifiedBy>USER</cp:lastModifiedBy>
  <cp:revision>307</cp:revision>
  <dcterms:created xsi:type="dcterms:W3CDTF">2015-11-04T00:10:46Z</dcterms:created>
  <dcterms:modified xsi:type="dcterms:W3CDTF">2016-08-25T00:57:19Z</dcterms:modified>
</cp:coreProperties>
</file>