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4" r:id="rId2"/>
    <p:sldId id="285" r:id="rId3"/>
    <p:sldId id="286" r:id="rId4"/>
    <p:sldId id="287" r:id="rId5"/>
    <p:sldId id="288" r:id="rId6"/>
    <p:sldId id="289" r:id="rId7"/>
    <p:sldId id="298" r:id="rId8"/>
    <p:sldId id="300" r:id="rId9"/>
    <p:sldId id="290" r:id="rId10"/>
    <p:sldId id="301" r:id="rId11"/>
    <p:sldId id="291" r:id="rId12"/>
    <p:sldId id="292" r:id="rId13"/>
    <p:sldId id="293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60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C9F36-2887-40C0-A906-15B4D82A2B46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E2FE7D-DCCC-42F8-8565-E3E78B81A64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6452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7648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7648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67F6E1-67DB-44CE-BA2B-91EE7FF23F23}" type="slidenum">
              <a:rPr lang="en-US" altLang="zh-TW" smtClean="0"/>
              <a:pPr/>
              <a:t>1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3959975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8262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8262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3001CC-AEB6-4DD7-80C4-259B00F902C9}" type="slidenum">
              <a:rPr lang="en-US" altLang="zh-TW" smtClean="0"/>
              <a:pPr/>
              <a:t>10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3763689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8465" y="686474"/>
            <a:ext cx="4941072" cy="3428114"/>
          </a:xfrm>
          <a:ln/>
        </p:spPr>
      </p:sp>
      <p:sp>
        <p:nvSpPr>
          <p:cNvPr id="28365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8365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6F2955-8EAB-4749-BF8C-8AD2E2CD606B}" type="slidenum">
              <a:rPr lang="en-US" altLang="zh-TW" smtClean="0"/>
              <a:pPr/>
              <a:t>11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8915358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8465" y="686474"/>
            <a:ext cx="4941072" cy="3428114"/>
          </a:xfrm>
          <a:ln/>
        </p:spPr>
      </p:sp>
      <p:sp>
        <p:nvSpPr>
          <p:cNvPr id="28467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8467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F70540-BB8D-4191-AF02-D4437F8C13D4}" type="slidenum">
              <a:rPr lang="en-US" altLang="zh-TW" smtClean="0"/>
              <a:pPr/>
              <a:t>12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7609282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8465" y="686474"/>
            <a:ext cx="4941072" cy="3428114"/>
          </a:xfrm>
          <a:ln/>
        </p:spPr>
      </p:sp>
      <p:sp>
        <p:nvSpPr>
          <p:cNvPr id="28569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8570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599BBC-2383-4BFA-9229-0F491850E1E8}" type="slidenum">
              <a:rPr lang="en-US" altLang="zh-TW" smtClean="0"/>
              <a:pPr/>
              <a:t>13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590778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8465" y="686474"/>
            <a:ext cx="4941072" cy="3428114"/>
          </a:xfrm>
          <a:ln/>
        </p:spPr>
      </p:sp>
      <p:sp>
        <p:nvSpPr>
          <p:cNvPr id="27750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7750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4AEF7F-DEFC-4242-A572-7F4D2458D3ED}" type="slidenum">
              <a:rPr lang="en-US" altLang="zh-TW" smtClean="0"/>
              <a:pPr/>
              <a:t>2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04085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8465" y="686474"/>
            <a:ext cx="4941072" cy="3428114"/>
          </a:xfrm>
          <a:ln/>
        </p:spPr>
      </p:sp>
      <p:sp>
        <p:nvSpPr>
          <p:cNvPr id="27853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7853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AC222B-9C7F-4B59-8DB3-49116ADBE3D3}" type="slidenum">
              <a:rPr lang="en-US" altLang="zh-TW" smtClean="0"/>
              <a:pPr/>
              <a:t>3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42438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8465" y="686474"/>
            <a:ext cx="4941072" cy="3428114"/>
          </a:xfrm>
          <a:ln/>
        </p:spPr>
      </p:sp>
      <p:sp>
        <p:nvSpPr>
          <p:cNvPr id="27955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7955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B95413-597A-40E7-AE3D-B50AC47A05BE}" type="slidenum">
              <a:rPr lang="en-US" altLang="zh-TW" smtClean="0"/>
              <a:pPr/>
              <a:t>4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465429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8465" y="686474"/>
            <a:ext cx="4941072" cy="3428114"/>
          </a:xfrm>
          <a:ln/>
        </p:spPr>
      </p:sp>
      <p:sp>
        <p:nvSpPr>
          <p:cNvPr id="28057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8058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6F8E25-4050-4B21-A16F-82EE054A84B7}" type="slidenum">
              <a:rPr lang="en-US" altLang="zh-TW" smtClean="0"/>
              <a:pPr/>
              <a:t>5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868296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8160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8160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9DB194-12A6-475E-85D3-3EAA0EED6084}" type="slidenum">
              <a:rPr lang="en-US" altLang="zh-TW" smtClean="0"/>
              <a:pPr/>
              <a:t>6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9556852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8160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8160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9DB194-12A6-475E-85D3-3EAA0EED6084}" type="slidenum">
              <a:rPr lang="en-US" altLang="zh-TW" smtClean="0"/>
              <a:pPr/>
              <a:t>7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0692809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8160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8160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9DB194-12A6-475E-85D3-3EAA0EED6084}" type="slidenum">
              <a:rPr lang="en-US" altLang="zh-TW" smtClean="0"/>
              <a:pPr/>
              <a:t>8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40292900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8262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28262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3001CC-AEB6-4DD7-80C4-259B00F902C9}" type="slidenum">
              <a:rPr lang="en-US" altLang="zh-TW" smtClean="0"/>
              <a:pPr/>
              <a:t>9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572425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189-D8C8-49EE-9BD2-7576635915B4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A18E-854D-4E24-9512-209E959F26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189-D8C8-49EE-9BD2-7576635915B4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A18E-854D-4E24-9512-209E959F26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189-D8C8-49EE-9BD2-7576635915B4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A18E-854D-4E24-9512-209E959F26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189-D8C8-49EE-9BD2-7576635915B4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A18E-854D-4E24-9512-209E959F26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189-D8C8-49EE-9BD2-7576635915B4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A18E-854D-4E24-9512-209E959F26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189-D8C8-49EE-9BD2-7576635915B4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A18E-854D-4E24-9512-209E959F26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189-D8C8-49EE-9BD2-7576635915B4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A18E-854D-4E24-9512-209E959F26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189-D8C8-49EE-9BD2-7576635915B4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A18E-854D-4E24-9512-209E959F26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189-D8C8-49EE-9BD2-7576635915B4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A18E-854D-4E24-9512-209E959F26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189-D8C8-49EE-9BD2-7576635915B4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A18E-854D-4E24-9512-209E959F26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189-D8C8-49EE-9BD2-7576635915B4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A18E-854D-4E24-9512-209E959F26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B1189-D8C8-49EE-9BD2-7576635915B4}" type="datetimeFigureOut">
              <a:rPr lang="zh-TW" altLang="en-US" smtClean="0"/>
              <a:pPr/>
              <a:t>2020/4/10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3A18E-854D-4E24-9512-209E959F26D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80400" cy="6335712"/>
          </a:xfrm>
        </p:spPr>
        <p:txBody>
          <a:bodyPr/>
          <a:lstStyle/>
          <a:p>
            <a:pPr eaLnBrk="1" hangingPunct="1"/>
            <a:r>
              <a:rPr lang="zh-TW" altLang="en-US" sz="8000" b="0" dirty="0" smtClean="0">
                <a:solidFill>
                  <a:schemeClr val="tx1"/>
                </a:solidFill>
                <a:effectLst/>
                <a:ea typeface="華康超明體" pitchFamily="49" charset="-120"/>
              </a:rPr>
              <a:t>配線實作一</a:t>
            </a:r>
            <a:r>
              <a:rPr lang="zh-TW" altLang="en-US" sz="8000" b="0" dirty="0" smtClean="0">
                <a:solidFill>
                  <a:schemeClr val="accent2"/>
                </a:solidFill>
                <a:effectLst/>
                <a:ea typeface="華康超明體" pitchFamily="49" charset="-120"/>
              </a:rPr>
              <a:t/>
            </a:r>
            <a:br>
              <a:rPr lang="zh-TW" altLang="en-US" sz="8000" b="0" dirty="0" smtClean="0">
                <a:solidFill>
                  <a:schemeClr val="accent2"/>
                </a:solidFill>
                <a:effectLst/>
                <a:ea typeface="華康超明體" pitchFamily="49" charset="-120"/>
              </a:rPr>
            </a:br>
            <a:r>
              <a:rPr lang="zh-TW" altLang="en-US" sz="8000" b="0" dirty="0" smtClean="0">
                <a:solidFill>
                  <a:srgbClr val="0000FF"/>
                </a:solidFill>
                <a:effectLst/>
                <a:ea typeface="華康超明體" pitchFamily="49" charset="-120"/>
              </a:rPr>
              <a:t>一個單切開關</a:t>
            </a:r>
            <a:br>
              <a:rPr lang="zh-TW" altLang="en-US" sz="8000" b="0" dirty="0" smtClean="0">
                <a:solidFill>
                  <a:srgbClr val="0000FF"/>
                </a:solidFill>
                <a:effectLst/>
                <a:ea typeface="華康超明體" pitchFamily="49" charset="-120"/>
              </a:rPr>
            </a:br>
            <a:r>
              <a:rPr lang="zh-TW" altLang="en-US" sz="8000" b="0" dirty="0" smtClean="0">
                <a:solidFill>
                  <a:srgbClr val="0000FF"/>
                </a:solidFill>
                <a:effectLst/>
                <a:ea typeface="華康超明體" pitchFamily="49" charset="-120"/>
              </a:rPr>
              <a:t>控制一個燈</a:t>
            </a:r>
            <a:r>
              <a:rPr lang="zh-TW" altLang="en-US" sz="8000" b="0" dirty="0" smtClean="0">
                <a:solidFill>
                  <a:schemeClr val="accent2"/>
                </a:solidFill>
                <a:effectLst/>
                <a:ea typeface="華康超明體" pitchFamily="49" charset="-120"/>
              </a:rPr>
              <a:t/>
            </a:r>
            <a:br>
              <a:rPr lang="zh-TW" altLang="en-US" sz="8000" b="0" dirty="0" smtClean="0">
                <a:solidFill>
                  <a:schemeClr val="accent2"/>
                </a:solidFill>
                <a:effectLst/>
                <a:ea typeface="華康超明體" pitchFamily="49" charset="-120"/>
              </a:rPr>
            </a:br>
            <a:r>
              <a:rPr lang="zh-TW" altLang="en-US" sz="8000" b="0" dirty="0" smtClean="0">
                <a:solidFill>
                  <a:srgbClr val="FF0000"/>
                </a:solidFill>
                <a:effectLst/>
                <a:ea typeface="華康超明體" pitchFamily="49" charset="-120"/>
              </a:rPr>
              <a:t>接地型插座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zh-TW" altLang="en-US" sz="6000" b="0" dirty="0" smtClean="0">
                <a:effectLst/>
                <a:ea typeface="華康超明體" pitchFamily="49" charset="-120"/>
              </a:rPr>
              <a:t>配線實作</a:t>
            </a:r>
            <a:r>
              <a:rPr lang="en-US" altLang="zh-TW" sz="6000" b="0" dirty="0" smtClean="0">
                <a:effectLst/>
                <a:ea typeface="華康超明體" pitchFamily="49" charset="-120"/>
              </a:rPr>
              <a:t>—</a:t>
            </a:r>
            <a:r>
              <a:rPr lang="zh-TW" altLang="en-US" sz="6000" b="0" dirty="0" smtClean="0">
                <a:effectLst/>
                <a:ea typeface="華康超明體" pitchFamily="49" charset="-120"/>
              </a:rPr>
              <a:t>操作步驟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00174"/>
            <a:ext cx="8229600" cy="5097476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操作步驟：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1.</a:t>
            </a:r>
            <a:r>
              <a:rPr lang="zh-TW" altLang="en-US" sz="2800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分工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：板面配置與固定、導線長度計算與裁切、插頭燈座開關支配線</a:t>
            </a:r>
            <a:endParaRPr lang="en-US" altLang="zh-TW" sz="2800" dirty="0" smtClean="0">
              <a:effectLst/>
              <a:latin typeface="華康超明體" pitchFamily="49" charset="-120"/>
              <a:ea typeface="華康超明體" pitchFamily="49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2.</a:t>
            </a:r>
            <a:r>
              <a:rPr lang="zh-TW" altLang="en-US" sz="2800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組裝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：依配置圖完成組裝</a:t>
            </a:r>
            <a:endParaRPr lang="en-US" altLang="zh-TW" sz="2800" dirty="0" smtClean="0">
              <a:effectLst/>
              <a:latin typeface="華康超明體" pitchFamily="49" charset="-120"/>
              <a:ea typeface="華康超明體" pitchFamily="49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3.</a:t>
            </a:r>
            <a:r>
              <a:rPr lang="zh-TW" altLang="en-US" sz="2800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靜態測試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：請務必完成靜態測試</a:t>
            </a:r>
            <a:endParaRPr lang="en-US" altLang="zh-TW" sz="2800" dirty="0" smtClean="0">
              <a:effectLst/>
              <a:latin typeface="華康超明體" pitchFamily="49" charset="-120"/>
              <a:ea typeface="華康超明體" pitchFamily="49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4.</a:t>
            </a:r>
            <a:r>
              <a:rPr lang="zh-TW" altLang="en-US" sz="28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向老師報告完成，並領取燈泡</a:t>
            </a:r>
            <a:endParaRPr lang="zh-TW" altLang="en-US" sz="2800" dirty="0" smtClean="0">
              <a:solidFill>
                <a:srgbClr val="FF0000"/>
              </a:solidFill>
              <a:effectLst/>
              <a:latin typeface="華康超明體" pitchFamily="49" charset="-120"/>
              <a:ea typeface="華康超明體" pitchFamily="49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5</a:t>
            </a:r>
            <a:r>
              <a:rPr lang="en-US" altLang="zh-TW" sz="2800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.</a:t>
            </a:r>
            <a:r>
              <a:rPr lang="zh-TW" altLang="en-US" sz="2800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送電測試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：依電路圖動作說明完成動態測試</a:t>
            </a: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(</a:t>
            </a:r>
            <a:r>
              <a:rPr lang="zh-TW" altLang="en-US" sz="2800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老師必須在場才可操作，自行操作者扣分</a:t>
            </a: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6.</a:t>
            </a:r>
            <a:r>
              <a:rPr lang="zh-TW" altLang="en-US" sz="2800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測試完成後，請將材料</a:t>
            </a:r>
            <a:r>
              <a:rPr lang="en-US" altLang="zh-TW" sz="2800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(</a:t>
            </a:r>
            <a:r>
              <a:rPr lang="zh-TW" altLang="en-US" sz="2800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線頭一律剪除</a:t>
            </a:r>
            <a:r>
              <a:rPr lang="en-US" altLang="zh-TW" sz="2800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)</a:t>
            </a:r>
            <a:r>
              <a:rPr lang="zh-TW" altLang="en-US" sz="2800" dirty="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、器具、工具還原歸位。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435975" cy="49672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sz="2800" smtClean="0">
                <a:effectLst/>
                <a:ea typeface="華康超明體" pitchFamily="49" charset="-120"/>
              </a:rPr>
              <a:t>　在完成線路組裝，準備送電之前，應先做好靜態測試，所謂靜態測試及利用三用電表或偵測裝置，測試電路在操作上是否會發生短路，請事先將無熔絲開關與單切開關切至</a:t>
            </a:r>
            <a:r>
              <a:rPr lang="zh-TW" altLang="en-US" sz="2800" b="1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</a:rPr>
              <a:t>ＯＦＦ</a:t>
            </a:r>
            <a:r>
              <a:rPr lang="zh-TW" altLang="en-US" sz="2800" smtClean="0">
                <a:effectLst/>
                <a:ea typeface="華康超明體" pitchFamily="49" charset="-120"/>
              </a:rPr>
              <a:t>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800" smtClean="0">
                <a:effectLst/>
                <a:ea typeface="華康超明體" pitchFamily="49" charset="-120"/>
              </a:rPr>
              <a:t>1.</a:t>
            </a:r>
            <a:r>
              <a:rPr lang="zh-TW" altLang="en-US" sz="2800" smtClean="0">
                <a:effectLst/>
                <a:ea typeface="華康超明體" pitchFamily="49" charset="-120"/>
              </a:rPr>
              <a:t>將三用電表轉至</a:t>
            </a:r>
            <a:r>
              <a:rPr lang="en-US" altLang="zh-TW" sz="2800" smtClean="0">
                <a:effectLst/>
                <a:ea typeface="華康超明體" pitchFamily="49" charset="-120"/>
              </a:rPr>
              <a:t>R</a:t>
            </a: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1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檔，並做好歸零調整。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2.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將測試棒放置於無熔絲開關的</a:t>
            </a:r>
            <a:r>
              <a:rPr lang="zh-TW" altLang="en-US" sz="2800" smtClean="0">
                <a:solidFill>
                  <a:srgbClr val="0000FF"/>
                </a:solidFill>
                <a:effectLst/>
                <a:ea typeface="華康超明體" pitchFamily="49" charset="-120"/>
                <a:sym typeface="Wingdings 2" pitchFamily="18" charset="2"/>
              </a:rPr>
              <a:t>電源端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，若電阻為</a:t>
            </a:r>
            <a:r>
              <a:rPr lang="en-US" altLang="zh-TW" sz="2800" b="1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  <a:sym typeface="Wingdings 2" pitchFamily="18" charset="2"/>
              </a:rPr>
              <a:t>0</a:t>
            </a:r>
            <a:br>
              <a:rPr lang="en-US" altLang="zh-TW" sz="2800" b="1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  <a:sym typeface="Wingdings 2" pitchFamily="18" charset="2"/>
              </a:rPr>
            </a:b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，則表示</a:t>
            </a:r>
            <a:r>
              <a:rPr lang="zh-TW" altLang="en-US" sz="280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插頭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短路。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3.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無熔絲開關</a:t>
            </a:r>
            <a:r>
              <a:rPr lang="en-US" altLang="zh-TW" sz="2800" b="1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  <a:sym typeface="Wingdings 2" pitchFamily="18" charset="2"/>
              </a:rPr>
              <a:t>(ON)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，單切開關</a:t>
            </a: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(OFF)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，若電阻為</a:t>
            </a:r>
            <a:r>
              <a:rPr lang="en-US" altLang="zh-TW" sz="2800" b="1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  <a:sym typeface="Wingdings 2" pitchFamily="18" charset="2"/>
              </a:rPr>
              <a:t>0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，則表示</a:t>
            </a:r>
            <a:r>
              <a:rPr lang="zh-TW" altLang="en-US" sz="280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插座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短路。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4.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無熔絲開關</a:t>
            </a: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(ON)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，單切開關</a:t>
            </a:r>
            <a:r>
              <a:rPr lang="en-US" altLang="zh-TW" sz="2800" b="1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  <a:sym typeface="Wingdings 2" pitchFamily="18" charset="2"/>
              </a:rPr>
              <a:t>(ON)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，若電阻為</a:t>
            </a:r>
            <a:r>
              <a:rPr lang="en-US" altLang="zh-TW" sz="2800" b="1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  <a:sym typeface="Wingdings 2" pitchFamily="18" charset="2"/>
              </a:rPr>
              <a:t>0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，則表示</a:t>
            </a:r>
            <a:r>
              <a:rPr lang="zh-TW" altLang="en-US" sz="2800" smtClean="0">
                <a:solidFill>
                  <a:srgbClr val="FF0000"/>
                </a:solidFill>
                <a:effectLst/>
                <a:ea typeface="華康超明體" pitchFamily="49" charset="-120"/>
                <a:sym typeface="Wingdings 2" pitchFamily="18" charset="2"/>
              </a:rPr>
              <a:t>燈座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短路。</a:t>
            </a:r>
          </a:p>
        </p:txBody>
      </p:sp>
      <p:sp>
        <p:nvSpPr>
          <p:cNvPr id="143363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靜態測試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435975" cy="49672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2800" smtClean="0">
                <a:effectLst/>
                <a:ea typeface="華康超明體" pitchFamily="49" charset="-120"/>
              </a:rPr>
              <a:t>在</a:t>
            </a:r>
            <a:r>
              <a:rPr lang="zh-TW" altLang="en-US" sz="2800" smtClean="0">
                <a:solidFill>
                  <a:srgbClr val="FF0000"/>
                </a:solidFill>
                <a:effectLst/>
                <a:ea typeface="華康超明體" pitchFamily="49" charset="-120"/>
              </a:rPr>
              <a:t>完成靜態測試</a:t>
            </a:r>
            <a:r>
              <a:rPr lang="zh-TW" altLang="en-US" sz="2800" smtClean="0">
                <a:effectLst/>
                <a:ea typeface="華康超明體" pitchFamily="49" charset="-120"/>
              </a:rPr>
              <a:t>後，請向老師拿取燈泡，並請老師檢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2800" smtClean="0">
                <a:effectLst/>
                <a:ea typeface="華康超明體" pitchFamily="49" charset="-120"/>
              </a:rPr>
              <a:t>查電路，是否符合規定，再將燈泡裝在燈座上，準備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2800" smtClean="0">
                <a:effectLst/>
                <a:ea typeface="華康超明體" pitchFamily="49" charset="-120"/>
              </a:rPr>
              <a:t>送電。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smtClean="0">
                <a:effectLst/>
                <a:ea typeface="華康超明體" pitchFamily="49" charset="-120"/>
              </a:rPr>
              <a:t>1.</a:t>
            </a:r>
            <a:r>
              <a:rPr lang="zh-TW" altLang="en-US" sz="2800" smtClean="0">
                <a:effectLst/>
                <a:ea typeface="華康超明體" pitchFamily="49" charset="-120"/>
              </a:rPr>
              <a:t>將插頭進插座中，此時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無熔絲開關</a:t>
            </a:r>
            <a:r>
              <a:rPr lang="en-US" altLang="zh-TW" sz="280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  <a:sym typeface="Wingdings 2" pitchFamily="18" charset="2"/>
              </a:rPr>
              <a:t>(OFF)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，單切開關</a:t>
            </a:r>
            <a:r>
              <a:rPr lang="en-US" altLang="zh-TW" sz="280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  <a:sym typeface="Wingdings 2" pitchFamily="18" charset="2"/>
              </a:rPr>
              <a:t>(OFF)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2.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將無熔絲開關</a:t>
            </a:r>
            <a:r>
              <a:rPr lang="en-US" altLang="zh-TW" sz="280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  <a:sym typeface="Wingdings 2" pitchFamily="18" charset="2"/>
              </a:rPr>
              <a:t>(ON)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接上電源，此時請利用三用電表</a:t>
            </a:r>
            <a:b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</a:b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，轉至</a:t>
            </a:r>
            <a:r>
              <a:rPr lang="en-US" altLang="zh-TW" sz="280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  <a:sym typeface="Wingdings 2" pitchFamily="18" charset="2"/>
              </a:rPr>
              <a:t>ACV250V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檔，測試插座是否有正確的電壓。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3.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將單切開關</a:t>
            </a:r>
            <a:r>
              <a:rPr lang="en-US" altLang="zh-TW" sz="280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  <a:sym typeface="Wingdings 2" pitchFamily="18" charset="2"/>
              </a:rPr>
              <a:t>(ON)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，此時燈泡應該亮起。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smtClean="0">
                <a:effectLst/>
                <a:ea typeface="華康超明體" pitchFamily="49" charset="-120"/>
                <a:sym typeface="Wingdings 2" pitchFamily="18" charset="2"/>
              </a:rPr>
              <a:t>4.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測試完成，請將開關</a:t>
            </a:r>
            <a:r>
              <a:rPr lang="zh-TW" altLang="en-US" sz="280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  <a:sym typeface="Wingdings 2" pitchFamily="18" charset="2"/>
              </a:rPr>
              <a:t>全部</a:t>
            </a:r>
            <a:r>
              <a:rPr lang="en-US" altLang="zh-TW" sz="280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  <a:sym typeface="Wingdings 2" pitchFamily="18" charset="2"/>
              </a:rPr>
              <a:t>OFF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，</a:t>
            </a:r>
            <a:r>
              <a:rPr lang="zh-TW" altLang="en-US" sz="2800" smtClean="0">
                <a:solidFill>
                  <a:srgbClr val="FF0000"/>
                </a:solidFill>
                <a:effectLst/>
                <a:latin typeface="華康超明體" pitchFamily="49" charset="-120"/>
                <a:ea typeface="華康超明體" pitchFamily="49" charset="-120"/>
                <a:sym typeface="Wingdings 2" pitchFamily="18" charset="2"/>
              </a:rPr>
              <a:t>拔掉插頭</a:t>
            </a:r>
            <a:r>
              <a:rPr lang="zh-TW" altLang="en-US" sz="2800" smtClean="0">
                <a:effectLst/>
                <a:ea typeface="華康超明體" pitchFamily="49" charset="-120"/>
                <a:sym typeface="Wingdings 2" pitchFamily="18" charset="2"/>
              </a:rPr>
              <a:t>，並將所有的配線拆除，器具與工具歸回定位，整理教室。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送電測試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413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6000" b="0" smtClean="0">
                <a:effectLst/>
                <a:ea typeface="華康超明體" pitchFamily="49" charset="-120"/>
              </a:rPr>
              <a:t>完成配線參考圖</a:t>
            </a:r>
          </a:p>
        </p:txBody>
      </p:sp>
      <p:pic>
        <p:nvPicPr>
          <p:cNvPr id="145411" name="Picture 3" descr="DSC083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1147763"/>
            <a:ext cx="8280400" cy="555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5412" name="AutoShape 4"/>
          <p:cNvSpPr>
            <a:spLocks noChangeArrowheads="1"/>
          </p:cNvSpPr>
          <p:nvPr/>
        </p:nvSpPr>
        <p:spPr bwMode="auto">
          <a:xfrm>
            <a:off x="3924300" y="6092825"/>
            <a:ext cx="2519363" cy="576263"/>
          </a:xfrm>
          <a:prstGeom prst="wedgeRectCallout">
            <a:avLst>
              <a:gd name="adj1" fmla="val 61657"/>
              <a:gd name="adj2" fmla="val -105370"/>
            </a:avLst>
          </a:prstGeom>
          <a:solidFill>
            <a:srgbClr val="CC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3000">
                <a:ea typeface="華康超明體" pitchFamily="49" charset="-120"/>
              </a:rPr>
              <a:t>燈座不須固定</a:t>
            </a:r>
          </a:p>
        </p:txBody>
      </p:sp>
      <p:sp>
        <p:nvSpPr>
          <p:cNvPr id="145413" name="AutoShape 5"/>
          <p:cNvSpPr>
            <a:spLocks noChangeArrowheads="1"/>
          </p:cNvSpPr>
          <p:nvPr/>
        </p:nvSpPr>
        <p:spPr bwMode="auto">
          <a:xfrm>
            <a:off x="468313" y="5013325"/>
            <a:ext cx="1798637" cy="1152525"/>
          </a:xfrm>
          <a:prstGeom prst="wedgeRectCallout">
            <a:avLst>
              <a:gd name="adj1" fmla="val 66329"/>
              <a:gd name="adj2" fmla="val -77685"/>
            </a:avLst>
          </a:prstGeom>
          <a:solidFill>
            <a:srgbClr val="CC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3000">
                <a:ea typeface="華康超明體" pitchFamily="49" charset="-120"/>
              </a:rPr>
              <a:t>面板蓋</a:t>
            </a:r>
          </a:p>
          <a:p>
            <a:pPr algn="ctr"/>
            <a:r>
              <a:rPr lang="zh-TW" altLang="en-US" sz="3000">
                <a:ea typeface="華康超明體" pitchFamily="49" charset="-120"/>
              </a:rPr>
              <a:t>不須上鎖</a:t>
            </a:r>
          </a:p>
        </p:txBody>
      </p:sp>
      <p:sp>
        <p:nvSpPr>
          <p:cNvPr id="145414" name="AutoShape 6"/>
          <p:cNvSpPr>
            <a:spLocks noChangeArrowheads="1"/>
          </p:cNvSpPr>
          <p:nvPr/>
        </p:nvSpPr>
        <p:spPr bwMode="auto">
          <a:xfrm>
            <a:off x="179388" y="1125538"/>
            <a:ext cx="6337300" cy="574675"/>
          </a:xfrm>
          <a:prstGeom prst="wedgeRectCallout">
            <a:avLst>
              <a:gd name="adj1" fmla="val 56037"/>
              <a:gd name="adj2" fmla="val 9394"/>
            </a:avLst>
          </a:prstGeom>
          <a:solidFill>
            <a:srgbClr val="CC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3000">
                <a:ea typeface="華康超明體" pitchFamily="49" charset="-120"/>
              </a:rPr>
              <a:t>接地線請直接鎖在</a:t>
            </a:r>
            <a:r>
              <a:rPr lang="en-US" altLang="zh-TW" sz="3000">
                <a:ea typeface="華康超明體" pitchFamily="49" charset="-120"/>
              </a:rPr>
              <a:t>NFB</a:t>
            </a:r>
            <a:r>
              <a:rPr lang="zh-TW" altLang="en-US" sz="3000">
                <a:ea typeface="華康超明體" pitchFamily="49" charset="-120"/>
              </a:rPr>
              <a:t>旁邊不需修剪</a:t>
            </a:r>
          </a:p>
        </p:txBody>
      </p:sp>
      <p:sp>
        <p:nvSpPr>
          <p:cNvPr id="145415" name="AutoShape 7"/>
          <p:cNvSpPr>
            <a:spLocks noChangeArrowheads="1"/>
          </p:cNvSpPr>
          <p:nvPr/>
        </p:nvSpPr>
        <p:spPr bwMode="auto">
          <a:xfrm>
            <a:off x="179388" y="1916113"/>
            <a:ext cx="1439862" cy="1081087"/>
          </a:xfrm>
          <a:prstGeom prst="wedgeRectCallout">
            <a:avLst>
              <a:gd name="adj1" fmla="val 102042"/>
              <a:gd name="adj2" fmla="val -1102"/>
            </a:avLst>
          </a:prstGeom>
          <a:solidFill>
            <a:srgbClr val="CC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3000">
                <a:ea typeface="華康超明體" pitchFamily="49" charset="-120"/>
              </a:rPr>
              <a:t>固定點不須做</a:t>
            </a:r>
          </a:p>
        </p:txBody>
      </p:sp>
      <p:sp>
        <p:nvSpPr>
          <p:cNvPr id="145416" name="Oval 9"/>
          <p:cNvSpPr>
            <a:spLocks noChangeArrowheads="1"/>
          </p:cNvSpPr>
          <p:nvPr/>
        </p:nvSpPr>
        <p:spPr bwMode="auto">
          <a:xfrm>
            <a:off x="5724525" y="1844675"/>
            <a:ext cx="792163" cy="863600"/>
          </a:xfrm>
          <a:prstGeom prst="ellips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5417" name="Oval 10"/>
          <p:cNvSpPr>
            <a:spLocks noChangeArrowheads="1"/>
          </p:cNvSpPr>
          <p:nvPr/>
        </p:nvSpPr>
        <p:spPr bwMode="auto">
          <a:xfrm>
            <a:off x="7019925" y="1628775"/>
            <a:ext cx="792163" cy="863600"/>
          </a:xfrm>
          <a:prstGeom prst="ellips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5418" name="AutoShape 7"/>
          <p:cNvSpPr>
            <a:spLocks noChangeArrowheads="1"/>
          </p:cNvSpPr>
          <p:nvPr/>
        </p:nvSpPr>
        <p:spPr bwMode="auto">
          <a:xfrm>
            <a:off x="4572000" y="3860800"/>
            <a:ext cx="1800225" cy="1081088"/>
          </a:xfrm>
          <a:prstGeom prst="wedgeRectCallout">
            <a:avLst>
              <a:gd name="adj1" fmla="val 24338"/>
              <a:gd name="adj2" fmla="val -154259"/>
            </a:avLst>
          </a:prstGeom>
          <a:solidFill>
            <a:srgbClr val="CC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3000">
                <a:ea typeface="華康超明體" pitchFamily="49" charset="-120"/>
              </a:rPr>
              <a:t>線須彎折</a:t>
            </a:r>
          </a:p>
          <a:p>
            <a:pPr algn="ctr"/>
            <a:r>
              <a:rPr lang="zh-TW" altLang="en-US" sz="3000">
                <a:ea typeface="華康超明體" pitchFamily="49" charset="-120"/>
              </a:rPr>
              <a:t>貼板面</a:t>
            </a:r>
          </a:p>
        </p:txBody>
      </p:sp>
      <p:sp>
        <p:nvSpPr>
          <p:cNvPr id="145419" name="AutoShape 7"/>
          <p:cNvSpPr>
            <a:spLocks noChangeArrowheads="1"/>
          </p:cNvSpPr>
          <p:nvPr/>
        </p:nvSpPr>
        <p:spPr bwMode="auto">
          <a:xfrm>
            <a:off x="6804025" y="2852738"/>
            <a:ext cx="1800225" cy="576262"/>
          </a:xfrm>
          <a:prstGeom prst="wedgeRectCallout">
            <a:avLst>
              <a:gd name="adj1" fmla="val -21519"/>
              <a:gd name="adj2" fmla="val -108954"/>
            </a:avLst>
          </a:prstGeom>
          <a:solidFill>
            <a:srgbClr val="CCFFCC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zh-TW" altLang="en-US" sz="3000">
                <a:ea typeface="華康超明體" pitchFamily="49" charset="-120"/>
              </a:rPr>
              <a:t>注意方向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6000" b="0" smtClean="0">
                <a:solidFill>
                  <a:schemeClr val="tx1"/>
                </a:solidFill>
                <a:effectLst/>
                <a:ea typeface="華康超明體" pitchFamily="49" charset="-120"/>
              </a:rPr>
              <a:t>所需工具</a:t>
            </a:r>
          </a:p>
        </p:txBody>
      </p:sp>
      <p:sp>
        <p:nvSpPr>
          <p:cNvPr id="137219" name="Text Box 23"/>
          <p:cNvSpPr txBox="1">
            <a:spLocks noChangeArrowheads="1"/>
          </p:cNvSpPr>
          <p:nvPr/>
        </p:nvSpPr>
        <p:spPr bwMode="auto">
          <a:xfrm>
            <a:off x="468313" y="1557338"/>
            <a:ext cx="8280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000">
                <a:ea typeface="華康超明體" pitchFamily="49" charset="-120"/>
              </a:rPr>
              <a:t>直尺、剝線鉗、斜口鉗、尖嘴鉗、十字起子</a:t>
            </a:r>
            <a:r>
              <a:rPr lang="en-US" altLang="zh-TW" sz="3000">
                <a:ea typeface="華康超明體" pitchFamily="49" charset="-120"/>
              </a:rPr>
              <a:t>(</a:t>
            </a:r>
            <a:r>
              <a:rPr lang="zh-TW" altLang="en-US" sz="3000">
                <a:ea typeface="華康超明體" pitchFamily="49" charset="-120"/>
              </a:rPr>
              <a:t>大</a:t>
            </a:r>
            <a:r>
              <a:rPr lang="en-US" altLang="zh-TW" sz="3000">
                <a:ea typeface="華康超明體" pitchFamily="49" charset="-120"/>
              </a:rPr>
              <a:t>)</a:t>
            </a:r>
          </a:p>
          <a:p>
            <a:r>
              <a:rPr lang="zh-TW" altLang="en-US" sz="3000">
                <a:ea typeface="華康超明體" pitchFamily="49" charset="-120"/>
              </a:rPr>
              <a:t>、一字起子</a:t>
            </a:r>
            <a:r>
              <a:rPr lang="en-US" altLang="zh-TW" sz="3000">
                <a:ea typeface="華康超明體" pitchFamily="49" charset="-120"/>
              </a:rPr>
              <a:t>(</a:t>
            </a:r>
            <a:r>
              <a:rPr lang="zh-TW" altLang="en-US" sz="3000">
                <a:ea typeface="華康超明體" pitchFamily="49" charset="-120"/>
              </a:rPr>
              <a:t>小</a:t>
            </a:r>
            <a:r>
              <a:rPr lang="en-US" altLang="zh-TW" sz="3000">
                <a:ea typeface="華康超明體" pitchFamily="49" charset="-120"/>
              </a:rPr>
              <a:t>)</a:t>
            </a:r>
          </a:p>
        </p:txBody>
      </p:sp>
      <p:pic>
        <p:nvPicPr>
          <p:cNvPr id="137220" name="Picture 24" descr="DSC083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2708275"/>
            <a:ext cx="5329237" cy="384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1438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6000" b="0" smtClean="0">
                <a:solidFill>
                  <a:schemeClr val="tx1"/>
                </a:solidFill>
                <a:effectLst/>
                <a:ea typeface="華康超明體" pitchFamily="49" charset="-120"/>
              </a:rPr>
              <a:t>所需材料</a:t>
            </a:r>
            <a:endParaRPr lang="zh-TW" altLang="en-US" sz="6000" b="0" smtClean="0">
              <a:effectLst/>
              <a:ea typeface="華康超明體" pitchFamily="49" charset="-120"/>
            </a:endParaRPr>
          </a:p>
        </p:txBody>
      </p:sp>
      <p:sp>
        <p:nvSpPr>
          <p:cNvPr id="138243" name="Text Box 3"/>
          <p:cNvSpPr txBox="1">
            <a:spLocks noChangeArrowheads="1"/>
          </p:cNvSpPr>
          <p:nvPr/>
        </p:nvSpPr>
        <p:spPr bwMode="auto">
          <a:xfrm>
            <a:off x="755650" y="1357313"/>
            <a:ext cx="8064500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2800">
                <a:ea typeface="華康超明體" pitchFamily="49" charset="-120"/>
              </a:rPr>
              <a:t>平行花線</a:t>
            </a:r>
            <a:r>
              <a:rPr lang="en-US" altLang="zh-TW" sz="2800">
                <a:ea typeface="華康超明體" pitchFamily="49" charset="-120"/>
              </a:rPr>
              <a:t>1</a:t>
            </a:r>
            <a:r>
              <a:rPr lang="zh-TW" altLang="en-US" sz="2800">
                <a:ea typeface="華康超明體" pitchFamily="49" charset="-120"/>
              </a:rPr>
              <a:t>條</a:t>
            </a:r>
          </a:p>
          <a:p>
            <a:r>
              <a:rPr lang="zh-TW" altLang="en-US" sz="2800">
                <a:ea typeface="華康超明體" pitchFamily="49" charset="-120"/>
              </a:rPr>
              <a:t>單心導線</a:t>
            </a:r>
            <a:r>
              <a:rPr lang="en-US" altLang="zh-TW" sz="2800">
                <a:ea typeface="華康超明體" pitchFamily="49" charset="-120"/>
              </a:rPr>
              <a:t>(</a:t>
            </a:r>
            <a:r>
              <a:rPr lang="zh-TW" altLang="en-US" sz="2800">
                <a:ea typeface="華康超明體" pitchFamily="49" charset="-120"/>
              </a:rPr>
              <a:t>紅</a:t>
            </a:r>
            <a:r>
              <a:rPr lang="zh-TW" altLang="en-US" sz="2800">
                <a:ea typeface="華康超明體" pitchFamily="49" charset="-120"/>
                <a:sym typeface="Wingdings 2" pitchFamily="18" charset="2"/>
              </a:rPr>
              <a:t></a:t>
            </a:r>
            <a:r>
              <a:rPr lang="en-US" altLang="zh-TW" sz="2800">
                <a:ea typeface="華康超明體" pitchFamily="49" charset="-120"/>
                <a:sym typeface="Wingdings 2" pitchFamily="18" charset="2"/>
              </a:rPr>
              <a:t>120cm</a:t>
            </a:r>
            <a:r>
              <a:rPr lang="en-US" altLang="zh-TW" sz="2800">
                <a:ea typeface="華康超明體" pitchFamily="49" charset="-120"/>
              </a:rPr>
              <a:t>)</a:t>
            </a:r>
          </a:p>
          <a:p>
            <a:r>
              <a:rPr lang="zh-TW" altLang="en-US" sz="2800">
                <a:ea typeface="華康超明體" pitchFamily="49" charset="-120"/>
              </a:rPr>
              <a:t>單心導線</a:t>
            </a:r>
            <a:r>
              <a:rPr lang="en-US" altLang="zh-TW" sz="2800">
                <a:ea typeface="華康超明體" pitchFamily="49" charset="-120"/>
              </a:rPr>
              <a:t>(</a:t>
            </a:r>
            <a:r>
              <a:rPr lang="zh-TW" altLang="en-US" sz="2800">
                <a:ea typeface="華康超明體" pitchFamily="49" charset="-120"/>
              </a:rPr>
              <a:t>白</a:t>
            </a:r>
            <a:r>
              <a:rPr lang="zh-TW" altLang="en-US" sz="2800">
                <a:ea typeface="華康超明體" pitchFamily="49" charset="-120"/>
                <a:sym typeface="Wingdings 2" pitchFamily="18" charset="2"/>
              </a:rPr>
              <a:t></a:t>
            </a:r>
            <a:r>
              <a:rPr lang="en-US" altLang="zh-TW" sz="2800">
                <a:ea typeface="華康超明體" pitchFamily="49" charset="-120"/>
                <a:sym typeface="Wingdings 2" pitchFamily="18" charset="2"/>
              </a:rPr>
              <a:t>120cm</a:t>
            </a:r>
            <a:r>
              <a:rPr lang="en-US" altLang="zh-TW" sz="2800">
                <a:ea typeface="華康超明體" pitchFamily="49" charset="-120"/>
              </a:rPr>
              <a:t>)</a:t>
            </a:r>
          </a:p>
          <a:p>
            <a:r>
              <a:rPr lang="zh-TW" altLang="en-US" sz="2800">
                <a:ea typeface="華康超明體" pitchFamily="49" charset="-120"/>
              </a:rPr>
              <a:t>單心導線</a:t>
            </a:r>
            <a:r>
              <a:rPr lang="en-US" altLang="zh-TW" sz="2800">
                <a:ea typeface="華康超明體" pitchFamily="49" charset="-120"/>
              </a:rPr>
              <a:t>(</a:t>
            </a:r>
            <a:r>
              <a:rPr lang="zh-TW" altLang="en-US" sz="2800">
                <a:ea typeface="華康超明體" pitchFamily="49" charset="-120"/>
              </a:rPr>
              <a:t>綠</a:t>
            </a:r>
            <a:r>
              <a:rPr lang="zh-TW" altLang="en-US" sz="2800">
                <a:sym typeface="Wingdings 2" pitchFamily="18" charset="2"/>
              </a:rPr>
              <a:t></a:t>
            </a:r>
            <a:r>
              <a:rPr lang="en-US" altLang="zh-TW" sz="2800">
                <a:sym typeface="Wingdings 2" pitchFamily="18" charset="2"/>
              </a:rPr>
              <a:t>60cm)</a:t>
            </a:r>
            <a:endParaRPr lang="en-US" altLang="zh-TW" sz="2800">
              <a:ea typeface="華康超明體" pitchFamily="49" charset="-120"/>
            </a:endParaRPr>
          </a:p>
          <a:p>
            <a:r>
              <a:rPr lang="zh-TW" altLang="en-US" sz="2800">
                <a:ea typeface="華康超明體" pitchFamily="49" charset="-120"/>
              </a:rPr>
              <a:t>單切開關</a:t>
            </a:r>
            <a:r>
              <a:rPr lang="en-US" altLang="zh-TW" sz="2800">
                <a:ea typeface="華康超明體" pitchFamily="49" charset="-120"/>
              </a:rPr>
              <a:t>1</a:t>
            </a:r>
            <a:r>
              <a:rPr lang="zh-TW" altLang="en-US" sz="2800">
                <a:ea typeface="華康超明體" pitchFamily="49" charset="-120"/>
              </a:rPr>
              <a:t>個</a:t>
            </a:r>
            <a:br>
              <a:rPr lang="zh-TW" altLang="en-US" sz="2800">
                <a:ea typeface="華康超明體" pitchFamily="49" charset="-120"/>
              </a:rPr>
            </a:br>
            <a:r>
              <a:rPr lang="zh-TW" altLang="en-US" sz="2800">
                <a:ea typeface="華康超明體" pitchFamily="49" charset="-120"/>
              </a:rPr>
              <a:t>接地型插座</a:t>
            </a:r>
            <a:r>
              <a:rPr lang="en-US" altLang="zh-TW" sz="2800">
                <a:ea typeface="華康超明體" pitchFamily="49" charset="-120"/>
              </a:rPr>
              <a:t>1</a:t>
            </a:r>
            <a:r>
              <a:rPr lang="zh-TW" altLang="en-US" sz="2800">
                <a:ea typeface="華康超明體" pitchFamily="49" charset="-120"/>
              </a:rPr>
              <a:t>個</a:t>
            </a:r>
          </a:p>
          <a:p>
            <a:r>
              <a:rPr lang="zh-TW" altLang="en-US" sz="2800">
                <a:ea typeface="華康超明體" pitchFamily="49" charset="-120"/>
              </a:rPr>
              <a:t>出線盒</a:t>
            </a:r>
            <a:r>
              <a:rPr lang="en-US" altLang="zh-TW" sz="2800">
                <a:ea typeface="華康超明體" pitchFamily="49" charset="-120"/>
              </a:rPr>
              <a:t>2</a:t>
            </a:r>
            <a:r>
              <a:rPr lang="zh-TW" altLang="en-US" sz="2800">
                <a:ea typeface="華康超明體" pitchFamily="49" charset="-120"/>
              </a:rPr>
              <a:t>個</a:t>
            </a:r>
          </a:p>
          <a:p>
            <a:r>
              <a:rPr lang="zh-TW" altLang="en-US" sz="2800">
                <a:ea typeface="華康超明體" pitchFamily="49" charset="-120"/>
              </a:rPr>
              <a:t>面板蓋</a:t>
            </a:r>
            <a:r>
              <a:rPr lang="en-US" altLang="zh-TW" sz="2800">
                <a:ea typeface="華康超明體" pitchFamily="49" charset="-120"/>
              </a:rPr>
              <a:t>2</a:t>
            </a:r>
            <a:r>
              <a:rPr lang="zh-TW" altLang="en-US" sz="2800">
                <a:ea typeface="華康超明體" pitchFamily="49" charset="-120"/>
              </a:rPr>
              <a:t>個</a:t>
            </a:r>
          </a:p>
          <a:p>
            <a:r>
              <a:rPr lang="zh-TW" altLang="en-US" sz="2800">
                <a:ea typeface="華康超明體" pitchFamily="49" charset="-120"/>
              </a:rPr>
              <a:t>無熔絲開關</a:t>
            </a:r>
            <a:r>
              <a:rPr lang="en-US" altLang="zh-TW" sz="2800">
                <a:ea typeface="華康超明體" pitchFamily="49" charset="-120"/>
              </a:rPr>
              <a:t>1</a:t>
            </a:r>
            <a:r>
              <a:rPr lang="zh-TW" altLang="en-US" sz="2800">
                <a:ea typeface="華康超明體" pitchFamily="49" charset="-120"/>
              </a:rPr>
              <a:t>個</a:t>
            </a:r>
          </a:p>
          <a:p>
            <a:r>
              <a:rPr lang="zh-TW" altLang="en-US" sz="2800">
                <a:ea typeface="華康超明體" pitchFamily="49" charset="-120"/>
              </a:rPr>
              <a:t>燈座</a:t>
            </a:r>
            <a:r>
              <a:rPr lang="en-US" altLang="zh-TW" sz="2800">
                <a:ea typeface="華康超明體" pitchFamily="49" charset="-120"/>
              </a:rPr>
              <a:t>1</a:t>
            </a:r>
            <a:r>
              <a:rPr lang="zh-TW" altLang="en-US" sz="2800">
                <a:ea typeface="華康超明體" pitchFamily="49" charset="-120"/>
              </a:rPr>
              <a:t>個</a:t>
            </a:r>
            <a:endParaRPr lang="en-US" altLang="zh-TW" sz="2800">
              <a:ea typeface="華康超明體" pitchFamily="49" charset="-120"/>
            </a:endParaRPr>
          </a:p>
          <a:p>
            <a:r>
              <a:rPr lang="zh-TW" altLang="en-US" sz="2800">
                <a:ea typeface="華康超明體" pitchFamily="49" charset="-120"/>
              </a:rPr>
              <a:t>無熔絲開關固定片</a:t>
            </a:r>
            <a:r>
              <a:rPr lang="en-US" altLang="zh-TW" sz="2800">
                <a:ea typeface="華康超明體" pitchFamily="49" charset="-120"/>
              </a:rPr>
              <a:t>2</a:t>
            </a:r>
            <a:r>
              <a:rPr lang="zh-TW" altLang="en-US" sz="2800">
                <a:ea typeface="華康超明體" pitchFamily="49" charset="-120"/>
              </a:rPr>
              <a:t>個</a:t>
            </a:r>
            <a:endParaRPr lang="en-US" altLang="zh-TW" sz="2800">
              <a:ea typeface="華康超明體" pitchFamily="49" charset="-120"/>
            </a:endParaRPr>
          </a:p>
          <a:p>
            <a:r>
              <a:rPr lang="zh-TW" altLang="en-US" sz="2800">
                <a:ea typeface="華康超明體" pitchFamily="49" charset="-120"/>
              </a:rPr>
              <a:t>螺絲釘</a:t>
            </a:r>
            <a:r>
              <a:rPr lang="en-US" altLang="zh-TW" sz="2800">
                <a:ea typeface="華康超明體" pitchFamily="49" charset="-120"/>
              </a:rPr>
              <a:t>7</a:t>
            </a:r>
            <a:r>
              <a:rPr lang="zh-TW" altLang="en-US" sz="2800">
                <a:ea typeface="華康超明體" pitchFamily="49" charset="-120"/>
              </a:rPr>
              <a:t>顆</a:t>
            </a:r>
          </a:p>
        </p:txBody>
      </p:sp>
      <p:pic>
        <p:nvPicPr>
          <p:cNvPr id="138244" name="Picture 5" descr="DSC083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7538" y="1928813"/>
            <a:ext cx="4103687" cy="354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3" descr="DSC083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3350" y="1557338"/>
            <a:ext cx="6264275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9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6000" b="0" smtClean="0">
                <a:solidFill>
                  <a:schemeClr val="tx1"/>
                </a:solidFill>
                <a:effectLst/>
                <a:ea typeface="華康超明體" pitchFamily="49" charset="-120"/>
              </a:rPr>
              <a:t>物件配置圖</a:t>
            </a:r>
          </a:p>
        </p:txBody>
      </p:sp>
      <p:sp>
        <p:nvSpPr>
          <p:cNvPr id="139268" name="Line 6"/>
          <p:cNvSpPr>
            <a:spLocks noChangeShapeType="1"/>
          </p:cNvSpPr>
          <p:nvPr/>
        </p:nvSpPr>
        <p:spPr bwMode="auto">
          <a:xfrm>
            <a:off x="2844800" y="1557338"/>
            <a:ext cx="0" cy="93662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39269" name="Line 7"/>
          <p:cNvSpPr>
            <a:spLocks noChangeShapeType="1"/>
          </p:cNvSpPr>
          <p:nvPr/>
        </p:nvSpPr>
        <p:spPr bwMode="auto">
          <a:xfrm flipH="1">
            <a:off x="3924300" y="1557338"/>
            <a:ext cx="0" cy="3671887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39270" name="Line 8"/>
          <p:cNvSpPr>
            <a:spLocks noChangeShapeType="1"/>
          </p:cNvSpPr>
          <p:nvPr/>
        </p:nvSpPr>
        <p:spPr bwMode="auto">
          <a:xfrm>
            <a:off x="6588125" y="1557338"/>
            <a:ext cx="0" cy="93662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39271" name="Line 9"/>
          <p:cNvSpPr>
            <a:spLocks noChangeShapeType="1"/>
          </p:cNvSpPr>
          <p:nvPr/>
        </p:nvSpPr>
        <p:spPr bwMode="auto">
          <a:xfrm>
            <a:off x="6588125" y="5589588"/>
            <a:ext cx="0" cy="93662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39272" name="Line 10"/>
          <p:cNvSpPr>
            <a:spLocks noChangeShapeType="1"/>
          </p:cNvSpPr>
          <p:nvPr/>
        </p:nvSpPr>
        <p:spPr bwMode="auto">
          <a:xfrm>
            <a:off x="2843213" y="5445125"/>
            <a:ext cx="0" cy="93662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39273" name="Line 11"/>
          <p:cNvSpPr>
            <a:spLocks noChangeShapeType="1"/>
          </p:cNvSpPr>
          <p:nvPr/>
        </p:nvSpPr>
        <p:spPr bwMode="auto">
          <a:xfrm flipH="1">
            <a:off x="1403350" y="2349500"/>
            <a:ext cx="115252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39274" name="Line 12"/>
          <p:cNvSpPr>
            <a:spLocks noChangeShapeType="1"/>
          </p:cNvSpPr>
          <p:nvPr/>
        </p:nvSpPr>
        <p:spPr bwMode="auto">
          <a:xfrm flipH="1">
            <a:off x="1403350" y="3862388"/>
            <a:ext cx="316865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39275" name="Line 13"/>
          <p:cNvSpPr>
            <a:spLocks noChangeShapeType="1"/>
          </p:cNvSpPr>
          <p:nvPr/>
        </p:nvSpPr>
        <p:spPr bwMode="auto">
          <a:xfrm flipH="1">
            <a:off x="1403350" y="5230813"/>
            <a:ext cx="115252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39276" name="Line 14"/>
          <p:cNvSpPr>
            <a:spLocks noChangeShapeType="1"/>
          </p:cNvSpPr>
          <p:nvPr/>
        </p:nvSpPr>
        <p:spPr bwMode="auto">
          <a:xfrm>
            <a:off x="2844800" y="2133600"/>
            <a:ext cx="1079500" cy="0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headEnd type="triangle" w="lg" len="lg"/>
            <a:tailEnd type="triangle" w="lg" len="lg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39277" name="Text Box 15"/>
          <p:cNvSpPr txBox="1">
            <a:spLocks noChangeArrowheads="1"/>
          </p:cNvSpPr>
          <p:nvPr/>
        </p:nvSpPr>
        <p:spPr bwMode="auto">
          <a:xfrm>
            <a:off x="2906713" y="1341438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10cm</a:t>
            </a:r>
          </a:p>
        </p:txBody>
      </p:sp>
      <p:sp>
        <p:nvSpPr>
          <p:cNvPr id="139278" name="Line 20"/>
          <p:cNvSpPr>
            <a:spLocks noChangeShapeType="1"/>
          </p:cNvSpPr>
          <p:nvPr/>
        </p:nvSpPr>
        <p:spPr bwMode="auto">
          <a:xfrm>
            <a:off x="3995738" y="2133600"/>
            <a:ext cx="2592387" cy="0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headEnd type="triangle" w="lg" len="lg"/>
            <a:tailEnd type="triangle" w="lg" len="lg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39279" name="Text Box 21"/>
          <p:cNvSpPr txBox="1">
            <a:spLocks noChangeArrowheads="1"/>
          </p:cNvSpPr>
          <p:nvPr/>
        </p:nvSpPr>
        <p:spPr bwMode="auto">
          <a:xfrm>
            <a:off x="4787900" y="1341438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20cm</a:t>
            </a:r>
          </a:p>
        </p:txBody>
      </p:sp>
      <p:sp>
        <p:nvSpPr>
          <p:cNvPr id="139280" name="Text Box 22"/>
          <p:cNvSpPr txBox="1">
            <a:spLocks noChangeArrowheads="1"/>
          </p:cNvSpPr>
          <p:nvPr/>
        </p:nvSpPr>
        <p:spPr bwMode="auto">
          <a:xfrm>
            <a:off x="3779838" y="5734050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25cm</a:t>
            </a:r>
          </a:p>
        </p:txBody>
      </p:sp>
      <p:sp>
        <p:nvSpPr>
          <p:cNvPr id="139281" name="Line 23"/>
          <p:cNvSpPr>
            <a:spLocks noChangeShapeType="1"/>
          </p:cNvSpPr>
          <p:nvPr/>
        </p:nvSpPr>
        <p:spPr bwMode="auto">
          <a:xfrm>
            <a:off x="2844800" y="5734050"/>
            <a:ext cx="3671888" cy="71438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headEnd type="triangle" w="lg" len="lg"/>
            <a:tailEnd type="triangle" w="lg" len="lg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39282" name="Line 24"/>
          <p:cNvSpPr>
            <a:spLocks noChangeShapeType="1"/>
          </p:cNvSpPr>
          <p:nvPr/>
        </p:nvSpPr>
        <p:spPr bwMode="auto">
          <a:xfrm>
            <a:off x="2051050" y="2349500"/>
            <a:ext cx="1588" cy="1512888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headEnd type="triangle" w="lg" len="lg"/>
            <a:tailEnd type="triangle" w="lg" len="lg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39283" name="Line 25"/>
          <p:cNvSpPr>
            <a:spLocks noChangeShapeType="1"/>
          </p:cNvSpPr>
          <p:nvPr/>
        </p:nvSpPr>
        <p:spPr bwMode="auto">
          <a:xfrm>
            <a:off x="2052638" y="3933825"/>
            <a:ext cx="0" cy="1296988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headEnd type="triangle" w="lg" len="lg"/>
            <a:tailEnd type="triangle" w="lg" len="lg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39284" name="Text Box 26"/>
          <p:cNvSpPr txBox="1">
            <a:spLocks noChangeArrowheads="1"/>
          </p:cNvSpPr>
          <p:nvPr/>
        </p:nvSpPr>
        <p:spPr bwMode="auto">
          <a:xfrm>
            <a:off x="900113" y="2925763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15cm</a:t>
            </a:r>
          </a:p>
        </p:txBody>
      </p:sp>
      <p:sp>
        <p:nvSpPr>
          <p:cNvPr id="139285" name="Text Box 27"/>
          <p:cNvSpPr txBox="1">
            <a:spLocks noChangeArrowheads="1"/>
          </p:cNvSpPr>
          <p:nvPr/>
        </p:nvSpPr>
        <p:spPr bwMode="auto">
          <a:xfrm>
            <a:off x="900113" y="4294188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15cm</a:t>
            </a:r>
          </a:p>
        </p:txBody>
      </p:sp>
      <p:sp>
        <p:nvSpPr>
          <p:cNvPr id="139286" name="Line 23"/>
          <p:cNvSpPr>
            <a:spLocks noChangeShapeType="1"/>
          </p:cNvSpPr>
          <p:nvPr/>
        </p:nvSpPr>
        <p:spPr bwMode="auto">
          <a:xfrm>
            <a:off x="3924300" y="4652963"/>
            <a:ext cx="2592388" cy="71437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headEnd type="triangle" w="lg" len="lg"/>
            <a:tailEnd type="triangle" w="lg" len="lg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39287" name="Line 9"/>
          <p:cNvSpPr>
            <a:spLocks noChangeShapeType="1"/>
          </p:cNvSpPr>
          <p:nvPr/>
        </p:nvSpPr>
        <p:spPr bwMode="auto">
          <a:xfrm>
            <a:off x="6588125" y="4149725"/>
            <a:ext cx="0" cy="93662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39288" name="Text Box 22"/>
          <p:cNvSpPr txBox="1">
            <a:spLocks noChangeArrowheads="1"/>
          </p:cNvSpPr>
          <p:nvPr/>
        </p:nvSpPr>
        <p:spPr bwMode="auto">
          <a:xfrm>
            <a:off x="4859338" y="4076700"/>
            <a:ext cx="95408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15cm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zh-TW" altLang="en-US" sz="6000" b="0" smtClean="0">
                <a:solidFill>
                  <a:schemeClr val="tx1"/>
                </a:solidFill>
                <a:effectLst/>
                <a:ea typeface="華康超明體" pitchFamily="49" charset="-120"/>
              </a:rPr>
              <a:t>物件配置圖</a:t>
            </a:r>
          </a:p>
        </p:txBody>
      </p:sp>
      <p:pic>
        <p:nvPicPr>
          <p:cNvPr id="140291" name="Picture 5" descr="DSC083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2638" y="1774825"/>
            <a:ext cx="5472112" cy="398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0292" name="Line 6"/>
          <p:cNvSpPr>
            <a:spLocks noChangeShapeType="1"/>
          </p:cNvSpPr>
          <p:nvPr/>
        </p:nvSpPr>
        <p:spPr bwMode="auto">
          <a:xfrm>
            <a:off x="2844800" y="1557338"/>
            <a:ext cx="0" cy="93662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0293" name="Line 7"/>
          <p:cNvSpPr>
            <a:spLocks noChangeShapeType="1"/>
          </p:cNvSpPr>
          <p:nvPr/>
        </p:nvSpPr>
        <p:spPr bwMode="auto">
          <a:xfrm>
            <a:off x="3924300" y="1557338"/>
            <a:ext cx="0" cy="316865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0294" name="Line 8"/>
          <p:cNvSpPr>
            <a:spLocks noChangeShapeType="1"/>
          </p:cNvSpPr>
          <p:nvPr/>
        </p:nvSpPr>
        <p:spPr bwMode="auto">
          <a:xfrm>
            <a:off x="6588125" y="1557338"/>
            <a:ext cx="0" cy="93662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0295" name="Line 9"/>
          <p:cNvSpPr>
            <a:spLocks noChangeShapeType="1"/>
          </p:cNvSpPr>
          <p:nvPr/>
        </p:nvSpPr>
        <p:spPr bwMode="auto">
          <a:xfrm>
            <a:off x="5795963" y="5375275"/>
            <a:ext cx="0" cy="93662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0296" name="Line 10"/>
          <p:cNvSpPr>
            <a:spLocks noChangeShapeType="1"/>
          </p:cNvSpPr>
          <p:nvPr/>
        </p:nvSpPr>
        <p:spPr bwMode="auto">
          <a:xfrm>
            <a:off x="2844800" y="5302250"/>
            <a:ext cx="0" cy="93662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0297" name="Line 11"/>
          <p:cNvSpPr>
            <a:spLocks noChangeShapeType="1"/>
          </p:cNvSpPr>
          <p:nvPr/>
        </p:nvSpPr>
        <p:spPr bwMode="auto">
          <a:xfrm flipH="1">
            <a:off x="1403350" y="2565400"/>
            <a:ext cx="115252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0298" name="Line 12"/>
          <p:cNvSpPr>
            <a:spLocks noChangeShapeType="1"/>
          </p:cNvSpPr>
          <p:nvPr/>
        </p:nvSpPr>
        <p:spPr bwMode="auto">
          <a:xfrm flipH="1">
            <a:off x="1403350" y="3862388"/>
            <a:ext cx="316865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0299" name="Line 13"/>
          <p:cNvSpPr>
            <a:spLocks noChangeShapeType="1"/>
          </p:cNvSpPr>
          <p:nvPr/>
        </p:nvSpPr>
        <p:spPr bwMode="auto">
          <a:xfrm flipH="1">
            <a:off x="1403350" y="5230813"/>
            <a:ext cx="115252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0300" name="Line 14"/>
          <p:cNvSpPr>
            <a:spLocks noChangeShapeType="1"/>
          </p:cNvSpPr>
          <p:nvPr/>
        </p:nvSpPr>
        <p:spPr bwMode="auto">
          <a:xfrm>
            <a:off x="2844800" y="2133600"/>
            <a:ext cx="1079500" cy="0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headEnd type="triangle" w="lg" len="lg"/>
            <a:tailEnd type="triangle" w="lg" len="lg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0301" name="Text Box 15"/>
          <p:cNvSpPr txBox="1">
            <a:spLocks noChangeArrowheads="1"/>
          </p:cNvSpPr>
          <p:nvPr/>
        </p:nvSpPr>
        <p:spPr bwMode="auto">
          <a:xfrm>
            <a:off x="2906713" y="1341438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10cm</a:t>
            </a:r>
          </a:p>
        </p:txBody>
      </p:sp>
      <p:sp>
        <p:nvSpPr>
          <p:cNvPr id="140302" name="Line 20"/>
          <p:cNvSpPr>
            <a:spLocks noChangeShapeType="1"/>
          </p:cNvSpPr>
          <p:nvPr/>
        </p:nvSpPr>
        <p:spPr bwMode="auto">
          <a:xfrm>
            <a:off x="3995738" y="2133600"/>
            <a:ext cx="2592387" cy="0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headEnd type="triangle" w="lg" len="lg"/>
            <a:tailEnd type="triangle" w="lg" len="lg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0303" name="Text Box 21"/>
          <p:cNvSpPr txBox="1">
            <a:spLocks noChangeArrowheads="1"/>
          </p:cNvSpPr>
          <p:nvPr/>
        </p:nvSpPr>
        <p:spPr bwMode="auto">
          <a:xfrm>
            <a:off x="4787900" y="1341438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20cm</a:t>
            </a:r>
          </a:p>
        </p:txBody>
      </p:sp>
      <p:sp>
        <p:nvSpPr>
          <p:cNvPr id="140304" name="Text Box 22"/>
          <p:cNvSpPr txBox="1">
            <a:spLocks noChangeArrowheads="1"/>
          </p:cNvSpPr>
          <p:nvPr/>
        </p:nvSpPr>
        <p:spPr bwMode="auto">
          <a:xfrm>
            <a:off x="3779838" y="5734050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25cm</a:t>
            </a:r>
          </a:p>
        </p:txBody>
      </p:sp>
      <p:sp>
        <p:nvSpPr>
          <p:cNvPr id="140305" name="Line 23"/>
          <p:cNvSpPr>
            <a:spLocks noChangeShapeType="1"/>
          </p:cNvSpPr>
          <p:nvPr/>
        </p:nvSpPr>
        <p:spPr bwMode="auto">
          <a:xfrm>
            <a:off x="2844800" y="5734050"/>
            <a:ext cx="2952750" cy="1588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headEnd type="triangle" w="lg" len="lg"/>
            <a:tailEnd type="triangle" w="lg" len="lg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0306" name="Line 24"/>
          <p:cNvSpPr>
            <a:spLocks noChangeShapeType="1"/>
          </p:cNvSpPr>
          <p:nvPr/>
        </p:nvSpPr>
        <p:spPr bwMode="auto">
          <a:xfrm>
            <a:off x="2052638" y="2565400"/>
            <a:ext cx="0" cy="1296988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headEnd type="triangle" w="lg" len="lg"/>
            <a:tailEnd type="triangle" w="lg" len="lg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0307" name="Line 25"/>
          <p:cNvSpPr>
            <a:spLocks noChangeShapeType="1"/>
          </p:cNvSpPr>
          <p:nvPr/>
        </p:nvSpPr>
        <p:spPr bwMode="auto">
          <a:xfrm>
            <a:off x="2052638" y="3933825"/>
            <a:ext cx="0" cy="1296988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headEnd type="triangle" w="lg" len="lg"/>
            <a:tailEnd type="triangle" w="lg" len="lg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0308" name="Text Box 26"/>
          <p:cNvSpPr txBox="1">
            <a:spLocks noChangeArrowheads="1"/>
          </p:cNvSpPr>
          <p:nvPr/>
        </p:nvSpPr>
        <p:spPr bwMode="auto">
          <a:xfrm>
            <a:off x="900113" y="2925763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15cm</a:t>
            </a:r>
          </a:p>
        </p:txBody>
      </p:sp>
      <p:sp>
        <p:nvSpPr>
          <p:cNvPr id="140309" name="Text Box 27"/>
          <p:cNvSpPr txBox="1">
            <a:spLocks noChangeArrowheads="1"/>
          </p:cNvSpPr>
          <p:nvPr/>
        </p:nvSpPr>
        <p:spPr bwMode="auto">
          <a:xfrm>
            <a:off x="900113" y="4294188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00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15cm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6000" b="0" dirty="0" smtClean="0">
                <a:effectLst/>
                <a:ea typeface="華康超明體" pitchFamily="49" charset="-120"/>
              </a:rPr>
              <a:t>電路圖</a:t>
            </a:r>
            <a:r>
              <a:rPr lang="zh-TW" altLang="en-US" sz="6000" dirty="0" smtClean="0">
                <a:ea typeface="華康超明體" pitchFamily="49" charset="-120"/>
              </a:rPr>
              <a:t>與動作說明</a:t>
            </a:r>
            <a:r>
              <a:rPr lang="en-US" altLang="zh-TW" sz="60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1/3</a:t>
            </a:r>
            <a:endParaRPr lang="zh-TW" altLang="en-US" sz="6000" b="0" dirty="0" smtClean="0">
              <a:solidFill>
                <a:srgbClr val="FF0000"/>
              </a:solidFill>
              <a:effectLst/>
              <a:latin typeface="華康超明體" pitchFamily="49" charset="-120"/>
              <a:ea typeface="華康超明體" pitchFamily="49" charset="-120"/>
            </a:endParaRP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85860"/>
            <a:ext cx="8229600" cy="4525963"/>
          </a:xfrm>
        </p:spPr>
        <p:txBody>
          <a:bodyPr/>
          <a:lstStyle/>
          <a:p>
            <a:pPr marL="0" eaLnBrk="1" hangingPunct="1">
              <a:buFont typeface="Wingdings" pitchFamily="2" charset="2"/>
              <a:buNone/>
            </a:pPr>
            <a:r>
              <a:rPr lang="zh-TW" altLang="en-US" sz="3400" dirty="0" smtClean="0">
                <a:effectLst/>
                <a:latin typeface="華康超明體" pitchFamily="49" charset="-120"/>
                <a:ea typeface="華康超明體" pitchFamily="49" charset="-120"/>
              </a:rPr>
              <a:t>一個開關控制一個燈與插座之配置電路圖</a:t>
            </a:r>
            <a:endParaRPr lang="en-US" altLang="zh-TW" sz="3400" dirty="0" smtClean="0">
              <a:effectLst/>
              <a:latin typeface="華康超明體" pitchFamily="49" charset="-120"/>
              <a:ea typeface="華康超明體" pitchFamily="49" charset="-120"/>
            </a:endParaRPr>
          </a:p>
          <a:p>
            <a:pPr marL="0" eaLnBrk="1" hangingPunct="1">
              <a:buFont typeface="Wingdings" pitchFamily="2" charset="2"/>
              <a:buNone/>
            </a:pPr>
            <a:r>
              <a:rPr lang="zh-TW" altLang="en-US" sz="34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動作說明</a:t>
            </a:r>
            <a:r>
              <a:rPr lang="en-US" altLang="zh-TW" sz="34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1</a:t>
            </a:r>
            <a:r>
              <a:rPr lang="zh-TW" altLang="en-US" sz="3400" dirty="0" smtClean="0">
                <a:latin typeface="華康超明體" pitchFamily="49" charset="-120"/>
                <a:ea typeface="華康超明體" pitchFamily="49" charset="-120"/>
              </a:rPr>
              <a:t>：將插頭插上插座時，因為無熔絲開關為</a:t>
            </a:r>
            <a:r>
              <a:rPr lang="en-US" altLang="zh-TW" sz="34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OFF</a:t>
            </a:r>
            <a:r>
              <a:rPr lang="zh-TW" altLang="en-US" sz="3400" dirty="0" smtClean="0">
                <a:latin typeface="華康超明體" pitchFamily="49" charset="-120"/>
                <a:ea typeface="華康超明體" pitchFamily="49" charset="-120"/>
              </a:rPr>
              <a:t>，所以插座的電壓為</a:t>
            </a:r>
            <a:r>
              <a:rPr lang="en-US" altLang="zh-TW" sz="34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0V</a:t>
            </a:r>
            <a:r>
              <a:rPr lang="zh-TW" altLang="en-US" sz="3400" dirty="0" smtClean="0">
                <a:latin typeface="華康超明體" pitchFamily="49" charset="-120"/>
                <a:ea typeface="華康超明體" pitchFamily="49" charset="-120"/>
              </a:rPr>
              <a:t>。</a:t>
            </a:r>
            <a:endParaRPr lang="zh-TW" altLang="en-US" sz="3400" dirty="0" smtClean="0">
              <a:effectLst/>
              <a:latin typeface="華康超明體" pitchFamily="49" charset="-120"/>
              <a:ea typeface="華康超明體" pitchFamily="49" charset="-120"/>
            </a:endParaRPr>
          </a:p>
          <a:p>
            <a:pPr marL="0" eaLnBrk="1" hangingPunct="1">
              <a:buFont typeface="Wingdings" pitchFamily="2" charset="2"/>
              <a:buNone/>
            </a:pPr>
            <a:endParaRPr lang="en-US" altLang="zh-TW" sz="3400" dirty="0" smtClean="0">
              <a:effectLst/>
              <a:latin typeface="華康超明體" pitchFamily="49" charset="-120"/>
              <a:ea typeface="華康超明體" pitchFamily="49" charset="-120"/>
            </a:endParaRPr>
          </a:p>
        </p:txBody>
      </p:sp>
      <p:sp>
        <p:nvSpPr>
          <p:cNvPr id="141316" name="Line 4"/>
          <p:cNvSpPr>
            <a:spLocks noChangeShapeType="1"/>
          </p:cNvSpPr>
          <p:nvPr/>
        </p:nvSpPr>
        <p:spPr bwMode="auto">
          <a:xfrm>
            <a:off x="1979613" y="3213100"/>
            <a:ext cx="4897437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17" name="Line 5"/>
          <p:cNvSpPr>
            <a:spLocks noChangeShapeType="1"/>
          </p:cNvSpPr>
          <p:nvPr/>
        </p:nvSpPr>
        <p:spPr bwMode="auto">
          <a:xfrm flipH="1">
            <a:off x="1979613" y="5373688"/>
            <a:ext cx="1587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18" name="Oval 6"/>
          <p:cNvSpPr>
            <a:spLocks noChangeArrowheads="1"/>
          </p:cNvSpPr>
          <p:nvPr/>
        </p:nvSpPr>
        <p:spPr bwMode="auto">
          <a:xfrm>
            <a:off x="1619250" y="4654550"/>
            <a:ext cx="720725" cy="719138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～</a:t>
            </a:r>
          </a:p>
        </p:txBody>
      </p:sp>
      <p:sp>
        <p:nvSpPr>
          <p:cNvPr id="141319" name="Line 7"/>
          <p:cNvSpPr>
            <a:spLocks noChangeShapeType="1"/>
          </p:cNvSpPr>
          <p:nvPr/>
        </p:nvSpPr>
        <p:spPr bwMode="auto">
          <a:xfrm>
            <a:off x="1979613" y="3213100"/>
            <a:ext cx="1587" cy="431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0" name="Line 8"/>
          <p:cNvSpPr>
            <a:spLocks noChangeShapeType="1"/>
          </p:cNvSpPr>
          <p:nvPr/>
        </p:nvSpPr>
        <p:spPr bwMode="auto">
          <a:xfrm>
            <a:off x="1979613" y="5949950"/>
            <a:ext cx="4897437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1" name="Line 9"/>
          <p:cNvSpPr>
            <a:spLocks noChangeShapeType="1"/>
          </p:cNvSpPr>
          <p:nvPr/>
        </p:nvSpPr>
        <p:spPr bwMode="auto">
          <a:xfrm>
            <a:off x="4357688" y="5445125"/>
            <a:ext cx="0" cy="504825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8314" name="Oval 10"/>
          <p:cNvSpPr>
            <a:spLocks noChangeArrowheads="1"/>
          </p:cNvSpPr>
          <p:nvPr/>
        </p:nvSpPr>
        <p:spPr bwMode="auto">
          <a:xfrm>
            <a:off x="3997325" y="4725988"/>
            <a:ext cx="720725" cy="719137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Ｒ</a:t>
            </a:r>
          </a:p>
        </p:txBody>
      </p:sp>
      <p:sp>
        <p:nvSpPr>
          <p:cNvPr id="141323" name="Line 11"/>
          <p:cNvSpPr>
            <a:spLocks noChangeShapeType="1"/>
          </p:cNvSpPr>
          <p:nvPr/>
        </p:nvSpPr>
        <p:spPr bwMode="auto">
          <a:xfrm>
            <a:off x="4357688" y="3213100"/>
            <a:ext cx="0" cy="576263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4" name="Line 12"/>
          <p:cNvSpPr>
            <a:spLocks noChangeShapeType="1"/>
          </p:cNvSpPr>
          <p:nvPr/>
        </p:nvSpPr>
        <p:spPr bwMode="auto">
          <a:xfrm flipH="1">
            <a:off x="6877050" y="4725988"/>
            <a:ext cx="1588" cy="12239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5" name="Oval 13"/>
          <p:cNvSpPr>
            <a:spLocks noChangeArrowheads="1"/>
          </p:cNvSpPr>
          <p:nvPr/>
        </p:nvSpPr>
        <p:spPr bwMode="auto">
          <a:xfrm>
            <a:off x="6516688" y="4222750"/>
            <a:ext cx="720725" cy="719138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zh-TW" altLang="zh-TW" sz="4000">
              <a:ea typeface="華康超明體" pitchFamily="49" charset="-120"/>
            </a:endParaRPr>
          </a:p>
        </p:txBody>
      </p:sp>
      <p:sp>
        <p:nvSpPr>
          <p:cNvPr id="141326" name="Line 14"/>
          <p:cNvSpPr>
            <a:spLocks noChangeShapeType="1"/>
          </p:cNvSpPr>
          <p:nvPr/>
        </p:nvSpPr>
        <p:spPr bwMode="auto">
          <a:xfrm>
            <a:off x="6877050" y="3213100"/>
            <a:ext cx="1588" cy="1223963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7" name="Line 15"/>
          <p:cNvSpPr>
            <a:spLocks noChangeShapeType="1"/>
          </p:cNvSpPr>
          <p:nvPr/>
        </p:nvSpPr>
        <p:spPr bwMode="auto">
          <a:xfrm>
            <a:off x="6661150" y="4437063"/>
            <a:ext cx="431800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8" name="Line 16"/>
          <p:cNvSpPr>
            <a:spLocks noChangeShapeType="1"/>
          </p:cNvSpPr>
          <p:nvPr/>
        </p:nvSpPr>
        <p:spPr bwMode="auto">
          <a:xfrm>
            <a:off x="6661150" y="4725988"/>
            <a:ext cx="431800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9" name="Text Box 17"/>
          <p:cNvSpPr txBox="1">
            <a:spLocks noChangeArrowheads="1"/>
          </p:cNvSpPr>
          <p:nvPr/>
        </p:nvSpPr>
        <p:spPr bwMode="auto">
          <a:xfrm>
            <a:off x="2484438" y="4583113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交流電</a:t>
            </a:r>
          </a:p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110V</a:t>
            </a:r>
          </a:p>
        </p:txBody>
      </p:sp>
      <p:sp>
        <p:nvSpPr>
          <p:cNvPr id="141330" name="Line 18"/>
          <p:cNvSpPr>
            <a:spLocks noChangeShapeType="1"/>
          </p:cNvSpPr>
          <p:nvPr/>
        </p:nvSpPr>
        <p:spPr bwMode="auto">
          <a:xfrm>
            <a:off x="4357688" y="4221163"/>
            <a:ext cx="0" cy="504825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31" name="Oval 19"/>
          <p:cNvSpPr>
            <a:spLocks noChangeArrowheads="1"/>
          </p:cNvSpPr>
          <p:nvPr/>
        </p:nvSpPr>
        <p:spPr bwMode="auto">
          <a:xfrm>
            <a:off x="4252913" y="41624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1332" name="Oval 20"/>
          <p:cNvSpPr>
            <a:spLocks noChangeArrowheads="1"/>
          </p:cNvSpPr>
          <p:nvPr/>
        </p:nvSpPr>
        <p:spPr bwMode="auto">
          <a:xfrm>
            <a:off x="4252913" y="3586163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8325" name="Line 21"/>
          <p:cNvSpPr>
            <a:spLocks noChangeShapeType="1"/>
          </p:cNvSpPr>
          <p:nvPr/>
        </p:nvSpPr>
        <p:spPr bwMode="auto">
          <a:xfrm flipV="1">
            <a:off x="4430713" y="3644900"/>
            <a:ext cx="287337" cy="6477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34" name="Text Box 23"/>
          <p:cNvSpPr txBox="1">
            <a:spLocks noChangeArrowheads="1"/>
          </p:cNvSpPr>
          <p:nvPr/>
        </p:nvSpPr>
        <p:spPr bwMode="auto">
          <a:xfrm>
            <a:off x="4862513" y="3502025"/>
            <a:ext cx="1708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單切開關</a:t>
            </a:r>
          </a:p>
        </p:txBody>
      </p:sp>
      <p:sp>
        <p:nvSpPr>
          <p:cNvPr id="141335" name="Text Box 24"/>
          <p:cNvSpPr txBox="1">
            <a:spLocks noChangeArrowheads="1"/>
          </p:cNvSpPr>
          <p:nvPr/>
        </p:nvSpPr>
        <p:spPr bwMode="auto">
          <a:xfrm>
            <a:off x="4862513" y="4797425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燈泡</a:t>
            </a:r>
          </a:p>
        </p:txBody>
      </p:sp>
      <p:sp>
        <p:nvSpPr>
          <p:cNvPr id="141336" name="Text Box 25"/>
          <p:cNvSpPr txBox="1">
            <a:spLocks noChangeArrowheads="1"/>
          </p:cNvSpPr>
          <p:nvPr/>
        </p:nvSpPr>
        <p:spPr bwMode="auto">
          <a:xfrm>
            <a:off x="7381875" y="4221163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 dirty="0">
                <a:latin typeface="華康超明體" pitchFamily="49" charset="-120"/>
                <a:ea typeface="華康超明體" pitchFamily="49" charset="-120"/>
              </a:rPr>
              <a:t>插座</a:t>
            </a:r>
          </a:p>
        </p:txBody>
      </p:sp>
      <p:sp>
        <p:nvSpPr>
          <p:cNvPr id="141337" name="Line 26"/>
          <p:cNvSpPr>
            <a:spLocks noChangeShapeType="1"/>
          </p:cNvSpPr>
          <p:nvPr/>
        </p:nvSpPr>
        <p:spPr bwMode="auto">
          <a:xfrm flipH="1">
            <a:off x="1981200" y="4294188"/>
            <a:ext cx="0" cy="3603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38" name="Oval 27"/>
          <p:cNvSpPr>
            <a:spLocks noChangeArrowheads="1"/>
          </p:cNvSpPr>
          <p:nvPr/>
        </p:nvSpPr>
        <p:spPr bwMode="auto">
          <a:xfrm>
            <a:off x="1876425" y="41497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1339" name="Oval 28"/>
          <p:cNvSpPr>
            <a:spLocks noChangeArrowheads="1"/>
          </p:cNvSpPr>
          <p:nvPr/>
        </p:nvSpPr>
        <p:spPr bwMode="auto">
          <a:xfrm>
            <a:off x="1876425" y="3573463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8333" name="Line 29"/>
          <p:cNvSpPr>
            <a:spLocks noChangeShapeType="1"/>
          </p:cNvSpPr>
          <p:nvPr/>
        </p:nvSpPr>
        <p:spPr bwMode="auto">
          <a:xfrm flipV="1">
            <a:off x="2054225" y="3632200"/>
            <a:ext cx="287338" cy="6477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41" name="Text Box 30"/>
          <p:cNvSpPr txBox="1">
            <a:spLocks noChangeArrowheads="1"/>
          </p:cNvSpPr>
          <p:nvPr/>
        </p:nvSpPr>
        <p:spPr bwMode="auto">
          <a:xfrm>
            <a:off x="2413000" y="3429000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無熔絲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開關</a:t>
            </a:r>
          </a:p>
        </p:txBody>
      </p:sp>
      <p:sp>
        <p:nvSpPr>
          <p:cNvPr id="98336" name="Text Box 32"/>
          <p:cNvSpPr txBox="1">
            <a:spLocks noChangeArrowheads="1"/>
          </p:cNvSpPr>
          <p:nvPr/>
        </p:nvSpPr>
        <p:spPr bwMode="auto">
          <a:xfrm>
            <a:off x="7308850" y="4724400"/>
            <a:ext cx="9207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5000" dirty="0">
                <a:latin typeface="華康超明體" pitchFamily="49" charset="-120"/>
                <a:ea typeface="華康超明體" pitchFamily="49" charset="-120"/>
              </a:rPr>
              <a:t>0V</a:t>
            </a:r>
          </a:p>
        </p:txBody>
      </p:sp>
      <p:sp>
        <p:nvSpPr>
          <p:cNvPr id="98339" name="Oval 35"/>
          <p:cNvSpPr>
            <a:spLocks noChangeArrowheads="1"/>
          </p:cNvSpPr>
          <p:nvPr/>
        </p:nvSpPr>
        <p:spPr bwMode="auto">
          <a:xfrm>
            <a:off x="3995738" y="4724400"/>
            <a:ext cx="720725" cy="719138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 dirty="0">
                <a:ea typeface="華康超明體" pitchFamily="49" charset="-120"/>
              </a:rPr>
              <a:t>Ｒ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4" grpId="0" animBg="1"/>
      <p:bldP spid="98325" grpId="0" animBg="1"/>
      <p:bldP spid="98333" grpId="0" animBg="1"/>
      <p:bldP spid="98336" grpId="0"/>
      <p:bldP spid="983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ea typeface="華康超明體" pitchFamily="49" charset="-120"/>
              </a:rPr>
              <a:t>電路圖與動作說明</a:t>
            </a:r>
            <a:r>
              <a:rPr lang="en-US" altLang="zh-TW" sz="60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2/3</a:t>
            </a:r>
            <a:endParaRPr lang="zh-TW" altLang="en-US" sz="6000" b="0" dirty="0" smtClean="0">
              <a:effectLst/>
              <a:ea typeface="華康超明體" pitchFamily="49" charset="-120"/>
            </a:endParaRP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57298"/>
            <a:ext cx="8229600" cy="4525963"/>
          </a:xfrm>
        </p:spPr>
        <p:txBody>
          <a:bodyPr/>
          <a:lstStyle/>
          <a:p>
            <a:pPr marL="0" eaLnBrk="1" hangingPunct="1">
              <a:buFont typeface="Wingdings" pitchFamily="2" charset="2"/>
              <a:buNone/>
            </a:pPr>
            <a:r>
              <a:rPr lang="zh-TW" altLang="en-US" sz="3400" dirty="0" smtClean="0">
                <a:effectLst/>
                <a:latin typeface="華康超明體" pitchFamily="49" charset="-120"/>
                <a:ea typeface="華康超明體" pitchFamily="49" charset="-120"/>
              </a:rPr>
              <a:t>一個開關控制一個燈與插座之配置電路圖</a:t>
            </a:r>
            <a:endParaRPr lang="en-US" altLang="zh-TW" sz="3400" dirty="0" smtClean="0">
              <a:effectLst/>
              <a:latin typeface="華康超明體" pitchFamily="49" charset="-120"/>
              <a:ea typeface="華康超明體" pitchFamily="49" charset="-120"/>
            </a:endParaRPr>
          </a:p>
          <a:p>
            <a:pPr marL="0">
              <a:buNone/>
            </a:pPr>
            <a:r>
              <a:rPr lang="zh-TW" altLang="en-US" sz="34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動作說明</a:t>
            </a:r>
            <a:r>
              <a:rPr lang="en-US" altLang="zh-TW" sz="34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2</a:t>
            </a:r>
            <a:r>
              <a:rPr lang="zh-TW" altLang="en-US" sz="3400" dirty="0" smtClean="0">
                <a:latin typeface="華康超明體" pitchFamily="49" charset="-120"/>
                <a:ea typeface="華康超明體" pitchFamily="49" charset="-120"/>
              </a:rPr>
              <a:t>：將無熔絲開關切換為</a:t>
            </a:r>
            <a:r>
              <a:rPr lang="en-US" altLang="zh-TW" sz="34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ON</a:t>
            </a:r>
            <a:r>
              <a:rPr lang="zh-TW" altLang="en-US" sz="3400" dirty="0" smtClean="0">
                <a:latin typeface="華康超明體" pitchFamily="49" charset="-120"/>
                <a:ea typeface="華康超明體" pitchFamily="49" charset="-120"/>
              </a:rPr>
              <a:t>時，插座的電壓可用三用電表量到</a:t>
            </a:r>
            <a:r>
              <a:rPr lang="en-US" altLang="zh-TW" sz="34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110V</a:t>
            </a:r>
            <a:r>
              <a:rPr lang="zh-TW" altLang="en-US" sz="3400" dirty="0" smtClean="0">
                <a:latin typeface="華康超明體" pitchFamily="49" charset="-120"/>
                <a:ea typeface="華康超明體" pitchFamily="49" charset="-120"/>
              </a:rPr>
              <a:t>的電壓。</a:t>
            </a:r>
          </a:p>
          <a:p>
            <a:pPr marL="0" eaLnBrk="1" hangingPunct="1">
              <a:buFont typeface="Wingdings" pitchFamily="2" charset="2"/>
              <a:buNone/>
            </a:pPr>
            <a:endParaRPr lang="zh-TW" altLang="en-US" sz="3400" dirty="0" smtClean="0">
              <a:effectLst/>
              <a:latin typeface="華康超明體" pitchFamily="49" charset="-120"/>
              <a:ea typeface="華康超明體" pitchFamily="49" charset="-120"/>
            </a:endParaRPr>
          </a:p>
          <a:p>
            <a:pPr marL="0" eaLnBrk="1" hangingPunct="1">
              <a:buFont typeface="Wingdings" pitchFamily="2" charset="2"/>
              <a:buNone/>
            </a:pPr>
            <a:endParaRPr lang="en-US" altLang="zh-TW" sz="3400" dirty="0" smtClean="0">
              <a:effectLst/>
              <a:latin typeface="華康超明體" pitchFamily="49" charset="-120"/>
              <a:ea typeface="華康超明體" pitchFamily="49" charset="-120"/>
            </a:endParaRPr>
          </a:p>
        </p:txBody>
      </p:sp>
      <p:sp>
        <p:nvSpPr>
          <p:cNvPr id="141316" name="Line 4"/>
          <p:cNvSpPr>
            <a:spLocks noChangeShapeType="1"/>
          </p:cNvSpPr>
          <p:nvPr/>
        </p:nvSpPr>
        <p:spPr bwMode="auto">
          <a:xfrm>
            <a:off x="1979613" y="3213100"/>
            <a:ext cx="4897437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17" name="Line 5"/>
          <p:cNvSpPr>
            <a:spLocks noChangeShapeType="1"/>
          </p:cNvSpPr>
          <p:nvPr/>
        </p:nvSpPr>
        <p:spPr bwMode="auto">
          <a:xfrm flipH="1">
            <a:off x="1979613" y="5373688"/>
            <a:ext cx="1587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18" name="Oval 6"/>
          <p:cNvSpPr>
            <a:spLocks noChangeArrowheads="1"/>
          </p:cNvSpPr>
          <p:nvPr/>
        </p:nvSpPr>
        <p:spPr bwMode="auto">
          <a:xfrm>
            <a:off x="1619250" y="4654550"/>
            <a:ext cx="720725" cy="719138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～</a:t>
            </a:r>
          </a:p>
        </p:txBody>
      </p:sp>
      <p:sp>
        <p:nvSpPr>
          <p:cNvPr id="141319" name="Line 7"/>
          <p:cNvSpPr>
            <a:spLocks noChangeShapeType="1"/>
          </p:cNvSpPr>
          <p:nvPr/>
        </p:nvSpPr>
        <p:spPr bwMode="auto">
          <a:xfrm>
            <a:off x="1979613" y="3213100"/>
            <a:ext cx="1587" cy="431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0" name="Line 8"/>
          <p:cNvSpPr>
            <a:spLocks noChangeShapeType="1"/>
          </p:cNvSpPr>
          <p:nvPr/>
        </p:nvSpPr>
        <p:spPr bwMode="auto">
          <a:xfrm>
            <a:off x="1979613" y="5949950"/>
            <a:ext cx="4897437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1" name="Line 9"/>
          <p:cNvSpPr>
            <a:spLocks noChangeShapeType="1"/>
          </p:cNvSpPr>
          <p:nvPr/>
        </p:nvSpPr>
        <p:spPr bwMode="auto">
          <a:xfrm>
            <a:off x="4357688" y="5445125"/>
            <a:ext cx="0" cy="504825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8314" name="Oval 10"/>
          <p:cNvSpPr>
            <a:spLocks noChangeArrowheads="1"/>
          </p:cNvSpPr>
          <p:nvPr/>
        </p:nvSpPr>
        <p:spPr bwMode="auto">
          <a:xfrm>
            <a:off x="3997325" y="4725988"/>
            <a:ext cx="720725" cy="719137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Ｒ</a:t>
            </a:r>
          </a:p>
        </p:txBody>
      </p:sp>
      <p:sp>
        <p:nvSpPr>
          <p:cNvPr id="141323" name="Line 11"/>
          <p:cNvSpPr>
            <a:spLocks noChangeShapeType="1"/>
          </p:cNvSpPr>
          <p:nvPr/>
        </p:nvSpPr>
        <p:spPr bwMode="auto">
          <a:xfrm>
            <a:off x="4357688" y="3213100"/>
            <a:ext cx="0" cy="576263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4" name="Line 12"/>
          <p:cNvSpPr>
            <a:spLocks noChangeShapeType="1"/>
          </p:cNvSpPr>
          <p:nvPr/>
        </p:nvSpPr>
        <p:spPr bwMode="auto">
          <a:xfrm flipH="1">
            <a:off x="6877050" y="4725988"/>
            <a:ext cx="1588" cy="12239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5" name="Oval 13"/>
          <p:cNvSpPr>
            <a:spLocks noChangeArrowheads="1"/>
          </p:cNvSpPr>
          <p:nvPr/>
        </p:nvSpPr>
        <p:spPr bwMode="auto">
          <a:xfrm>
            <a:off x="6516688" y="4222750"/>
            <a:ext cx="720725" cy="719138"/>
          </a:xfrm>
          <a:prstGeom prst="ellips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zh-TW" altLang="zh-TW" sz="4000">
              <a:ea typeface="華康超明體" pitchFamily="49" charset="-120"/>
            </a:endParaRPr>
          </a:p>
        </p:txBody>
      </p:sp>
      <p:sp>
        <p:nvSpPr>
          <p:cNvPr id="141326" name="Line 14"/>
          <p:cNvSpPr>
            <a:spLocks noChangeShapeType="1"/>
          </p:cNvSpPr>
          <p:nvPr/>
        </p:nvSpPr>
        <p:spPr bwMode="auto">
          <a:xfrm>
            <a:off x="6877050" y="3213100"/>
            <a:ext cx="1588" cy="1223963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7" name="Line 15"/>
          <p:cNvSpPr>
            <a:spLocks noChangeShapeType="1"/>
          </p:cNvSpPr>
          <p:nvPr/>
        </p:nvSpPr>
        <p:spPr bwMode="auto">
          <a:xfrm>
            <a:off x="6661150" y="4437063"/>
            <a:ext cx="4318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8" name="Line 16"/>
          <p:cNvSpPr>
            <a:spLocks noChangeShapeType="1"/>
          </p:cNvSpPr>
          <p:nvPr/>
        </p:nvSpPr>
        <p:spPr bwMode="auto">
          <a:xfrm>
            <a:off x="6661150" y="4725988"/>
            <a:ext cx="4318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9" name="Text Box 17"/>
          <p:cNvSpPr txBox="1">
            <a:spLocks noChangeArrowheads="1"/>
          </p:cNvSpPr>
          <p:nvPr/>
        </p:nvSpPr>
        <p:spPr bwMode="auto">
          <a:xfrm>
            <a:off x="2484438" y="4583113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交流電</a:t>
            </a:r>
          </a:p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110V</a:t>
            </a:r>
          </a:p>
        </p:txBody>
      </p:sp>
      <p:sp>
        <p:nvSpPr>
          <p:cNvPr id="141330" name="Line 18"/>
          <p:cNvSpPr>
            <a:spLocks noChangeShapeType="1"/>
          </p:cNvSpPr>
          <p:nvPr/>
        </p:nvSpPr>
        <p:spPr bwMode="auto">
          <a:xfrm>
            <a:off x="4357688" y="4221163"/>
            <a:ext cx="0" cy="504825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31" name="Oval 19"/>
          <p:cNvSpPr>
            <a:spLocks noChangeArrowheads="1"/>
          </p:cNvSpPr>
          <p:nvPr/>
        </p:nvSpPr>
        <p:spPr bwMode="auto">
          <a:xfrm>
            <a:off x="4252913" y="4162425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1332" name="Oval 20"/>
          <p:cNvSpPr>
            <a:spLocks noChangeArrowheads="1"/>
          </p:cNvSpPr>
          <p:nvPr/>
        </p:nvSpPr>
        <p:spPr bwMode="auto">
          <a:xfrm>
            <a:off x="4252913" y="3586163"/>
            <a:ext cx="215900" cy="2159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8325" name="Line 21"/>
          <p:cNvSpPr>
            <a:spLocks noChangeShapeType="1"/>
          </p:cNvSpPr>
          <p:nvPr/>
        </p:nvSpPr>
        <p:spPr bwMode="auto">
          <a:xfrm flipV="1">
            <a:off x="4430713" y="3644900"/>
            <a:ext cx="287337" cy="6477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34" name="Text Box 23"/>
          <p:cNvSpPr txBox="1">
            <a:spLocks noChangeArrowheads="1"/>
          </p:cNvSpPr>
          <p:nvPr/>
        </p:nvSpPr>
        <p:spPr bwMode="auto">
          <a:xfrm>
            <a:off x="4862513" y="3502025"/>
            <a:ext cx="1708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單切開關</a:t>
            </a:r>
          </a:p>
        </p:txBody>
      </p:sp>
      <p:sp>
        <p:nvSpPr>
          <p:cNvPr id="141335" name="Text Box 24"/>
          <p:cNvSpPr txBox="1">
            <a:spLocks noChangeArrowheads="1"/>
          </p:cNvSpPr>
          <p:nvPr/>
        </p:nvSpPr>
        <p:spPr bwMode="auto">
          <a:xfrm>
            <a:off x="4862513" y="4797425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燈泡</a:t>
            </a:r>
          </a:p>
        </p:txBody>
      </p:sp>
      <p:sp>
        <p:nvSpPr>
          <p:cNvPr id="141336" name="Text Box 25"/>
          <p:cNvSpPr txBox="1">
            <a:spLocks noChangeArrowheads="1"/>
          </p:cNvSpPr>
          <p:nvPr/>
        </p:nvSpPr>
        <p:spPr bwMode="auto">
          <a:xfrm>
            <a:off x="7381875" y="4221163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 dirty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插座</a:t>
            </a:r>
          </a:p>
        </p:txBody>
      </p:sp>
      <p:sp>
        <p:nvSpPr>
          <p:cNvPr id="141337" name="Line 26"/>
          <p:cNvSpPr>
            <a:spLocks noChangeShapeType="1"/>
          </p:cNvSpPr>
          <p:nvPr/>
        </p:nvSpPr>
        <p:spPr bwMode="auto">
          <a:xfrm flipH="1">
            <a:off x="1981200" y="4294188"/>
            <a:ext cx="0" cy="3603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38" name="Oval 27"/>
          <p:cNvSpPr>
            <a:spLocks noChangeArrowheads="1"/>
          </p:cNvSpPr>
          <p:nvPr/>
        </p:nvSpPr>
        <p:spPr bwMode="auto">
          <a:xfrm>
            <a:off x="1876425" y="414972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1339" name="Oval 28"/>
          <p:cNvSpPr>
            <a:spLocks noChangeArrowheads="1"/>
          </p:cNvSpPr>
          <p:nvPr/>
        </p:nvSpPr>
        <p:spPr bwMode="auto">
          <a:xfrm>
            <a:off x="1876425" y="3573463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1341" name="Text Box 30"/>
          <p:cNvSpPr txBox="1">
            <a:spLocks noChangeArrowheads="1"/>
          </p:cNvSpPr>
          <p:nvPr/>
        </p:nvSpPr>
        <p:spPr bwMode="auto">
          <a:xfrm>
            <a:off x="2413000" y="3429000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無熔絲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開關</a:t>
            </a:r>
          </a:p>
        </p:txBody>
      </p:sp>
      <p:sp>
        <p:nvSpPr>
          <p:cNvPr id="98335" name="Line 31"/>
          <p:cNvSpPr>
            <a:spLocks noChangeShapeType="1"/>
          </p:cNvSpPr>
          <p:nvPr/>
        </p:nvSpPr>
        <p:spPr bwMode="auto">
          <a:xfrm flipV="1">
            <a:off x="2051050" y="3644900"/>
            <a:ext cx="0" cy="6477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8337" name="Text Box 33"/>
          <p:cNvSpPr txBox="1">
            <a:spLocks noChangeArrowheads="1"/>
          </p:cNvSpPr>
          <p:nvPr/>
        </p:nvSpPr>
        <p:spPr bwMode="auto">
          <a:xfrm>
            <a:off x="7308850" y="4572008"/>
            <a:ext cx="15113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5000" dirty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110V</a:t>
            </a:r>
          </a:p>
        </p:txBody>
      </p:sp>
      <p:sp>
        <p:nvSpPr>
          <p:cNvPr id="98339" name="Oval 35"/>
          <p:cNvSpPr>
            <a:spLocks noChangeArrowheads="1"/>
          </p:cNvSpPr>
          <p:nvPr/>
        </p:nvSpPr>
        <p:spPr bwMode="auto">
          <a:xfrm>
            <a:off x="3995738" y="4724400"/>
            <a:ext cx="720725" cy="719138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 dirty="0">
                <a:ea typeface="華康超明體" pitchFamily="49" charset="-120"/>
              </a:rPr>
              <a:t>Ｒ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4" grpId="0" animBg="1"/>
      <p:bldP spid="98325" grpId="0" animBg="1"/>
      <p:bldP spid="98335" grpId="0" animBg="1"/>
      <p:bldP spid="98337" grpId="0"/>
      <p:bldP spid="983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 smtClean="0">
                <a:ea typeface="華康超明體" pitchFamily="49" charset="-120"/>
              </a:rPr>
              <a:t>電路圖與動作說明</a:t>
            </a:r>
            <a:r>
              <a:rPr lang="en-US" altLang="zh-TW" sz="60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3/3</a:t>
            </a:r>
            <a:endParaRPr lang="zh-TW" altLang="en-US" sz="6000" b="0" dirty="0" smtClean="0">
              <a:effectLst/>
              <a:ea typeface="華康超明體" pitchFamily="49" charset="-120"/>
            </a:endParaRP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57298"/>
            <a:ext cx="8229600" cy="4525963"/>
          </a:xfrm>
        </p:spPr>
        <p:txBody>
          <a:bodyPr/>
          <a:lstStyle/>
          <a:p>
            <a:pPr marL="0" eaLnBrk="1" hangingPunct="1">
              <a:buFont typeface="Wingdings" pitchFamily="2" charset="2"/>
              <a:buNone/>
            </a:pPr>
            <a:r>
              <a:rPr lang="zh-TW" altLang="en-US" sz="3400" dirty="0" smtClean="0">
                <a:effectLst/>
                <a:latin typeface="華康超明體" pitchFamily="49" charset="-120"/>
                <a:ea typeface="華康超明體" pitchFamily="49" charset="-120"/>
              </a:rPr>
              <a:t>一個開關控制一個燈與插座之配置電路圖</a:t>
            </a:r>
            <a:endParaRPr lang="en-US" altLang="zh-TW" sz="3400" dirty="0" smtClean="0">
              <a:effectLst/>
              <a:latin typeface="華康超明體" pitchFamily="49" charset="-120"/>
              <a:ea typeface="華康超明體" pitchFamily="49" charset="-120"/>
            </a:endParaRPr>
          </a:p>
          <a:p>
            <a:pPr marL="0">
              <a:buNone/>
            </a:pPr>
            <a:r>
              <a:rPr lang="zh-TW" altLang="en-US" sz="34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動作說明</a:t>
            </a:r>
            <a:r>
              <a:rPr lang="en-US" altLang="zh-TW" sz="34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3</a:t>
            </a:r>
            <a:r>
              <a:rPr lang="zh-TW" altLang="en-US" sz="3400" dirty="0" smtClean="0">
                <a:latin typeface="華康超明體" pitchFamily="49" charset="-120"/>
                <a:ea typeface="華康超明體" pitchFamily="49" charset="-120"/>
              </a:rPr>
              <a:t>：此時將單切開關開關切換為</a:t>
            </a:r>
            <a:r>
              <a:rPr lang="en-US" altLang="zh-TW" sz="34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ON</a:t>
            </a:r>
            <a:r>
              <a:rPr lang="zh-TW" altLang="en-US" sz="3400" dirty="0" smtClean="0">
                <a:latin typeface="華康超明體" pitchFamily="49" charset="-120"/>
                <a:ea typeface="華康超明體" pitchFamily="49" charset="-120"/>
              </a:rPr>
              <a:t>時，</a:t>
            </a:r>
            <a:r>
              <a:rPr lang="zh-TW" altLang="en-US" sz="34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燈泡會亮</a:t>
            </a:r>
            <a:r>
              <a:rPr lang="zh-TW" altLang="en-US" sz="3400" dirty="0" smtClean="0">
                <a:latin typeface="華康超明體" pitchFamily="49" charset="-120"/>
                <a:ea typeface="華康超明體" pitchFamily="49" charset="-120"/>
              </a:rPr>
              <a:t>，且插座的電壓仍為</a:t>
            </a:r>
            <a:r>
              <a:rPr lang="en-US" altLang="zh-TW" sz="34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110V</a:t>
            </a:r>
            <a:r>
              <a:rPr lang="zh-TW" altLang="en-US" sz="3400" dirty="0" smtClean="0">
                <a:latin typeface="華康超明體" pitchFamily="49" charset="-120"/>
                <a:ea typeface="華康超明體" pitchFamily="49" charset="-120"/>
              </a:rPr>
              <a:t>。</a:t>
            </a:r>
          </a:p>
          <a:p>
            <a:pPr marL="0" eaLnBrk="1" hangingPunct="1">
              <a:buFont typeface="Wingdings" pitchFamily="2" charset="2"/>
              <a:buNone/>
            </a:pPr>
            <a:endParaRPr lang="zh-TW" altLang="en-US" sz="3400" dirty="0" smtClean="0">
              <a:effectLst/>
              <a:latin typeface="華康超明體" pitchFamily="49" charset="-120"/>
              <a:ea typeface="華康超明體" pitchFamily="49" charset="-120"/>
            </a:endParaRPr>
          </a:p>
          <a:p>
            <a:pPr marL="0" eaLnBrk="1" hangingPunct="1">
              <a:buFont typeface="Wingdings" pitchFamily="2" charset="2"/>
              <a:buNone/>
            </a:pPr>
            <a:endParaRPr lang="en-US" altLang="zh-TW" sz="3400" dirty="0" smtClean="0">
              <a:effectLst/>
              <a:latin typeface="華康超明體" pitchFamily="49" charset="-120"/>
              <a:ea typeface="華康超明體" pitchFamily="49" charset="-120"/>
            </a:endParaRPr>
          </a:p>
        </p:txBody>
      </p:sp>
      <p:sp>
        <p:nvSpPr>
          <p:cNvPr id="141316" name="Line 4"/>
          <p:cNvSpPr>
            <a:spLocks noChangeShapeType="1"/>
          </p:cNvSpPr>
          <p:nvPr/>
        </p:nvSpPr>
        <p:spPr bwMode="auto">
          <a:xfrm>
            <a:off x="1979613" y="3213100"/>
            <a:ext cx="4897437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17" name="Line 5"/>
          <p:cNvSpPr>
            <a:spLocks noChangeShapeType="1"/>
          </p:cNvSpPr>
          <p:nvPr/>
        </p:nvSpPr>
        <p:spPr bwMode="auto">
          <a:xfrm flipH="1">
            <a:off x="1979613" y="5373688"/>
            <a:ext cx="1587" cy="5762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18" name="Oval 6"/>
          <p:cNvSpPr>
            <a:spLocks noChangeArrowheads="1"/>
          </p:cNvSpPr>
          <p:nvPr/>
        </p:nvSpPr>
        <p:spPr bwMode="auto">
          <a:xfrm>
            <a:off x="1619250" y="4654550"/>
            <a:ext cx="720725" cy="719138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～</a:t>
            </a:r>
          </a:p>
        </p:txBody>
      </p:sp>
      <p:sp>
        <p:nvSpPr>
          <p:cNvPr id="141319" name="Line 7"/>
          <p:cNvSpPr>
            <a:spLocks noChangeShapeType="1"/>
          </p:cNvSpPr>
          <p:nvPr/>
        </p:nvSpPr>
        <p:spPr bwMode="auto">
          <a:xfrm>
            <a:off x="1979613" y="3213100"/>
            <a:ext cx="1587" cy="431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0" name="Line 8"/>
          <p:cNvSpPr>
            <a:spLocks noChangeShapeType="1"/>
          </p:cNvSpPr>
          <p:nvPr/>
        </p:nvSpPr>
        <p:spPr bwMode="auto">
          <a:xfrm>
            <a:off x="1979613" y="5949950"/>
            <a:ext cx="4897437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1" name="Line 9"/>
          <p:cNvSpPr>
            <a:spLocks noChangeShapeType="1"/>
          </p:cNvSpPr>
          <p:nvPr/>
        </p:nvSpPr>
        <p:spPr bwMode="auto">
          <a:xfrm>
            <a:off x="4357688" y="5445125"/>
            <a:ext cx="0" cy="504825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8314" name="Oval 10"/>
          <p:cNvSpPr>
            <a:spLocks noChangeArrowheads="1"/>
          </p:cNvSpPr>
          <p:nvPr/>
        </p:nvSpPr>
        <p:spPr bwMode="auto">
          <a:xfrm>
            <a:off x="3997325" y="4725988"/>
            <a:ext cx="720725" cy="719137"/>
          </a:xfrm>
          <a:prstGeom prst="ellips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>
                <a:ea typeface="華康超明體" pitchFamily="49" charset="-120"/>
              </a:rPr>
              <a:t>Ｒ</a:t>
            </a:r>
          </a:p>
        </p:txBody>
      </p:sp>
      <p:sp>
        <p:nvSpPr>
          <p:cNvPr id="141323" name="Line 11"/>
          <p:cNvSpPr>
            <a:spLocks noChangeShapeType="1"/>
          </p:cNvSpPr>
          <p:nvPr/>
        </p:nvSpPr>
        <p:spPr bwMode="auto">
          <a:xfrm>
            <a:off x="4357688" y="3213100"/>
            <a:ext cx="0" cy="576263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4" name="Line 12"/>
          <p:cNvSpPr>
            <a:spLocks noChangeShapeType="1"/>
          </p:cNvSpPr>
          <p:nvPr/>
        </p:nvSpPr>
        <p:spPr bwMode="auto">
          <a:xfrm flipH="1">
            <a:off x="6877050" y="4725988"/>
            <a:ext cx="1588" cy="12239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5" name="Oval 13"/>
          <p:cNvSpPr>
            <a:spLocks noChangeArrowheads="1"/>
          </p:cNvSpPr>
          <p:nvPr/>
        </p:nvSpPr>
        <p:spPr bwMode="auto">
          <a:xfrm>
            <a:off x="6516688" y="4222750"/>
            <a:ext cx="720725" cy="719138"/>
          </a:xfrm>
          <a:prstGeom prst="ellips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zh-TW" altLang="zh-TW" sz="4000">
              <a:ea typeface="華康超明體" pitchFamily="49" charset="-120"/>
            </a:endParaRPr>
          </a:p>
        </p:txBody>
      </p:sp>
      <p:sp>
        <p:nvSpPr>
          <p:cNvPr id="141326" name="Line 14"/>
          <p:cNvSpPr>
            <a:spLocks noChangeShapeType="1"/>
          </p:cNvSpPr>
          <p:nvPr/>
        </p:nvSpPr>
        <p:spPr bwMode="auto">
          <a:xfrm>
            <a:off x="6877050" y="3213100"/>
            <a:ext cx="1588" cy="1223963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7" name="Line 15"/>
          <p:cNvSpPr>
            <a:spLocks noChangeShapeType="1"/>
          </p:cNvSpPr>
          <p:nvPr/>
        </p:nvSpPr>
        <p:spPr bwMode="auto">
          <a:xfrm>
            <a:off x="6661150" y="4437063"/>
            <a:ext cx="4318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8" name="Line 16"/>
          <p:cNvSpPr>
            <a:spLocks noChangeShapeType="1"/>
          </p:cNvSpPr>
          <p:nvPr/>
        </p:nvSpPr>
        <p:spPr bwMode="auto">
          <a:xfrm>
            <a:off x="6661150" y="4725988"/>
            <a:ext cx="4318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29" name="Text Box 17"/>
          <p:cNvSpPr txBox="1">
            <a:spLocks noChangeArrowheads="1"/>
          </p:cNvSpPr>
          <p:nvPr/>
        </p:nvSpPr>
        <p:spPr bwMode="auto">
          <a:xfrm>
            <a:off x="2484438" y="4583113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交流電</a:t>
            </a:r>
          </a:p>
          <a:p>
            <a:r>
              <a:rPr lang="en-US" altLang="zh-TW" sz="3000">
                <a:latin typeface="華康超明體" pitchFamily="49" charset="-120"/>
                <a:ea typeface="華康超明體" pitchFamily="49" charset="-120"/>
              </a:rPr>
              <a:t>110V</a:t>
            </a:r>
          </a:p>
        </p:txBody>
      </p:sp>
      <p:sp>
        <p:nvSpPr>
          <p:cNvPr id="141330" name="Line 18"/>
          <p:cNvSpPr>
            <a:spLocks noChangeShapeType="1"/>
          </p:cNvSpPr>
          <p:nvPr/>
        </p:nvSpPr>
        <p:spPr bwMode="auto">
          <a:xfrm>
            <a:off x="4357688" y="4221163"/>
            <a:ext cx="0" cy="504825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31" name="Oval 19"/>
          <p:cNvSpPr>
            <a:spLocks noChangeArrowheads="1"/>
          </p:cNvSpPr>
          <p:nvPr/>
        </p:nvSpPr>
        <p:spPr bwMode="auto">
          <a:xfrm>
            <a:off x="4252913" y="416242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1332" name="Oval 20"/>
          <p:cNvSpPr>
            <a:spLocks noChangeArrowheads="1"/>
          </p:cNvSpPr>
          <p:nvPr/>
        </p:nvSpPr>
        <p:spPr bwMode="auto">
          <a:xfrm>
            <a:off x="4252913" y="3586163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1334" name="Text Box 23"/>
          <p:cNvSpPr txBox="1">
            <a:spLocks noChangeArrowheads="1"/>
          </p:cNvSpPr>
          <p:nvPr/>
        </p:nvSpPr>
        <p:spPr bwMode="auto">
          <a:xfrm>
            <a:off x="4862513" y="3502025"/>
            <a:ext cx="1708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單切開關</a:t>
            </a:r>
          </a:p>
        </p:txBody>
      </p:sp>
      <p:sp>
        <p:nvSpPr>
          <p:cNvPr id="141335" name="Text Box 24"/>
          <p:cNvSpPr txBox="1">
            <a:spLocks noChangeArrowheads="1"/>
          </p:cNvSpPr>
          <p:nvPr/>
        </p:nvSpPr>
        <p:spPr bwMode="auto">
          <a:xfrm>
            <a:off x="4862513" y="4797425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燈泡</a:t>
            </a:r>
          </a:p>
        </p:txBody>
      </p:sp>
      <p:sp>
        <p:nvSpPr>
          <p:cNvPr id="141336" name="Text Box 25"/>
          <p:cNvSpPr txBox="1">
            <a:spLocks noChangeArrowheads="1"/>
          </p:cNvSpPr>
          <p:nvPr/>
        </p:nvSpPr>
        <p:spPr bwMode="auto">
          <a:xfrm>
            <a:off x="7381875" y="4221163"/>
            <a:ext cx="946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 dirty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插座</a:t>
            </a:r>
          </a:p>
        </p:txBody>
      </p:sp>
      <p:sp>
        <p:nvSpPr>
          <p:cNvPr id="141337" name="Line 26"/>
          <p:cNvSpPr>
            <a:spLocks noChangeShapeType="1"/>
          </p:cNvSpPr>
          <p:nvPr/>
        </p:nvSpPr>
        <p:spPr bwMode="auto">
          <a:xfrm flipH="1">
            <a:off x="1981200" y="4294188"/>
            <a:ext cx="0" cy="3603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1338" name="Oval 27"/>
          <p:cNvSpPr>
            <a:spLocks noChangeArrowheads="1"/>
          </p:cNvSpPr>
          <p:nvPr/>
        </p:nvSpPr>
        <p:spPr bwMode="auto">
          <a:xfrm>
            <a:off x="1876425" y="414972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1339" name="Oval 28"/>
          <p:cNvSpPr>
            <a:spLocks noChangeArrowheads="1"/>
          </p:cNvSpPr>
          <p:nvPr/>
        </p:nvSpPr>
        <p:spPr bwMode="auto">
          <a:xfrm>
            <a:off x="1876425" y="3573463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1341" name="Text Box 30"/>
          <p:cNvSpPr txBox="1">
            <a:spLocks noChangeArrowheads="1"/>
          </p:cNvSpPr>
          <p:nvPr/>
        </p:nvSpPr>
        <p:spPr bwMode="auto">
          <a:xfrm>
            <a:off x="2413000" y="3429000"/>
            <a:ext cx="1327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無熔絲</a:t>
            </a:r>
          </a:p>
          <a:p>
            <a:r>
              <a:rPr lang="zh-TW" altLang="en-US" sz="3000">
                <a:latin typeface="華康超明體" pitchFamily="49" charset="-120"/>
                <a:ea typeface="華康超明體" pitchFamily="49" charset="-120"/>
              </a:rPr>
              <a:t>開關</a:t>
            </a:r>
          </a:p>
        </p:txBody>
      </p:sp>
      <p:sp>
        <p:nvSpPr>
          <p:cNvPr id="98335" name="Line 31"/>
          <p:cNvSpPr>
            <a:spLocks noChangeShapeType="1"/>
          </p:cNvSpPr>
          <p:nvPr/>
        </p:nvSpPr>
        <p:spPr bwMode="auto">
          <a:xfrm flipV="1">
            <a:off x="2051050" y="3644900"/>
            <a:ext cx="0" cy="6477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98337" name="Text Box 33"/>
          <p:cNvSpPr txBox="1">
            <a:spLocks noChangeArrowheads="1"/>
          </p:cNvSpPr>
          <p:nvPr/>
        </p:nvSpPr>
        <p:spPr bwMode="auto">
          <a:xfrm>
            <a:off x="7308850" y="4572008"/>
            <a:ext cx="15113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5000" dirty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110V</a:t>
            </a:r>
          </a:p>
        </p:txBody>
      </p:sp>
      <p:sp>
        <p:nvSpPr>
          <p:cNvPr id="98339" name="Oval 35"/>
          <p:cNvSpPr>
            <a:spLocks noChangeArrowheads="1"/>
          </p:cNvSpPr>
          <p:nvPr/>
        </p:nvSpPr>
        <p:spPr bwMode="auto">
          <a:xfrm>
            <a:off x="3995738" y="4724400"/>
            <a:ext cx="720725" cy="719138"/>
          </a:xfrm>
          <a:prstGeom prst="ellips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zh-TW" altLang="en-US" sz="4000" dirty="0">
                <a:solidFill>
                  <a:srgbClr val="FF0000"/>
                </a:solidFill>
                <a:ea typeface="華康超明體" pitchFamily="49" charset="-120"/>
              </a:rPr>
              <a:t>Ｒ</a:t>
            </a: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V="1">
            <a:off x="4429124" y="3643314"/>
            <a:ext cx="0" cy="6477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4" grpId="0" animBg="1"/>
      <p:bldP spid="98335" grpId="0" animBg="1"/>
      <p:bldP spid="98337" grpId="0"/>
      <p:bldP spid="98339" grpId="0" animBg="1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zh-TW" altLang="en-US" sz="6000" b="0" dirty="0" smtClean="0">
                <a:effectLst/>
                <a:ea typeface="華康超明體" pitchFamily="49" charset="-120"/>
              </a:rPr>
              <a:t>配線實作</a:t>
            </a:r>
            <a:r>
              <a:rPr lang="en-US" altLang="zh-TW" sz="6000" b="0" dirty="0" smtClean="0">
                <a:effectLst/>
                <a:ea typeface="華康超明體" pitchFamily="49" charset="-120"/>
              </a:rPr>
              <a:t>—</a:t>
            </a:r>
            <a:r>
              <a:rPr lang="zh-TW" altLang="en-US" sz="6000" b="0" dirty="0" smtClean="0">
                <a:effectLst/>
                <a:ea typeface="華康超明體" pitchFamily="49" charset="-120"/>
              </a:rPr>
              <a:t>領用材料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616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操作步驟：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1.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領取所需材料與工具</a:t>
            </a: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(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三路開關不必領</a:t>
            </a: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2.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導線：白色線</a:t>
            </a: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120cm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、紅色線</a:t>
            </a: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120cm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、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　　　　綠色線</a:t>
            </a: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60cm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3.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螺絲釘</a:t>
            </a: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7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顆與固定片</a:t>
            </a: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2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片，須固定之操作如下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：</a:t>
            </a:r>
            <a:endParaRPr lang="en-US" altLang="zh-TW" sz="2800" dirty="0" smtClean="0">
              <a:effectLst/>
              <a:latin typeface="華康超明體" pitchFamily="49" charset="-120"/>
              <a:ea typeface="華康超明體" pitchFamily="49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>
                <a:latin typeface="華康超明體" pitchFamily="49" charset="-120"/>
                <a:ea typeface="華康超明體" pitchFamily="49" charset="-120"/>
              </a:rPr>
              <a:t> </a:t>
            </a:r>
            <a:r>
              <a:rPr lang="en-US" altLang="zh-TW" sz="2800" dirty="0" smtClean="0">
                <a:latin typeface="華康超明體" pitchFamily="49" charset="-120"/>
                <a:ea typeface="華康超明體" pitchFamily="49" charset="-120"/>
              </a:rPr>
              <a:t> 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無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熔絲開關用固定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片、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出線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盒固定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、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接地線固定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。導線及燈座不需固定。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4.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完成</a:t>
            </a:r>
            <a:r>
              <a:rPr lang="zh-TW" altLang="en-US" sz="2800" smtClean="0">
                <a:effectLst/>
                <a:latin typeface="華康超明體" pitchFamily="49" charset="-120"/>
                <a:ea typeface="華康超明體" pitchFamily="49" charset="-120"/>
              </a:rPr>
              <a:t>配</a:t>
            </a:r>
            <a:r>
              <a:rPr lang="zh-TW" altLang="en-US" sz="2800" smtClean="0">
                <a:effectLst/>
                <a:latin typeface="華康超明體" pitchFamily="49" charset="-120"/>
                <a:ea typeface="華康超明體" pitchFamily="49" charset="-120"/>
              </a:rPr>
              <a:t>線</a:t>
            </a:r>
            <a:r>
              <a:rPr lang="zh-TW" altLang="en-US" sz="2800">
                <a:latin typeface="華康超明體" pitchFamily="49" charset="-120"/>
                <a:ea typeface="華康超明體" pitchFamily="49" charset="-120"/>
              </a:rPr>
              <a:t>送</a:t>
            </a:r>
            <a:r>
              <a:rPr lang="zh-TW" altLang="en-US" sz="2800" smtClean="0">
                <a:effectLst/>
                <a:latin typeface="華康超明體" pitchFamily="49" charset="-120"/>
                <a:ea typeface="華康超明體" pitchFamily="49" charset="-120"/>
              </a:rPr>
              <a:t>電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前，請自行做好靜態測試。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dirty="0" smtClean="0">
                <a:effectLst/>
                <a:latin typeface="華康超明體" pitchFamily="49" charset="-120"/>
                <a:ea typeface="華康超明體" pitchFamily="49" charset="-120"/>
              </a:rPr>
              <a:t>5.</a:t>
            </a:r>
            <a:r>
              <a:rPr lang="zh-TW" altLang="en-US" sz="2800" dirty="0" smtClean="0">
                <a:effectLst/>
                <a:latin typeface="華康超明體" pitchFamily="49" charset="-120"/>
                <a:ea typeface="華康超明體" pitchFamily="49" charset="-120"/>
              </a:rPr>
              <a:t>測試完成後，請將材料、器具、工具還原歸位。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547</Words>
  <Application>Microsoft Office PowerPoint</Application>
  <PresentationFormat>如螢幕大小 (4:3)</PresentationFormat>
  <Paragraphs>124</Paragraphs>
  <Slides>13</Slides>
  <Notes>13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0" baseType="lpstr">
      <vt:lpstr>華康超明體</vt:lpstr>
      <vt:lpstr>新細明體</vt:lpstr>
      <vt:lpstr>Arial</vt:lpstr>
      <vt:lpstr>Calibri</vt:lpstr>
      <vt:lpstr>Wingdings</vt:lpstr>
      <vt:lpstr>Wingdings 2</vt:lpstr>
      <vt:lpstr>Office 佈景主題</vt:lpstr>
      <vt:lpstr>配線實作一 一個單切開關 控制一個燈 接地型插座</vt:lpstr>
      <vt:lpstr>所需工具</vt:lpstr>
      <vt:lpstr>所需材料</vt:lpstr>
      <vt:lpstr>物件配置圖</vt:lpstr>
      <vt:lpstr>物件配置圖</vt:lpstr>
      <vt:lpstr>電路圖與動作說明1/3</vt:lpstr>
      <vt:lpstr>電路圖與動作說明2/3</vt:lpstr>
      <vt:lpstr>電路圖與動作說明3/3</vt:lpstr>
      <vt:lpstr>配線實作—領用材料</vt:lpstr>
      <vt:lpstr>配線實作—操作步驟</vt:lpstr>
      <vt:lpstr>靜態測試</vt:lpstr>
      <vt:lpstr>送電測試</vt:lpstr>
      <vt:lpstr>完成配線參考圖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單元二 用電安全 知多少</dc:title>
  <dc:creator>User</dc:creator>
  <cp:lastModifiedBy>USER</cp:lastModifiedBy>
  <cp:revision>8</cp:revision>
  <dcterms:created xsi:type="dcterms:W3CDTF">2015-11-04T00:13:20Z</dcterms:created>
  <dcterms:modified xsi:type="dcterms:W3CDTF">2020-04-10T00:10:29Z</dcterms:modified>
</cp:coreProperties>
</file>