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8" r:id="rId16"/>
    <p:sldId id="279" r:id="rId17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F474C-9598-4641-AF50-7179313C1020}" type="datetimeFigureOut">
              <a:rPr lang="zh-TW" altLang="en-US" smtClean="0"/>
              <a:pPr/>
              <a:t>2022/3/22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2161C-E115-4882-B537-A9324A558C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592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2877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877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24E55-B090-4382-9ACF-44EAA5EFF968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021977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28877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887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9CC74-D842-4CE8-AC1E-87561E2353C9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3433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28979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28979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217BA2-FB78-4780-A0CA-1479B92F7147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417185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3E9E-89CA-4B19-88C2-AE44A0EE0A03}" type="datetimeFigureOut">
              <a:rPr lang="zh-TW" altLang="en-US" smtClean="0"/>
              <a:pPr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3198-5DF6-4E23-BE10-9958234936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3E9E-89CA-4B19-88C2-AE44A0EE0A03}" type="datetimeFigureOut">
              <a:rPr lang="zh-TW" altLang="en-US" smtClean="0"/>
              <a:pPr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3198-5DF6-4E23-BE10-9958234936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3E9E-89CA-4B19-88C2-AE44A0EE0A03}" type="datetimeFigureOut">
              <a:rPr lang="zh-TW" altLang="en-US" smtClean="0"/>
              <a:pPr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3198-5DF6-4E23-BE10-9958234936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3E9E-89CA-4B19-88C2-AE44A0EE0A03}" type="datetimeFigureOut">
              <a:rPr lang="zh-TW" altLang="en-US" smtClean="0"/>
              <a:pPr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3198-5DF6-4E23-BE10-9958234936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3E9E-89CA-4B19-88C2-AE44A0EE0A03}" type="datetimeFigureOut">
              <a:rPr lang="zh-TW" altLang="en-US" smtClean="0"/>
              <a:pPr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3198-5DF6-4E23-BE10-9958234936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3E9E-89CA-4B19-88C2-AE44A0EE0A03}" type="datetimeFigureOut">
              <a:rPr lang="zh-TW" altLang="en-US" smtClean="0"/>
              <a:pPr/>
              <a:t>2022/3/22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3198-5DF6-4E23-BE10-9958234936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3E9E-89CA-4B19-88C2-AE44A0EE0A03}" type="datetimeFigureOut">
              <a:rPr lang="zh-TW" altLang="en-US" smtClean="0"/>
              <a:pPr/>
              <a:t>2022/3/22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3198-5DF6-4E23-BE10-9958234936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3E9E-89CA-4B19-88C2-AE44A0EE0A03}" type="datetimeFigureOut">
              <a:rPr lang="zh-TW" altLang="en-US" smtClean="0"/>
              <a:pPr/>
              <a:t>2022/3/22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3198-5DF6-4E23-BE10-9958234936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3E9E-89CA-4B19-88C2-AE44A0EE0A03}" type="datetimeFigureOut">
              <a:rPr lang="zh-TW" altLang="en-US" smtClean="0"/>
              <a:pPr/>
              <a:t>2022/3/22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3198-5DF6-4E23-BE10-9958234936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3E9E-89CA-4B19-88C2-AE44A0EE0A03}" type="datetimeFigureOut">
              <a:rPr lang="zh-TW" altLang="en-US" smtClean="0"/>
              <a:pPr/>
              <a:t>2022/3/22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3198-5DF6-4E23-BE10-9958234936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93E9E-89CA-4B19-88C2-AE44A0EE0A03}" type="datetimeFigureOut">
              <a:rPr lang="zh-TW" altLang="en-US" smtClean="0"/>
              <a:pPr/>
              <a:t>2022/3/22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03198-5DF6-4E23-BE10-9958234936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93E9E-89CA-4B19-88C2-AE44A0EE0A03}" type="datetimeFigureOut">
              <a:rPr lang="zh-TW" altLang="en-US" smtClean="0"/>
              <a:pPr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3198-5DF6-4E23-BE10-9958234936B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6000" b="0" smtClean="0">
                <a:solidFill>
                  <a:schemeClr val="tx1"/>
                </a:solidFill>
                <a:effectLst/>
                <a:ea typeface="華康超明體" pitchFamily="49" charset="-120"/>
              </a:rPr>
              <a:t>所需工具</a:t>
            </a: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28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000">
                <a:ea typeface="華康超明體" pitchFamily="49" charset="-120"/>
              </a:rPr>
              <a:t>直尺、剝線鉗、斜口鉗、尖嘴鉗、十字起子</a:t>
            </a:r>
            <a:r>
              <a:rPr lang="en-US" altLang="zh-TW" sz="3000">
                <a:ea typeface="華康超明體" pitchFamily="49" charset="-120"/>
              </a:rPr>
              <a:t>(</a:t>
            </a:r>
            <a:r>
              <a:rPr lang="zh-TW" altLang="en-US" sz="3000">
                <a:ea typeface="華康超明體" pitchFamily="49" charset="-120"/>
              </a:rPr>
              <a:t>大</a:t>
            </a:r>
            <a:r>
              <a:rPr lang="en-US" altLang="zh-TW" sz="3000">
                <a:ea typeface="華康超明體" pitchFamily="49" charset="-120"/>
              </a:rPr>
              <a:t>)</a:t>
            </a:r>
          </a:p>
          <a:p>
            <a:r>
              <a:rPr lang="zh-TW" altLang="en-US" sz="3000">
                <a:ea typeface="華康超明體" pitchFamily="49" charset="-120"/>
              </a:rPr>
              <a:t>、一字起子</a:t>
            </a:r>
            <a:r>
              <a:rPr lang="en-US" altLang="zh-TW" sz="3000">
                <a:ea typeface="華康超明體" pitchFamily="49" charset="-120"/>
              </a:rPr>
              <a:t>(</a:t>
            </a:r>
            <a:r>
              <a:rPr lang="zh-TW" altLang="en-US" sz="3000">
                <a:ea typeface="華康超明體" pitchFamily="49" charset="-120"/>
              </a:rPr>
              <a:t>小</a:t>
            </a:r>
            <a:r>
              <a:rPr lang="en-US" altLang="zh-TW" sz="3000">
                <a:ea typeface="華康超明體" pitchFamily="49" charset="-120"/>
              </a:rPr>
              <a:t>)</a:t>
            </a:r>
          </a:p>
        </p:txBody>
      </p:sp>
      <p:pic>
        <p:nvPicPr>
          <p:cNvPr id="153604" name="Picture 4" descr="DSC083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2636838"/>
            <a:ext cx="5329238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Oval 2"/>
          <p:cNvSpPr>
            <a:spLocks noChangeArrowheads="1"/>
          </p:cNvSpPr>
          <p:nvPr/>
        </p:nvSpPr>
        <p:spPr bwMode="auto">
          <a:xfrm>
            <a:off x="6443663" y="2852738"/>
            <a:ext cx="720725" cy="719137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ea typeface="華康超明體" pitchFamily="49" charset="-120"/>
              </a:rPr>
              <a:t>Ｒ</a:t>
            </a:r>
          </a:p>
        </p:txBody>
      </p:sp>
      <p:sp>
        <p:nvSpPr>
          <p:cNvPr id="162819" name="Line 3"/>
          <p:cNvSpPr>
            <a:spLocks noChangeShapeType="1"/>
          </p:cNvSpPr>
          <p:nvPr/>
        </p:nvSpPr>
        <p:spPr bwMode="auto">
          <a:xfrm>
            <a:off x="1619250" y="3213100"/>
            <a:ext cx="14398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2820" name="Line 4"/>
          <p:cNvSpPr>
            <a:spLocks noChangeShapeType="1"/>
          </p:cNvSpPr>
          <p:nvPr/>
        </p:nvSpPr>
        <p:spPr bwMode="auto">
          <a:xfrm flipH="1">
            <a:off x="1619250" y="5373688"/>
            <a:ext cx="1588" cy="576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2821" name="Oval 5"/>
          <p:cNvSpPr>
            <a:spLocks noChangeArrowheads="1"/>
          </p:cNvSpPr>
          <p:nvPr/>
        </p:nvSpPr>
        <p:spPr bwMode="auto">
          <a:xfrm>
            <a:off x="1258888" y="4654550"/>
            <a:ext cx="720725" cy="719138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ea typeface="華康超明體" pitchFamily="49" charset="-120"/>
              </a:rPr>
              <a:t>～</a:t>
            </a:r>
          </a:p>
        </p:txBody>
      </p:sp>
      <p:sp>
        <p:nvSpPr>
          <p:cNvPr id="162822" name="Line 6"/>
          <p:cNvSpPr>
            <a:spLocks noChangeShapeType="1"/>
          </p:cNvSpPr>
          <p:nvPr/>
        </p:nvSpPr>
        <p:spPr bwMode="auto">
          <a:xfrm>
            <a:off x="1619250" y="3213100"/>
            <a:ext cx="1588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2823" name="Line 7"/>
          <p:cNvSpPr>
            <a:spLocks noChangeShapeType="1"/>
          </p:cNvSpPr>
          <p:nvPr/>
        </p:nvSpPr>
        <p:spPr bwMode="auto">
          <a:xfrm>
            <a:off x="1619250" y="5949950"/>
            <a:ext cx="61928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2824" name="Line 8"/>
          <p:cNvSpPr>
            <a:spLocks noChangeShapeType="1"/>
          </p:cNvSpPr>
          <p:nvPr/>
        </p:nvSpPr>
        <p:spPr bwMode="auto">
          <a:xfrm flipH="1">
            <a:off x="7812088" y="3213100"/>
            <a:ext cx="0" cy="273685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2825" name="Text Box 9"/>
          <p:cNvSpPr txBox="1">
            <a:spLocks noChangeArrowheads="1"/>
          </p:cNvSpPr>
          <p:nvPr/>
        </p:nvSpPr>
        <p:spPr bwMode="auto">
          <a:xfrm>
            <a:off x="2124075" y="4583113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交流電</a:t>
            </a:r>
          </a:p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110V</a:t>
            </a:r>
          </a:p>
        </p:txBody>
      </p:sp>
      <p:sp>
        <p:nvSpPr>
          <p:cNvPr id="162826" name="Oval 10"/>
          <p:cNvSpPr>
            <a:spLocks noChangeArrowheads="1"/>
          </p:cNvSpPr>
          <p:nvPr/>
        </p:nvSpPr>
        <p:spPr bwMode="auto">
          <a:xfrm>
            <a:off x="4787900" y="27813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2827" name="Oval 11"/>
          <p:cNvSpPr>
            <a:spLocks noChangeArrowheads="1"/>
          </p:cNvSpPr>
          <p:nvPr/>
        </p:nvSpPr>
        <p:spPr bwMode="auto">
          <a:xfrm>
            <a:off x="5735638" y="310832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2828" name="Line 12"/>
          <p:cNvSpPr>
            <a:spLocks noChangeShapeType="1"/>
          </p:cNvSpPr>
          <p:nvPr/>
        </p:nvSpPr>
        <p:spPr bwMode="auto">
          <a:xfrm flipV="1">
            <a:off x="4859338" y="3233738"/>
            <a:ext cx="984250" cy="195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2829" name="Text Box 13"/>
          <p:cNvSpPr txBox="1">
            <a:spLocks noChangeArrowheads="1"/>
          </p:cNvSpPr>
          <p:nvPr/>
        </p:nvSpPr>
        <p:spPr bwMode="auto">
          <a:xfrm>
            <a:off x="4787900" y="5373688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燈泡</a:t>
            </a:r>
          </a:p>
        </p:txBody>
      </p:sp>
      <p:sp>
        <p:nvSpPr>
          <p:cNvPr id="162830" name="Line 14"/>
          <p:cNvSpPr>
            <a:spLocks noChangeShapeType="1"/>
          </p:cNvSpPr>
          <p:nvPr/>
        </p:nvSpPr>
        <p:spPr bwMode="auto">
          <a:xfrm flipH="1">
            <a:off x="1620838" y="4294188"/>
            <a:ext cx="0" cy="3603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2831" name="Oval 15"/>
          <p:cNvSpPr>
            <a:spLocks noChangeArrowheads="1"/>
          </p:cNvSpPr>
          <p:nvPr/>
        </p:nvSpPr>
        <p:spPr bwMode="auto">
          <a:xfrm>
            <a:off x="1516063" y="414972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2832" name="Oval 16"/>
          <p:cNvSpPr>
            <a:spLocks noChangeArrowheads="1"/>
          </p:cNvSpPr>
          <p:nvPr/>
        </p:nvSpPr>
        <p:spPr bwMode="auto">
          <a:xfrm>
            <a:off x="1516063" y="3573463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2833" name="Text Box 18"/>
          <p:cNvSpPr txBox="1">
            <a:spLocks noChangeArrowheads="1"/>
          </p:cNvSpPr>
          <p:nvPr/>
        </p:nvSpPr>
        <p:spPr bwMode="auto">
          <a:xfrm>
            <a:off x="179388" y="3429000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無熔絲</a:t>
            </a:r>
          </a:p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開關</a:t>
            </a:r>
          </a:p>
        </p:txBody>
      </p:sp>
      <p:sp>
        <p:nvSpPr>
          <p:cNvPr id="162834" name="Oval 19"/>
          <p:cNvSpPr>
            <a:spLocks noChangeArrowheads="1"/>
          </p:cNvSpPr>
          <p:nvPr/>
        </p:nvSpPr>
        <p:spPr bwMode="auto">
          <a:xfrm>
            <a:off x="4787900" y="34290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2835" name="Oval 20"/>
          <p:cNvSpPr>
            <a:spLocks noChangeArrowheads="1"/>
          </p:cNvSpPr>
          <p:nvPr/>
        </p:nvSpPr>
        <p:spPr bwMode="auto">
          <a:xfrm>
            <a:off x="3924300" y="27813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2836" name="Oval 21"/>
          <p:cNvSpPr>
            <a:spLocks noChangeArrowheads="1"/>
          </p:cNvSpPr>
          <p:nvPr/>
        </p:nvSpPr>
        <p:spPr bwMode="auto">
          <a:xfrm>
            <a:off x="3000375" y="310832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2837" name="Line 22"/>
          <p:cNvSpPr>
            <a:spLocks noChangeShapeType="1"/>
          </p:cNvSpPr>
          <p:nvPr/>
        </p:nvSpPr>
        <p:spPr bwMode="auto">
          <a:xfrm flipH="1">
            <a:off x="3108325" y="2997200"/>
            <a:ext cx="990600" cy="23653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2838" name="Oval 23"/>
          <p:cNvSpPr>
            <a:spLocks noChangeArrowheads="1"/>
          </p:cNvSpPr>
          <p:nvPr/>
        </p:nvSpPr>
        <p:spPr bwMode="auto">
          <a:xfrm>
            <a:off x="3924300" y="34290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2839" name="Line 24"/>
          <p:cNvSpPr>
            <a:spLocks noChangeShapeType="1"/>
          </p:cNvSpPr>
          <p:nvPr/>
        </p:nvSpPr>
        <p:spPr bwMode="auto">
          <a:xfrm>
            <a:off x="5867400" y="3213100"/>
            <a:ext cx="5762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2840" name="Line 25"/>
          <p:cNvSpPr>
            <a:spLocks noChangeShapeType="1"/>
          </p:cNvSpPr>
          <p:nvPr/>
        </p:nvSpPr>
        <p:spPr bwMode="auto">
          <a:xfrm>
            <a:off x="7164388" y="3213100"/>
            <a:ext cx="6477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2841" name="Line 26"/>
          <p:cNvSpPr>
            <a:spLocks noChangeShapeType="1"/>
          </p:cNvSpPr>
          <p:nvPr/>
        </p:nvSpPr>
        <p:spPr bwMode="auto">
          <a:xfrm>
            <a:off x="4038600" y="2881313"/>
            <a:ext cx="86518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2842" name="Line 27"/>
          <p:cNvSpPr>
            <a:spLocks noChangeShapeType="1"/>
          </p:cNvSpPr>
          <p:nvPr/>
        </p:nvSpPr>
        <p:spPr bwMode="auto">
          <a:xfrm>
            <a:off x="4038600" y="3544888"/>
            <a:ext cx="86518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2843" name="Text Box 28"/>
          <p:cNvSpPr txBox="1">
            <a:spLocks noChangeArrowheads="1"/>
          </p:cNvSpPr>
          <p:nvPr/>
        </p:nvSpPr>
        <p:spPr bwMode="auto">
          <a:xfrm>
            <a:off x="2700338" y="32131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0</a:t>
            </a:r>
          </a:p>
        </p:txBody>
      </p:sp>
      <p:sp>
        <p:nvSpPr>
          <p:cNvPr id="162844" name="Text Box 29"/>
          <p:cNvSpPr txBox="1">
            <a:spLocks noChangeArrowheads="1"/>
          </p:cNvSpPr>
          <p:nvPr/>
        </p:nvSpPr>
        <p:spPr bwMode="auto">
          <a:xfrm>
            <a:off x="5940425" y="32131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0</a:t>
            </a:r>
          </a:p>
        </p:txBody>
      </p:sp>
      <p:sp>
        <p:nvSpPr>
          <p:cNvPr id="162845" name="Text Box 30"/>
          <p:cNvSpPr txBox="1">
            <a:spLocks noChangeArrowheads="1"/>
          </p:cNvSpPr>
          <p:nvPr/>
        </p:nvSpPr>
        <p:spPr bwMode="auto">
          <a:xfrm>
            <a:off x="3492500" y="2420938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</a:p>
        </p:txBody>
      </p:sp>
      <p:sp>
        <p:nvSpPr>
          <p:cNvPr id="162846" name="Text Box 31"/>
          <p:cNvSpPr txBox="1">
            <a:spLocks noChangeArrowheads="1"/>
          </p:cNvSpPr>
          <p:nvPr/>
        </p:nvSpPr>
        <p:spPr bwMode="auto">
          <a:xfrm>
            <a:off x="5003800" y="2420938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</a:p>
        </p:txBody>
      </p:sp>
      <p:sp>
        <p:nvSpPr>
          <p:cNvPr id="162847" name="Text Box 32"/>
          <p:cNvSpPr txBox="1">
            <a:spLocks noChangeArrowheads="1"/>
          </p:cNvSpPr>
          <p:nvPr/>
        </p:nvSpPr>
        <p:spPr bwMode="auto">
          <a:xfrm>
            <a:off x="5003800" y="3573463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3</a:t>
            </a:r>
          </a:p>
        </p:txBody>
      </p:sp>
      <p:sp>
        <p:nvSpPr>
          <p:cNvPr id="162848" name="Text Box 33"/>
          <p:cNvSpPr txBox="1">
            <a:spLocks noChangeArrowheads="1"/>
          </p:cNvSpPr>
          <p:nvPr/>
        </p:nvSpPr>
        <p:spPr bwMode="auto">
          <a:xfrm>
            <a:off x="3492500" y="3573463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3</a:t>
            </a:r>
          </a:p>
        </p:txBody>
      </p:sp>
      <p:sp>
        <p:nvSpPr>
          <p:cNvPr id="162849" name="Rectangle 34"/>
          <p:cNvSpPr>
            <a:spLocks noChangeArrowheads="1"/>
          </p:cNvSpPr>
          <p:nvPr/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6300">
                <a:solidFill>
                  <a:schemeClr val="tx2"/>
                </a:solidFill>
                <a:ea typeface="華康超明體" pitchFamily="49" charset="-120"/>
              </a:rPr>
              <a:t>電路圖</a:t>
            </a:r>
          </a:p>
        </p:txBody>
      </p:sp>
      <p:sp>
        <p:nvSpPr>
          <p:cNvPr id="162850" name="Rectangle 35"/>
          <p:cNvSpPr>
            <a:spLocks noChangeArrowheads="1"/>
          </p:cNvSpPr>
          <p:nvPr/>
        </p:nvSpPr>
        <p:spPr bwMode="auto">
          <a:xfrm>
            <a:off x="395288" y="19161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3600">
                <a:ea typeface="華康超明體" pitchFamily="49" charset="-120"/>
              </a:rPr>
              <a:t>二個三路開關控制一個燈之配置電路圖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endParaRPr lang="en-US" altLang="zh-TW" sz="3600">
              <a:ea typeface="華康超明體" pitchFamily="49" charset="-120"/>
            </a:endParaRPr>
          </a:p>
        </p:txBody>
      </p:sp>
      <p:sp>
        <p:nvSpPr>
          <p:cNvPr id="162851" name="Text Box 36"/>
          <p:cNvSpPr txBox="1">
            <a:spLocks noChangeArrowheads="1"/>
          </p:cNvSpPr>
          <p:nvPr/>
        </p:nvSpPr>
        <p:spPr bwMode="auto">
          <a:xfrm>
            <a:off x="8604250" y="6381750"/>
            <a:ext cx="404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zh-TW">
                <a:latin typeface="Impact" pitchFamily="34" charset="0"/>
                <a:ea typeface="華康超明體" pitchFamily="49" charset="-120"/>
              </a:rPr>
              <a:t>8/8</a:t>
            </a:r>
          </a:p>
        </p:txBody>
      </p:sp>
      <p:sp>
        <p:nvSpPr>
          <p:cNvPr id="162852" name="Line 37"/>
          <p:cNvSpPr>
            <a:spLocks noChangeShapeType="1"/>
          </p:cNvSpPr>
          <p:nvPr/>
        </p:nvSpPr>
        <p:spPr bwMode="auto">
          <a:xfrm flipV="1">
            <a:off x="1722438" y="3687763"/>
            <a:ext cx="0" cy="576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實作：配線實作二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16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操作步驟：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1.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領取所需材料與工具</a:t>
            </a: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(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三路開關兩個</a:t>
            </a: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2.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導線：白色線、紅色線，請由廢導線中取用。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3.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螺絲釘</a:t>
            </a: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6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顆與固定片</a:t>
            </a: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2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片，須固定之操作如下：</a:t>
            </a:r>
            <a:endParaRPr lang="en-US" altLang="zh-TW" sz="2800" dirty="0" smtClean="0">
              <a:effectLst/>
              <a:latin typeface="華康超明體" pitchFamily="49" charset="-120"/>
              <a:ea typeface="華康超明體" pitchFamily="49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>
                <a:latin typeface="華康超明體" pitchFamily="49" charset="-120"/>
                <a:ea typeface="華康超明體" pitchFamily="49" charset="-120"/>
              </a:rPr>
              <a:t> </a:t>
            </a:r>
            <a:r>
              <a:rPr lang="en-US" altLang="zh-TW" sz="2800" dirty="0" smtClean="0">
                <a:latin typeface="華康超明體" pitchFamily="49" charset="-120"/>
                <a:ea typeface="華康超明體" pitchFamily="49" charset="-120"/>
              </a:rPr>
              <a:t> 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無熔絲開關用固定片、出線盒固定、。</a:t>
            </a:r>
            <a:endParaRPr lang="en-US" altLang="zh-TW" sz="2800" dirty="0" smtClean="0">
              <a:effectLst/>
              <a:latin typeface="華康超明體" pitchFamily="49" charset="-120"/>
              <a:ea typeface="華康超明體" pitchFamily="49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>
                <a:latin typeface="華康超明體" pitchFamily="49" charset="-120"/>
                <a:ea typeface="華康超明體" pitchFamily="49" charset="-120"/>
              </a:rPr>
              <a:t> </a:t>
            </a:r>
            <a:r>
              <a:rPr lang="en-US" altLang="zh-TW" sz="2800" smtClean="0">
                <a:latin typeface="華康超明體" pitchFamily="49" charset="-120"/>
                <a:ea typeface="華康超明體" pitchFamily="49" charset="-120"/>
              </a:rPr>
              <a:t> </a:t>
            </a:r>
            <a:r>
              <a:rPr lang="zh-TW" altLang="en-US" sz="2800" smtClean="0">
                <a:effectLst/>
                <a:latin typeface="華康超明體" pitchFamily="49" charset="-120"/>
                <a:ea typeface="華康超明體" pitchFamily="49" charset="-120"/>
              </a:rPr>
              <a:t>導線及燈座不需固定。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4.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完成配線用電前，請自行做好靜態測試。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dirty="0" smtClean="0">
                <a:effectLst/>
                <a:latin typeface="華康超明體" pitchFamily="49" charset="-120"/>
                <a:ea typeface="華康超明體" pitchFamily="49" charset="-120"/>
              </a:rPr>
              <a:t>5.</a:t>
            </a:r>
            <a:r>
              <a:rPr lang="zh-TW" altLang="en-US" sz="2800" dirty="0" smtClean="0">
                <a:effectLst/>
                <a:latin typeface="華康超明體" pitchFamily="49" charset="-120"/>
                <a:ea typeface="華康超明體" pitchFamily="49" charset="-120"/>
              </a:rPr>
              <a:t>測試完成後，請將材料、器具、工具還原歸位。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435975" cy="4967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effectLst/>
                <a:ea typeface="華康超明體" pitchFamily="49" charset="-120"/>
              </a:rPr>
              <a:t>在完成線路組裝，準備送電之前，應先做好靜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effectLst/>
                <a:ea typeface="華康超明體" pitchFamily="49" charset="-120"/>
              </a:rPr>
              <a:t>態測試，所謂靜態測試及利用三用電表或偵測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mtClean="0">
                <a:effectLst/>
                <a:ea typeface="華康超明體" pitchFamily="49" charset="-120"/>
              </a:rPr>
              <a:t>裝置，測試電路在操作上是否會發生短路。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>
                <a:effectLst/>
                <a:ea typeface="華康超明體" pitchFamily="49" charset="-120"/>
              </a:rPr>
              <a:t>1.</a:t>
            </a:r>
            <a:r>
              <a:rPr lang="zh-TW" altLang="en-US" smtClean="0">
                <a:effectLst/>
                <a:ea typeface="華康超明體" pitchFamily="49" charset="-120"/>
              </a:rPr>
              <a:t>將三用電表轉至</a:t>
            </a:r>
            <a:r>
              <a:rPr lang="en-US" altLang="zh-TW" smtClean="0">
                <a:effectLst/>
                <a:ea typeface="華康超明體" pitchFamily="49" charset="-120"/>
              </a:rPr>
              <a:t>R</a:t>
            </a:r>
            <a:r>
              <a:rPr lang="en-US" altLang="zh-TW" smtClean="0">
                <a:effectLst/>
                <a:ea typeface="華康超明體" pitchFamily="49" charset="-120"/>
                <a:sym typeface="Wingdings 2" pitchFamily="18" charset="2"/>
              </a:rPr>
              <a:t>K</a:t>
            </a:r>
            <a:r>
              <a:rPr lang="zh-TW" altLang="en-US" smtClean="0">
                <a:effectLst/>
                <a:ea typeface="華康超明體" pitchFamily="49" charset="-120"/>
                <a:sym typeface="Wingdings 2" pitchFamily="18" charset="2"/>
              </a:rPr>
              <a:t>檔，並做好歸零調整。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>
                <a:effectLst/>
                <a:ea typeface="華康超明體" pitchFamily="49" charset="-120"/>
                <a:sym typeface="Wingdings 2" pitchFamily="18" charset="2"/>
              </a:rPr>
              <a:t>2.</a:t>
            </a:r>
            <a:r>
              <a:rPr lang="zh-TW" altLang="en-US" smtClean="0">
                <a:effectLst/>
                <a:ea typeface="華康超明體" pitchFamily="49" charset="-120"/>
                <a:sym typeface="Wingdings 2" pitchFamily="18" charset="2"/>
              </a:rPr>
              <a:t>將測試棒放置於無熔絲開關</a:t>
            </a:r>
            <a:r>
              <a:rPr lang="en-US" altLang="zh-TW" smtClean="0">
                <a:effectLst/>
                <a:ea typeface="華康超明體" pitchFamily="49" charset="-120"/>
                <a:sym typeface="Wingdings 2" pitchFamily="18" charset="2"/>
              </a:rPr>
              <a:t>(OFF)</a:t>
            </a:r>
            <a:r>
              <a:rPr lang="zh-TW" altLang="en-US" smtClean="0">
                <a:effectLst/>
                <a:ea typeface="華康超明體" pitchFamily="49" charset="-120"/>
                <a:sym typeface="Wingdings 2" pitchFamily="18" charset="2"/>
              </a:rPr>
              <a:t>的電源端，若電阻為</a:t>
            </a:r>
            <a:r>
              <a:rPr lang="en-US" altLang="zh-TW" smtClean="0">
                <a:effectLst/>
                <a:ea typeface="華康超明體" pitchFamily="49" charset="-120"/>
                <a:sym typeface="Wingdings 2" pitchFamily="18" charset="2"/>
              </a:rPr>
              <a:t>0</a:t>
            </a:r>
            <a:r>
              <a:rPr lang="zh-TW" altLang="en-US" smtClean="0">
                <a:effectLst/>
                <a:ea typeface="華康超明體" pitchFamily="49" charset="-120"/>
                <a:sym typeface="Wingdings 2" pitchFamily="18" charset="2"/>
              </a:rPr>
              <a:t>，則表示插頭短路。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>
                <a:effectLst/>
                <a:ea typeface="華康超明體" pitchFamily="49" charset="-120"/>
                <a:sym typeface="Wingdings 2" pitchFamily="18" charset="2"/>
              </a:rPr>
              <a:t>3.</a:t>
            </a:r>
            <a:r>
              <a:rPr lang="zh-TW" altLang="en-US" smtClean="0">
                <a:effectLst/>
                <a:ea typeface="華康超明體" pitchFamily="49" charset="-120"/>
                <a:sym typeface="Wingdings 2" pitchFamily="18" charset="2"/>
              </a:rPr>
              <a:t>無熔絲開關</a:t>
            </a:r>
            <a:r>
              <a:rPr lang="en-US" altLang="zh-TW" smtClean="0">
                <a:effectLst/>
                <a:ea typeface="華康超明體" pitchFamily="49" charset="-120"/>
                <a:sym typeface="Wingdings 2" pitchFamily="18" charset="2"/>
              </a:rPr>
              <a:t>(ON)</a:t>
            </a:r>
            <a:r>
              <a:rPr lang="zh-TW" altLang="en-US" smtClean="0">
                <a:effectLst/>
                <a:ea typeface="華康超明體" pitchFamily="49" charset="-120"/>
                <a:sym typeface="Wingdings 2" pitchFamily="18" charset="2"/>
              </a:rPr>
              <a:t>，若電阻為</a:t>
            </a:r>
            <a:r>
              <a:rPr lang="en-US" altLang="zh-TW" smtClean="0">
                <a:effectLst/>
                <a:ea typeface="華康超明體" pitchFamily="49" charset="-120"/>
                <a:sym typeface="Wingdings 2" pitchFamily="18" charset="2"/>
              </a:rPr>
              <a:t>0</a:t>
            </a:r>
            <a:r>
              <a:rPr lang="zh-TW" altLang="en-US" smtClean="0">
                <a:effectLst/>
                <a:ea typeface="華康超明體" pitchFamily="49" charset="-120"/>
                <a:sym typeface="Wingdings 2" pitchFamily="18" charset="2"/>
              </a:rPr>
              <a:t>，則表示插座或開關短路，請檢查電路接線是否有誤。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靜態測試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435975" cy="4967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800" smtClean="0">
                <a:effectLst/>
                <a:ea typeface="華康超明體" pitchFamily="49" charset="-120"/>
              </a:rPr>
              <a:t>在完成靜態測試後，請向老師拿取燈泡，並請老師檢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800" smtClean="0">
                <a:effectLst/>
                <a:ea typeface="華康超明體" pitchFamily="49" charset="-120"/>
              </a:rPr>
              <a:t>查電路，是否符合規定，再將燈泡裝在燈座上，準備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800" smtClean="0">
                <a:effectLst/>
                <a:ea typeface="華康超明體" pitchFamily="49" charset="-120"/>
              </a:rPr>
              <a:t>送電。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smtClean="0">
                <a:effectLst/>
                <a:ea typeface="華康超明體" pitchFamily="49" charset="-120"/>
              </a:rPr>
              <a:t>1.</a:t>
            </a:r>
            <a:r>
              <a:rPr lang="zh-TW" altLang="en-US" sz="2800" smtClean="0">
                <a:effectLst/>
                <a:ea typeface="華康超明體" pitchFamily="49" charset="-120"/>
              </a:rPr>
              <a:t>將插頭進插座中，此時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無熔絲開關</a:t>
            </a:r>
            <a:r>
              <a:rPr lang="en-US" altLang="zh-TW" sz="2800" smtClean="0">
                <a:effectLst/>
                <a:ea typeface="華康超明體" pitchFamily="49" charset="-120"/>
                <a:sym typeface="Wingdings 2" pitchFamily="18" charset="2"/>
              </a:rPr>
              <a:t>(OFF)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smtClean="0">
                <a:effectLst/>
                <a:ea typeface="華康超明體" pitchFamily="49" charset="-120"/>
                <a:sym typeface="Wingdings 2" pitchFamily="18" charset="2"/>
              </a:rPr>
              <a:t>2.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將無熔絲開關</a:t>
            </a:r>
            <a:r>
              <a:rPr lang="en-US" altLang="zh-TW" sz="2800" smtClean="0">
                <a:effectLst/>
                <a:ea typeface="華康超明體" pitchFamily="49" charset="-120"/>
                <a:sym typeface="Wingdings 2" pitchFamily="18" charset="2"/>
              </a:rPr>
              <a:t>(ON)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接上電源。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smtClean="0">
                <a:effectLst/>
                <a:ea typeface="華康超明體" pitchFamily="49" charset="-120"/>
                <a:sym typeface="Wingdings 2" pitchFamily="18" charset="2"/>
              </a:rPr>
              <a:t>(1)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若燈亮，則扳動開關</a:t>
            </a:r>
            <a:r>
              <a:rPr lang="en-US" altLang="zh-TW" sz="2800" smtClean="0">
                <a:effectLst/>
                <a:ea typeface="華康超明體" pitchFamily="49" charset="-120"/>
                <a:sym typeface="Wingdings 2" pitchFamily="18" charset="2"/>
              </a:rPr>
              <a:t>A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時燈須熄滅，再扳動開關</a:t>
            </a:r>
            <a:r>
              <a:rPr lang="en-US" altLang="zh-TW" sz="2800" smtClean="0">
                <a:effectLst/>
                <a:ea typeface="華康超明體" pitchFamily="49" charset="-120"/>
                <a:sym typeface="Wingdings 2" pitchFamily="18" charset="2"/>
              </a:rPr>
              <a:t>B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時則燈又亮。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smtClean="0">
                <a:effectLst/>
                <a:ea typeface="華康超明體" pitchFamily="49" charset="-120"/>
                <a:sym typeface="Wingdings 2" pitchFamily="18" charset="2"/>
              </a:rPr>
              <a:t>(2)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若燈不亮，則扳動開關</a:t>
            </a:r>
            <a:r>
              <a:rPr lang="en-US" altLang="zh-TW" sz="2800" smtClean="0">
                <a:effectLst/>
                <a:ea typeface="華康超明體" pitchFamily="49" charset="-120"/>
                <a:sym typeface="Wingdings 2" pitchFamily="18" charset="2"/>
              </a:rPr>
              <a:t>A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時燈須亮，再扳動開關</a:t>
            </a:r>
            <a:r>
              <a:rPr lang="en-US" altLang="zh-TW" sz="2800" smtClean="0">
                <a:effectLst/>
                <a:ea typeface="華康超明體" pitchFamily="49" charset="-120"/>
                <a:sym typeface="Wingdings 2" pitchFamily="18" charset="2"/>
              </a:rPr>
              <a:t>B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時則燈又熄滅。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smtClean="0">
                <a:solidFill>
                  <a:srgbClr val="FF0000"/>
                </a:solidFill>
                <a:effectLst/>
                <a:ea typeface="華康超明體" pitchFamily="49" charset="-120"/>
                <a:sym typeface="Wingdings 2" pitchFamily="18" charset="2"/>
              </a:rPr>
              <a:t>3.</a:t>
            </a:r>
            <a:r>
              <a:rPr lang="zh-TW" altLang="en-US" sz="2800" smtClean="0">
                <a:solidFill>
                  <a:srgbClr val="FF0000"/>
                </a:solidFill>
                <a:effectLst/>
                <a:ea typeface="華康超明體" pitchFamily="49" charset="-120"/>
                <a:sym typeface="Wingdings 2" pitchFamily="18" charset="2"/>
              </a:rPr>
              <a:t>本次配線將加強配線部分之評分，請同學注意。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800" smtClean="0">
                <a:effectLst/>
                <a:ea typeface="華康超明體" pitchFamily="49" charset="-120"/>
                <a:sym typeface="Wingdings 2" pitchFamily="18" charset="2"/>
              </a:rPr>
              <a:t>4.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測試完成，請將開關全部</a:t>
            </a:r>
            <a:r>
              <a:rPr lang="en-US" altLang="zh-TW" sz="2800" smtClean="0">
                <a:effectLst/>
                <a:ea typeface="華康超明體" pitchFamily="49" charset="-120"/>
                <a:sym typeface="Wingdings 2" pitchFamily="18" charset="2"/>
              </a:rPr>
              <a:t>OFF</a:t>
            </a:r>
            <a:r>
              <a:rPr lang="zh-TW" altLang="en-US" sz="2800" smtClean="0">
                <a:effectLst/>
                <a:ea typeface="華康超明體" pitchFamily="49" charset="-120"/>
                <a:sym typeface="Wingdings 2" pitchFamily="18" charset="2"/>
              </a:rPr>
              <a:t>，拔掉插頭，並將所有的配線拆除，器具與工具歸回定位，整理教室。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送電測試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25538"/>
            <a:ext cx="8580438" cy="5543822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dirty="0" smtClean="0">
                <a:effectLst/>
                <a:ea typeface="華康超明體" pitchFamily="49" charset="-120"/>
              </a:rPr>
              <a:t>1.</a:t>
            </a:r>
            <a:r>
              <a:rPr lang="zh-TW" altLang="en-US" sz="2400" dirty="0" smtClean="0">
                <a:effectLst/>
                <a:ea typeface="華康超明體" pitchFamily="49" charset="-120"/>
              </a:rPr>
              <a:t>依測試功能完全正確時之配版時間計算起算分數：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dirty="0" smtClean="0">
                <a:effectLst/>
                <a:latin typeface="華康超明體" pitchFamily="49" charset="-120"/>
                <a:ea typeface="華康超明體" pitchFamily="49" charset="-120"/>
              </a:rPr>
              <a:t>     0-25</a:t>
            </a:r>
            <a:r>
              <a:rPr lang="zh-TW" altLang="en-US" sz="2400" dirty="0" smtClean="0">
                <a:effectLst/>
                <a:latin typeface="華康超明體" pitchFamily="49" charset="-120"/>
                <a:ea typeface="華康超明體" pitchFamily="49" charset="-120"/>
              </a:rPr>
              <a:t>分鐘內完成「</a:t>
            </a:r>
            <a:r>
              <a:rPr lang="en-US" altLang="zh-TW" sz="2400" dirty="0" smtClean="0">
                <a:effectLst/>
                <a:latin typeface="華康超明體" pitchFamily="49" charset="-120"/>
                <a:ea typeface="華康超明體" pitchFamily="49" charset="-120"/>
              </a:rPr>
              <a:t>95</a:t>
            </a:r>
            <a:r>
              <a:rPr lang="zh-TW" altLang="en-US" sz="2400" dirty="0" smtClean="0">
                <a:effectLst/>
                <a:latin typeface="華康超明體" pitchFamily="49" charset="-120"/>
                <a:ea typeface="華康超明體" pitchFamily="49" charset="-120"/>
              </a:rPr>
              <a:t>」、</a:t>
            </a:r>
            <a:r>
              <a:rPr lang="en-US" altLang="zh-TW" sz="2400" dirty="0" smtClean="0">
                <a:effectLst/>
                <a:latin typeface="華康超明體" pitchFamily="49" charset="-120"/>
                <a:ea typeface="華康超明體" pitchFamily="49" charset="-120"/>
              </a:rPr>
              <a:t>30-35</a:t>
            </a:r>
            <a:r>
              <a:rPr lang="zh-TW" altLang="en-US" sz="2400" dirty="0" smtClean="0">
                <a:effectLst/>
                <a:latin typeface="華康超明體" pitchFamily="49" charset="-120"/>
                <a:ea typeface="華康超明體" pitchFamily="49" charset="-120"/>
              </a:rPr>
              <a:t>分鐘內完成「</a:t>
            </a:r>
            <a:r>
              <a:rPr lang="en-US" altLang="zh-TW" sz="2400" dirty="0" smtClean="0">
                <a:effectLst/>
                <a:latin typeface="華康超明體" pitchFamily="49" charset="-120"/>
                <a:ea typeface="華康超明體" pitchFamily="49" charset="-120"/>
              </a:rPr>
              <a:t>90</a:t>
            </a:r>
            <a:r>
              <a:rPr lang="zh-TW" altLang="en-US" sz="2400" dirty="0" smtClean="0">
                <a:effectLst/>
                <a:latin typeface="華康超明體" pitchFamily="49" charset="-120"/>
                <a:ea typeface="華康超明體" pitchFamily="49" charset="-120"/>
              </a:rPr>
              <a:t>」、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sz="2400" dirty="0" smtClean="0">
                <a:effectLst/>
                <a:latin typeface="華康超明體" pitchFamily="49" charset="-120"/>
                <a:ea typeface="華康超明體" pitchFamily="49" charset="-120"/>
              </a:rPr>
              <a:t> </a:t>
            </a:r>
            <a:r>
              <a:rPr lang="zh-TW" altLang="en-US" sz="2400" dirty="0" smtClean="0">
                <a:effectLst/>
                <a:latin typeface="華康超明體" pitchFamily="49" charset="-120"/>
                <a:ea typeface="華康超明體" pitchFamily="49" charset="-120"/>
              </a:rPr>
              <a:t>   </a:t>
            </a:r>
            <a:r>
              <a:rPr lang="en-US" altLang="zh-TW" sz="2400" dirty="0" smtClean="0">
                <a:latin typeface="華康超明體" pitchFamily="49" charset="-120"/>
                <a:ea typeface="華康超明體" pitchFamily="49" charset="-120"/>
              </a:rPr>
              <a:t>30-35</a:t>
            </a:r>
            <a:r>
              <a:rPr lang="zh-TW" altLang="en-US" sz="2400" dirty="0" smtClean="0">
                <a:effectLst/>
                <a:latin typeface="華康超明體" pitchFamily="49" charset="-120"/>
                <a:ea typeface="華康超明體" pitchFamily="49" charset="-120"/>
              </a:rPr>
              <a:t>分鐘內完成「</a:t>
            </a:r>
            <a:r>
              <a:rPr lang="en-US" altLang="zh-TW" sz="2400" dirty="0" smtClean="0">
                <a:effectLst/>
                <a:latin typeface="華康超明體" pitchFamily="49" charset="-120"/>
                <a:ea typeface="華康超明體" pitchFamily="49" charset="-120"/>
              </a:rPr>
              <a:t>85</a:t>
            </a:r>
            <a:r>
              <a:rPr lang="zh-TW" altLang="en-US" sz="2400" dirty="0" smtClean="0">
                <a:effectLst/>
                <a:latin typeface="華康超明體" pitchFamily="49" charset="-120"/>
                <a:ea typeface="華康超明體" pitchFamily="49" charset="-120"/>
              </a:rPr>
              <a:t>」、</a:t>
            </a:r>
            <a:r>
              <a:rPr lang="en-US" altLang="zh-TW" sz="2400" dirty="0" smtClean="0">
                <a:latin typeface="華康超明體" pitchFamily="49" charset="-120"/>
                <a:ea typeface="華康超明體" pitchFamily="49" charset="-120"/>
              </a:rPr>
              <a:t>35-40</a:t>
            </a:r>
            <a:r>
              <a:rPr lang="zh-TW" altLang="en-US" sz="2400" dirty="0" smtClean="0">
                <a:effectLst/>
                <a:latin typeface="華康超明體" pitchFamily="49" charset="-120"/>
                <a:ea typeface="華康超明體" pitchFamily="49" charset="-120"/>
              </a:rPr>
              <a:t>分鐘內完成「</a:t>
            </a:r>
            <a:r>
              <a:rPr lang="en-US" altLang="zh-TW" sz="2400" dirty="0" smtClean="0">
                <a:effectLst/>
                <a:latin typeface="華康超明體" pitchFamily="49" charset="-120"/>
                <a:ea typeface="華康超明體" pitchFamily="49" charset="-120"/>
              </a:rPr>
              <a:t>80</a:t>
            </a:r>
            <a:r>
              <a:rPr lang="zh-TW" altLang="en-US" sz="2400" dirty="0" smtClean="0">
                <a:effectLst/>
                <a:latin typeface="華康超明體" pitchFamily="49" charset="-120"/>
                <a:ea typeface="華康超明體" pitchFamily="49" charset="-120"/>
              </a:rPr>
              <a:t>」、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sz="2400" dirty="0" smtClean="0">
                <a:effectLst/>
                <a:latin typeface="華康超明體" pitchFamily="49" charset="-120"/>
                <a:ea typeface="華康超明體" pitchFamily="49" charset="-120"/>
              </a:rPr>
              <a:t> </a:t>
            </a:r>
            <a:r>
              <a:rPr lang="zh-TW" altLang="en-US" sz="2400" dirty="0" smtClean="0">
                <a:effectLst/>
                <a:latin typeface="華康超明體" pitchFamily="49" charset="-120"/>
                <a:ea typeface="華康超明體" pitchFamily="49" charset="-120"/>
              </a:rPr>
              <a:t>   </a:t>
            </a:r>
            <a:r>
              <a:rPr lang="en-US" altLang="zh-TW" sz="2400" dirty="0" smtClean="0">
                <a:latin typeface="華康超明體" pitchFamily="49" charset="-120"/>
                <a:ea typeface="華康超明體" pitchFamily="49" charset="-120"/>
              </a:rPr>
              <a:t>40-45</a:t>
            </a:r>
            <a:r>
              <a:rPr lang="zh-TW" altLang="en-US" sz="2400" dirty="0" smtClean="0">
                <a:effectLst/>
                <a:latin typeface="華康超明體" pitchFamily="49" charset="-120"/>
                <a:ea typeface="華康超明體" pitchFamily="49" charset="-120"/>
              </a:rPr>
              <a:t>分鐘內完成「</a:t>
            </a:r>
            <a:r>
              <a:rPr lang="en-US" altLang="zh-TW" sz="2400" dirty="0" smtClean="0">
                <a:effectLst/>
                <a:latin typeface="華康超明體" pitchFamily="49" charset="-120"/>
                <a:ea typeface="華康超明體" pitchFamily="49" charset="-120"/>
              </a:rPr>
              <a:t>75</a:t>
            </a:r>
            <a:r>
              <a:rPr lang="zh-TW" altLang="en-US" sz="2400" dirty="0" smtClean="0">
                <a:effectLst/>
                <a:latin typeface="華康超明體" pitchFamily="49" charset="-120"/>
                <a:ea typeface="華康超明體" pitchFamily="49" charset="-120"/>
              </a:rPr>
              <a:t>」、</a:t>
            </a:r>
            <a:r>
              <a:rPr lang="en-US" altLang="zh-TW" sz="2400" dirty="0" smtClean="0">
                <a:latin typeface="華康超明體" pitchFamily="49" charset="-120"/>
                <a:ea typeface="華康超明體" pitchFamily="49" charset="-120"/>
              </a:rPr>
              <a:t>45-50</a:t>
            </a:r>
            <a:r>
              <a:rPr lang="zh-TW" altLang="en-US" sz="2400" dirty="0" smtClean="0">
                <a:effectLst/>
                <a:latin typeface="華康超明體" pitchFamily="49" charset="-120"/>
                <a:ea typeface="華康超明體" pitchFamily="49" charset="-120"/>
              </a:rPr>
              <a:t>分鐘內完成「</a:t>
            </a:r>
            <a:r>
              <a:rPr lang="en-US" altLang="zh-TW" sz="2400" dirty="0" smtClean="0">
                <a:effectLst/>
                <a:latin typeface="華康超明體" pitchFamily="49" charset="-120"/>
                <a:ea typeface="華康超明體" pitchFamily="49" charset="-120"/>
              </a:rPr>
              <a:t>70</a:t>
            </a:r>
            <a:r>
              <a:rPr lang="zh-TW" altLang="en-US" sz="2400" dirty="0" smtClean="0">
                <a:effectLst/>
                <a:latin typeface="華康超明體" pitchFamily="49" charset="-120"/>
                <a:ea typeface="華康超明體" pitchFamily="49" charset="-120"/>
              </a:rPr>
              <a:t>」、</a:t>
            </a:r>
          </a:p>
          <a:p>
            <a:pPr>
              <a:lnSpc>
                <a:spcPct val="80000"/>
              </a:lnSpc>
              <a:buNone/>
            </a:pPr>
            <a:r>
              <a:rPr lang="en-US" altLang="zh-TW" sz="2400" dirty="0" smtClean="0">
                <a:effectLst/>
                <a:latin typeface="華康超明體" pitchFamily="49" charset="-120"/>
                <a:ea typeface="華康超明體" pitchFamily="49" charset="-120"/>
              </a:rPr>
              <a:t> </a:t>
            </a:r>
            <a:r>
              <a:rPr lang="zh-TW" altLang="en-US" sz="2400" dirty="0" smtClean="0">
                <a:effectLst/>
                <a:latin typeface="華康超明體" pitchFamily="49" charset="-120"/>
                <a:ea typeface="華康超明體" pitchFamily="49" charset="-120"/>
              </a:rPr>
              <a:t>   </a:t>
            </a:r>
            <a:r>
              <a:rPr lang="en-US" altLang="zh-TW" sz="2400" dirty="0" smtClean="0">
                <a:latin typeface="華康超明體" pitchFamily="49" charset="-120"/>
                <a:ea typeface="華康超明體" pitchFamily="49" charset="-120"/>
              </a:rPr>
              <a:t>50-55</a:t>
            </a:r>
            <a:r>
              <a:rPr lang="zh-TW" altLang="en-US" sz="2400" dirty="0" smtClean="0">
                <a:effectLst/>
                <a:latin typeface="華康超明體" pitchFamily="49" charset="-120"/>
                <a:ea typeface="華康超明體" pitchFamily="49" charset="-120"/>
              </a:rPr>
              <a:t>分鐘內完成「</a:t>
            </a:r>
            <a:r>
              <a:rPr lang="en-US" altLang="zh-TW" sz="2400" dirty="0" smtClean="0">
                <a:effectLst/>
                <a:latin typeface="華康超明體" pitchFamily="49" charset="-120"/>
                <a:ea typeface="華康超明體" pitchFamily="49" charset="-120"/>
              </a:rPr>
              <a:t>65</a:t>
            </a:r>
            <a:r>
              <a:rPr lang="zh-TW" altLang="en-US" sz="2400" dirty="0" smtClean="0">
                <a:effectLst/>
                <a:latin typeface="華康超明體" pitchFamily="49" charset="-120"/>
                <a:ea typeface="華康超明體" pitchFamily="49" charset="-120"/>
              </a:rPr>
              <a:t>」、</a:t>
            </a:r>
            <a:r>
              <a:rPr lang="en-US" altLang="zh-TW" sz="2400" dirty="0" smtClean="0">
                <a:latin typeface="華康超明體" pitchFamily="49" charset="-120"/>
                <a:ea typeface="華康超明體" pitchFamily="49" charset="-120"/>
              </a:rPr>
              <a:t>55-60</a:t>
            </a:r>
            <a:r>
              <a:rPr lang="zh-TW" altLang="en-US" sz="2400" dirty="0" smtClean="0">
                <a:latin typeface="華康超明體" pitchFamily="49" charset="-120"/>
                <a:ea typeface="華康超明體" pitchFamily="49" charset="-120"/>
              </a:rPr>
              <a:t>分鐘</a:t>
            </a:r>
            <a:r>
              <a:rPr lang="zh-TW" altLang="en-US" sz="2400" dirty="0">
                <a:latin typeface="華康超明體" pitchFamily="49" charset="-120"/>
                <a:ea typeface="華康超明體" pitchFamily="49" charset="-120"/>
              </a:rPr>
              <a:t>內</a:t>
            </a:r>
            <a:r>
              <a:rPr lang="zh-TW" altLang="en-US" sz="2400" dirty="0" smtClean="0">
                <a:latin typeface="華康超明體" pitchFamily="49" charset="-120"/>
                <a:ea typeface="華康超明體" pitchFamily="49" charset="-120"/>
              </a:rPr>
              <a:t>完成「</a:t>
            </a:r>
            <a:r>
              <a:rPr lang="en-US" altLang="zh-TW" sz="2400" dirty="0" smtClean="0">
                <a:latin typeface="華康超明體" pitchFamily="49" charset="-120"/>
                <a:ea typeface="華康超明體" pitchFamily="49" charset="-120"/>
              </a:rPr>
              <a:t>60</a:t>
            </a:r>
            <a:r>
              <a:rPr lang="zh-TW" altLang="en-US" sz="2400" dirty="0">
                <a:latin typeface="華康超明體" pitchFamily="49" charset="-120"/>
                <a:ea typeface="華康超明體" pitchFamily="49" charset="-120"/>
              </a:rPr>
              <a:t>」、</a:t>
            </a:r>
          </a:p>
          <a:p>
            <a:pPr>
              <a:lnSpc>
                <a:spcPct val="80000"/>
              </a:lnSpc>
              <a:buNone/>
            </a:pPr>
            <a:r>
              <a:rPr lang="zh-TW" altLang="en-US" sz="2400" dirty="0" smtClean="0">
                <a:latin typeface="華康超明體" pitchFamily="49" charset="-120"/>
                <a:ea typeface="華康超明體" pitchFamily="49" charset="-120"/>
              </a:rPr>
              <a:t>    </a:t>
            </a:r>
            <a:r>
              <a:rPr lang="en-US" altLang="zh-TW" sz="2400" dirty="0" smtClean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60</a:t>
            </a:r>
            <a:r>
              <a:rPr lang="zh-TW" altLang="en-US" sz="2400" dirty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分鐘以後以「</a:t>
            </a:r>
            <a:r>
              <a:rPr lang="en-US" altLang="zh-TW" sz="2400" dirty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0</a:t>
            </a:r>
            <a:r>
              <a:rPr lang="zh-TW" altLang="en-US" sz="2400" dirty="0">
                <a:solidFill>
                  <a:srgbClr val="FF0000"/>
                </a:solidFill>
                <a:latin typeface="華康超明體" pitchFamily="49" charset="-120"/>
                <a:ea typeface="華康超明體" pitchFamily="49" charset="-120"/>
              </a:rPr>
              <a:t>」計算</a:t>
            </a:r>
            <a:r>
              <a:rPr lang="zh-TW" altLang="en-US" sz="2400" dirty="0">
                <a:latin typeface="華康超明體" pitchFamily="49" charset="-120"/>
                <a:ea typeface="華康超明體" pitchFamily="49" charset="-120"/>
              </a:rPr>
              <a:t>。</a:t>
            </a:r>
            <a:endParaRPr lang="zh-TW" altLang="en-US" sz="2400" dirty="0" smtClean="0">
              <a:effectLst/>
              <a:latin typeface="華康超明體" pitchFamily="49" charset="-120"/>
              <a:ea typeface="華康超明體" pitchFamily="49" charset="-12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dirty="0" smtClean="0">
                <a:effectLst/>
                <a:ea typeface="華康超明體" pitchFamily="49" charset="-120"/>
              </a:rPr>
              <a:t>2.</a:t>
            </a:r>
            <a:r>
              <a:rPr lang="zh-TW" altLang="en-US" sz="2400" dirty="0" smtClean="0">
                <a:effectLst/>
                <a:ea typeface="華康超明體" pitchFamily="49" charset="-120"/>
              </a:rPr>
              <a:t>未做靜態測試或送電時發生短路，扣</a:t>
            </a:r>
            <a:r>
              <a:rPr lang="en-US" altLang="zh-TW" sz="2400" dirty="0" smtClean="0">
                <a:solidFill>
                  <a:srgbClr val="FF0000"/>
                </a:solidFill>
                <a:effectLst/>
                <a:ea typeface="華康超明體" pitchFamily="49" charset="-120"/>
              </a:rPr>
              <a:t>30</a:t>
            </a:r>
            <a:r>
              <a:rPr lang="zh-TW" altLang="en-US" sz="2400" dirty="0" smtClean="0">
                <a:solidFill>
                  <a:srgbClr val="FF0000"/>
                </a:solidFill>
                <a:effectLst/>
                <a:ea typeface="華康超明體" pitchFamily="49" charset="-120"/>
              </a:rPr>
              <a:t>分</a:t>
            </a:r>
            <a:r>
              <a:rPr lang="zh-TW" altLang="en-US" sz="2400" dirty="0" smtClean="0">
                <a:effectLst/>
                <a:ea typeface="華康超明體" pitchFamily="49" charset="-120"/>
              </a:rPr>
              <a:t>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dirty="0" smtClean="0">
                <a:effectLst/>
                <a:ea typeface="華康超明體" pitchFamily="49" charset="-120"/>
              </a:rPr>
              <a:t>3.</a:t>
            </a:r>
            <a:r>
              <a:rPr lang="zh-TW" altLang="en-US" sz="2400" dirty="0" smtClean="0">
                <a:effectLst/>
                <a:ea typeface="華康超明體" pitchFamily="49" charset="-120"/>
              </a:rPr>
              <a:t>送電測試錯誤扣</a:t>
            </a:r>
            <a:r>
              <a:rPr lang="en-US" altLang="zh-TW" sz="2400" dirty="0" smtClean="0">
                <a:solidFill>
                  <a:srgbClr val="FF0000"/>
                </a:solidFill>
                <a:effectLst/>
                <a:ea typeface="華康超明體" pitchFamily="49" charset="-120"/>
              </a:rPr>
              <a:t>10</a:t>
            </a:r>
            <a:r>
              <a:rPr lang="zh-TW" altLang="en-US" sz="2400" dirty="0" smtClean="0">
                <a:solidFill>
                  <a:srgbClr val="FF0000"/>
                </a:solidFill>
                <a:effectLst/>
                <a:ea typeface="華康超明體" pitchFamily="49" charset="-120"/>
              </a:rPr>
              <a:t>分</a:t>
            </a:r>
            <a:r>
              <a:rPr lang="zh-TW" altLang="en-US" sz="2400" dirty="0" smtClean="0">
                <a:effectLst/>
                <a:ea typeface="華康超明體" pitchFamily="49" charset="-120"/>
              </a:rPr>
              <a:t>，並重新更正完成時間。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dirty="0" smtClean="0">
                <a:effectLst/>
                <a:ea typeface="華康超明體" pitchFamily="49" charset="-120"/>
              </a:rPr>
              <a:t>4.</a:t>
            </a:r>
            <a:r>
              <a:rPr lang="zh-TW" altLang="en-US" sz="2400" dirty="0" smtClean="0">
                <a:effectLst/>
                <a:ea typeface="華康超明體" pitchFamily="49" charset="-120"/>
              </a:rPr>
              <a:t>檢查電路並採扣分制，扣分標準如下：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dirty="0" smtClean="0">
                <a:effectLst/>
                <a:ea typeface="華康超明體" pitchFamily="49" charset="-120"/>
                <a:sym typeface="Wingdings 2" pitchFamily="18" charset="2"/>
              </a:rPr>
              <a:t>  (1)</a:t>
            </a:r>
            <a:r>
              <a:rPr lang="zh-TW" altLang="en-US" sz="2400" dirty="0" smtClean="0">
                <a:effectLst/>
                <a:ea typeface="華康超明體" pitchFamily="49" charset="-120"/>
                <a:sym typeface="Wingdings 2" pitchFamily="18" charset="2"/>
              </a:rPr>
              <a:t>板面導線工整度：每根線扣</a:t>
            </a:r>
            <a:r>
              <a:rPr lang="en-US" altLang="zh-TW" sz="2400" dirty="0" smtClean="0">
                <a:solidFill>
                  <a:srgbClr val="FF0000"/>
                </a:solidFill>
                <a:effectLst/>
                <a:ea typeface="華康超明體" pitchFamily="49" charset="-120"/>
                <a:sym typeface="Wingdings 2" pitchFamily="18" charset="2"/>
              </a:rPr>
              <a:t>1</a:t>
            </a:r>
            <a:r>
              <a:rPr lang="zh-TW" altLang="en-US" sz="2400" dirty="0" smtClean="0">
                <a:solidFill>
                  <a:srgbClr val="FF0000"/>
                </a:solidFill>
                <a:effectLst/>
                <a:ea typeface="華康超明體" pitchFamily="49" charset="-120"/>
                <a:sym typeface="Wingdings 2" pitchFamily="18" charset="2"/>
              </a:rPr>
              <a:t>分</a:t>
            </a:r>
            <a:r>
              <a:rPr lang="zh-TW" altLang="en-US" sz="2400" dirty="0" smtClean="0">
                <a:effectLst/>
                <a:ea typeface="華康超明體" pitchFamily="49" charset="-120"/>
                <a:sym typeface="Wingdings 2" pitchFamily="18" charset="2"/>
              </a:rPr>
              <a:t>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dirty="0" smtClean="0">
                <a:effectLst/>
                <a:ea typeface="華康超明體" pitchFamily="49" charset="-120"/>
                <a:sym typeface="Wingdings 2" pitchFamily="18" charset="2"/>
              </a:rPr>
              <a:t>  (2)</a:t>
            </a:r>
            <a:r>
              <a:rPr lang="zh-TW" altLang="en-US" sz="2400" dirty="0" smtClean="0">
                <a:effectLst/>
                <a:ea typeface="華康超明體" pitchFamily="49" charset="-120"/>
                <a:sym typeface="Wingdings 2" pitchFamily="18" charset="2"/>
              </a:rPr>
              <a:t>固定器具或導線鬆脫：每根導線或螺絲扣</a:t>
            </a:r>
            <a:r>
              <a:rPr lang="en-US" altLang="zh-TW" sz="2400" dirty="0" smtClean="0">
                <a:solidFill>
                  <a:srgbClr val="FF0000"/>
                </a:solidFill>
                <a:effectLst/>
                <a:ea typeface="華康超明體" pitchFamily="49" charset="-120"/>
                <a:sym typeface="Wingdings 2" pitchFamily="18" charset="2"/>
              </a:rPr>
              <a:t>1</a:t>
            </a:r>
            <a:r>
              <a:rPr lang="zh-TW" altLang="en-US" sz="2400" dirty="0" smtClean="0">
                <a:solidFill>
                  <a:srgbClr val="FF0000"/>
                </a:solidFill>
                <a:effectLst/>
                <a:ea typeface="華康超明體" pitchFamily="49" charset="-120"/>
                <a:sym typeface="Wingdings 2" pitchFamily="18" charset="2"/>
              </a:rPr>
              <a:t>分</a:t>
            </a:r>
            <a:r>
              <a:rPr lang="zh-TW" altLang="en-US" sz="2400" dirty="0" smtClean="0">
                <a:effectLst/>
                <a:ea typeface="華康超明體" pitchFamily="49" charset="-120"/>
                <a:sym typeface="Wingdings 2" pitchFamily="18" charset="2"/>
              </a:rPr>
              <a:t>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dirty="0" smtClean="0">
                <a:effectLst/>
                <a:ea typeface="華康超明體" pitchFamily="49" charset="-120"/>
                <a:sym typeface="Wingdings 2" pitchFamily="18" charset="2"/>
              </a:rPr>
              <a:t>  (3)</a:t>
            </a:r>
            <a:r>
              <a:rPr lang="zh-TW" altLang="en-US" sz="2400" dirty="0" smtClean="0">
                <a:effectLst/>
                <a:ea typeface="華康超明體" pitchFamily="49" charset="-120"/>
                <a:sym typeface="Wingdings 2" pitchFamily="18" charset="2"/>
              </a:rPr>
              <a:t>裝置位置或方向錯誤：每項扣</a:t>
            </a:r>
            <a:r>
              <a:rPr lang="en-US" altLang="zh-TW" sz="2400" dirty="0" smtClean="0">
                <a:solidFill>
                  <a:srgbClr val="FF0000"/>
                </a:solidFill>
                <a:effectLst/>
                <a:ea typeface="華康超明體" pitchFamily="49" charset="-120"/>
                <a:sym typeface="Wingdings 2" pitchFamily="18" charset="2"/>
              </a:rPr>
              <a:t>1</a:t>
            </a:r>
            <a:r>
              <a:rPr lang="zh-TW" altLang="en-US" sz="2400" dirty="0" smtClean="0">
                <a:solidFill>
                  <a:srgbClr val="FF0000"/>
                </a:solidFill>
                <a:effectLst/>
                <a:ea typeface="華康超明體" pitchFamily="49" charset="-120"/>
                <a:sym typeface="Wingdings 2" pitchFamily="18" charset="2"/>
              </a:rPr>
              <a:t>分</a:t>
            </a:r>
            <a:r>
              <a:rPr lang="zh-TW" altLang="en-US" sz="2400" dirty="0" smtClean="0">
                <a:effectLst/>
                <a:ea typeface="華康超明體" pitchFamily="49" charset="-120"/>
                <a:sym typeface="Wingdings 2" pitchFamily="18" charset="2"/>
              </a:rPr>
              <a:t>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dirty="0" smtClean="0">
                <a:effectLst/>
                <a:ea typeface="華康超明體" pitchFamily="49" charset="-120"/>
                <a:sym typeface="Wingdings 2" pitchFamily="18" charset="2"/>
              </a:rPr>
              <a:t>  (4)</a:t>
            </a:r>
            <a:r>
              <a:rPr lang="zh-TW" altLang="en-US" sz="2400" dirty="0" smtClean="0">
                <a:effectLst/>
                <a:ea typeface="華康超明體" pitchFamily="49" charset="-120"/>
                <a:sym typeface="Wingdings 2" pitchFamily="18" charset="2"/>
              </a:rPr>
              <a:t>導線裸露或接線方向錯誤：每根導線扣</a:t>
            </a:r>
            <a:r>
              <a:rPr lang="en-US" altLang="zh-TW" sz="2400" dirty="0" smtClean="0">
                <a:solidFill>
                  <a:srgbClr val="FF0000"/>
                </a:solidFill>
                <a:effectLst/>
                <a:ea typeface="華康超明體" pitchFamily="49" charset="-120"/>
                <a:sym typeface="Wingdings 2" pitchFamily="18" charset="2"/>
              </a:rPr>
              <a:t>1</a:t>
            </a:r>
            <a:r>
              <a:rPr lang="zh-TW" altLang="en-US" sz="2400" dirty="0" smtClean="0">
                <a:solidFill>
                  <a:srgbClr val="FF0000"/>
                </a:solidFill>
                <a:effectLst/>
                <a:ea typeface="華康超明體" pitchFamily="49" charset="-120"/>
                <a:sym typeface="Wingdings 2" pitchFamily="18" charset="2"/>
              </a:rPr>
              <a:t>分</a:t>
            </a:r>
            <a:r>
              <a:rPr lang="zh-TW" altLang="en-US" sz="2400" dirty="0" smtClean="0">
                <a:effectLst/>
                <a:ea typeface="華康超明體" pitchFamily="49" charset="-120"/>
                <a:sym typeface="Wingdings 2" pitchFamily="18" charset="2"/>
              </a:rPr>
              <a:t>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dirty="0" smtClean="0">
                <a:effectLst/>
                <a:ea typeface="華康超明體" pitchFamily="49" charset="-120"/>
                <a:sym typeface="Wingdings 2" pitchFamily="18" charset="2"/>
              </a:rPr>
              <a:t>  (5)</a:t>
            </a:r>
            <a:r>
              <a:rPr lang="zh-TW" altLang="en-US" sz="2400" dirty="0" smtClean="0">
                <a:effectLst/>
                <a:ea typeface="華康超明體" pitchFamily="49" charset="-120"/>
                <a:sym typeface="Wingdings 2" pitchFamily="18" charset="2"/>
              </a:rPr>
              <a:t>插頭接線方向錯誤、鬆脫、不夠確實或裸線過長：扣</a:t>
            </a:r>
            <a:r>
              <a:rPr lang="en-US" altLang="zh-TW" sz="2400" dirty="0" smtClean="0">
                <a:solidFill>
                  <a:srgbClr val="FF0000"/>
                </a:solidFill>
                <a:effectLst/>
                <a:ea typeface="華康超明體" pitchFamily="49" charset="-120"/>
                <a:sym typeface="Wingdings 2" pitchFamily="18" charset="2"/>
              </a:rPr>
              <a:t>3</a:t>
            </a:r>
            <a:r>
              <a:rPr lang="zh-TW" altLang="en-US" sz="2400" dirty="0" smtClean="0">
                <a:solidFill>
                  <a:srgbClr val="FF0000"/>
                </a:solidFill>
                <a:effectLst/>
                <a:ea typeface="華康超明體" pitchFamily="49" charset="-120"/>
                <a:sym typeface="Wingdings 2" pitchFamily="18" charset="2"/>
              </a:rPr>
              <a:t>分</a:t>
            </a:r>
            <a:r>
              <a:rPr lang="zh-TW" altLang="en-US" sz="2400" dirty="0" smtClean="0">
                <a:effectLst/>
                <a:ea typeface="華康超明體" pitchFamily="49" charset="-120"/>
                <a:sym typeface="Wingdings 2" pitchFamily="18" charset="2"/>
              </a:rPr>
              <a:t>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dirty="0" smtClean="0">
                <a:effectLst/>
                <a:ea typeface="華康超明體" pitchFamily="49" charset="-120"/>
                <a:sym typeface="Wingdings 2" pitchFamily="18" charset="2"/>
              </a:rPr>
              <a:t>  (6)</a:t>
            </a:r>
            <a:r>
              <a:rPr lang="zh-TW" altLang="en-US" sz="2400" dirty="0" smtClean="0">
                <a:effectLst/>
                <a:ea typeface="華康超明體" pitchFamily="49" charset="-120"/>
                <a:sym typeface="Wingdings 2" pitchFamily="18" charset="2"/>
              </a:rPr>
              <a:t>燈座導線顏色接線錯誤：扣</a:t>
            </a:r>
            <a:r>
              <a:rPr lang="en-US" altLang="zh-TW" sz="2400" dirty="0" smtClean="0">
                <a:solidFill>
                  <a:srgbClr val="FF0000"/>
                </a:solidFill>
                <a:effectLst/>
                <a:ea typeface="華康超明體" pitchFamily="49" charset="-120"/>
                <a:sym typeface="Wingdings 2" pitchFamily="18" charset="2"/>
              </a:rPr>
              <a:t>5</a:t>
            </a:r>
            <a:r>
              <a:rPr lang="zh-TW" altLang="en-US" sz="2400" dirty="0" smtClean="0">
                <a:solidFill>
                  <a:srgbClr val="FF0000"/>
                </a:solidFill>
                <a:effectLst/>
                <a:ea typeface="華康超明體" pitchFamily="49" charset="-120"/>
                <a:sym typeface="Wingdings 2" pitchFamily="18" charset="2"/>
              </a:rPr>
              <a:t>分</a:t>
            </a:r>
            <a:r>
              <a:rPr lang="zh-TW" altLang="en-US" sz="2400" dirty="0" smtClean="0">
                <a:effectLst/>
                <a:ea typeface="華康超明體" pitchFamily="49" charset="-120"/>
                <a:sym typeface="Wingdings 2" pitchFamily="18" charset="2"/>
              </a:rPr>
              <a:t>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dirty="0" smtClean="0">
                <a:effectLst/>
                <a:ea typeface="華康超明體" pitchFamily="49" charset="-120"/>
                <a:sym typeface="Wingdings 2" pitchFamily="18" charset="2"/>
              </a:rPr>
              <a:t>  (7)</a:t>
            </a:r>
            <a:r>
              <a:rPr lang="zh-TW" altLang="en-US" sz="2400" dirty="0" smtClean="0">
                <a:effectLst/>
                <a:ea typeface="華康超明體" pitchFamily="49" charset="-120"/>
                <a:sym typeface="Wingdings 2" pitchFamily="18" charset="2"/>
              </a:rPr>
              <a:t>操作時工具操作錯誤、損壞材料或受傷：扣</a:t>
            </a:r>
            <a:r>
              <a:rPr lang="en-US" altLang="zh-TW" sz="2400" dirty="0" smtClean="0">
                <a:solidFill>
                  <a:srgbClr val="FF0000"/>
                </a:solidFill>
                <a:effectLst/>
                <a:ea typeface="華康超明體" pitchFamily="49" charset="-120"/>
                <a:sym typeface="Wingdings 2" pitchFamily="18" charset="2"/>
              </a:rPr>
              <a:t>5</a:t>
            </a:r>
            <a:r>
              <a:rPr lang="zh-TW" altLang="en-US" sz="2400" dirty="0" smtClean="0">
                <a:solidFill>
                  <a:srgbClr val="FF0000"/>
                </a:solidFill>
                <a:effectLst/>
                <a:ea typeface="華康超明體" pitchFamily="49" charset="-120"/>
                <a:sym typeface="Wingdings 2" pitchFamily="18" charset="2"/>
              </a:rPr>
              <a:t>分</a:t>
            </a:r>
            <a:r>
              <a:rPr lang="zh-TW" altLang="en-US" sz="2400" dirty="0" smtClean="0">
                <a:effectLst/>
                <a:ea typeface="華康超明體" pitchFamily="49" charset="-120"/>
                <a:sym typeface="Wingdings 2" pitchFamily="18" charset="2"/>
              </a:rPr>
              <a:t>。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99269" y="188640"/>
            <a:ext cx="8229600" cy="719138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zh-TW" altLang="en-US" sz="5400" b="0" dirty="0" smtClean="0">
                <a:effectLst/>
                <a:ea typeface="華康超明體" pitchFamily="49" charset="-120"/>
              </a:rPr>
              <a:t>評分標準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木工焊接課前準備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dirty="0" smtClean="0">
                <a:effectLst/>
                <a:latin typeface="華康超明體" pitchFamily="49" charset="-120"/>
                <a:ea typeface="華康超明體" pitchFamily="49" charset="-120"/>
              </a:rPr>
              <a:t>1.</a:t>
            </a:r>
            <a:r>
              <a:rPr lang="zh-TW" altLang="en-US" dirty="0" smtClean="0">
                <a:effectLst/>
                <a:latin typeface="華康超明體" pitchFamily="49" charset="-120"/>
                <a:ea typeface="華康超明體" pitchFamily="49" charset="-120"/>
              </a:rPr>
              <a:t>請</a:t>
            </a:r>
            <a:r>
              <a:rPr lang="zh-TW" altLang="en-US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每班</a:t>
            </a:r>
            <a:r>
              <a:rPr lang="zh-TW" altLang="en-US" dirty="0" smtClean="0">
                <a:effectLst/>
                <a:latin typeface="華康超明體" pitchFamily="49" charset="-120"/>
                <a:ea typeface="華康超明體" pitchFamily="49" charset="-120"/>
              </a:rPr>
              <a:t>準備</a:t>
            </a:r>
            <a:r>
              <a:rPr lang="zh-TW" altLang="en-US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兩瓶透明噴漆</a:t>
            </a:r>
            <a:r>
              <a:rPr lang="zh-TW" altLang="en-US" dirty="0" smtClean="0">
                <a:effectLst/>
                <a:latin typeface="華康超明體" pitchFamily="49" charset="-120"/>
                <a:ea typeface="華康超明體" pitchFamily="49" charset="-120"/>
              </a:rPr>
              <a:t>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>
                <a:effectLst/>
                <a:latin typeface="華康超明體" pitchFamily="49" charset="-120"/>
                <a:ea typeface="華康超明體" pitchFamily="49" charset="-120"/>
              </a:rPr>
              <a:t>2.</a:t>
            </a:r>
            <a:r>
              <a:rPr lang="zh-TW" altLang="en-US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每位同學</a:t>
            </a:r>
            <a:r>
              <a:rPr lang="zh-TW" altLang="en-US" dirty="0" smtClean="0">
                <a:effectLst/>
                <a:latin typeface="華康超明體" pitchFamily="49" charset="-120"/>
                <a:ea typeface="華康超明體" pitchFamily="49" charset="-120"/>
              </a:rPr>
              <a:t>準備一個鑰匙圈的</a:t>
            </a:r>
            <a:r>
              <a:rPr lang="zh-TW" altLang="en-US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圖案</a:t>
            </a:r>
            <a:r>
              <a:rPr lang="zh-TW" altLang="en-US" dirty="0" smtClean="0">
                <a:effectLst/>
                <a:latin typeface="華康超明體" pitchFamily="49" charset="-120"/>
                <a:ea typeface="華康超明體" pitchFamily="49" charset="-120"/>
              </a:rPr>
              <a:t>，大小不可超過</a:t>
            </a:r>
            <a:r>
              <a:rPr lang="en-US" altLang="zh-TW" dirty="0" smtClean="0">
                <a:effectLst/>
                <a:latin typeface="華康超明體" pitchFamily="49" charset="-120"/>
                <a:ea typeface="華康超明體" pitchFamily="49" charset="-120"/>
              </a:rPr>
              <a:t>10cm*10cm</a:t>
            </a:r>
            <a:r>
              <a:rPr lang="zh-TW" altLang="en-US" dirty="0" smtClean="0">
                <a:effectLst/>
                <a:latin typeface="華康超明體" pitchFamily="49" charset="-120"/>
                <a:ea typeface="華康超明體" pitchFamily="49" charset="-120"/>
              </a:rPr>
              <a:t>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>
                <a:effectLst/>
                <a:latin typeface="華康超明體" pitchFamily="49" charset="-120"/>
                <a:ea typeface="華康超明體" pitchFamily="49" charset="-120"/>
              </a:rPr>
              <a:t>3.</a:t>
            </a:r>
            <a:r>
              <a:rPr lang="zh-TW" altLang="en-US" dirty="0" smtClean="0">
                <a:effectLst/>
                <a:latin typeface="華康超明體" pitchFamily="49" charset="-120"/>
                <a:ea typeface="華康超明體" pitchFamily="49" charset="-120"/>
              </a:rPr>
              <a:t>請</a:t>
            </a:r>
            <a:r>
              <a:rPr lang="zh-TW" altLang="en-US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自行準備</a:t>
            </a:r>
            <a:r>
              <a:rPr lang="zh-TW" altLang="en-US" dirty="0" smtClean="0">
                <a:effectLst/>
                <a:latin typeface="華康超明體" pitchFamily="49" charset="-120"/>
                <a:ea typeface="華康超明體" pitchFamily="49" charset="-120"/>
              </a:rPr>
              <a:t>一個</a:t>
            </a:r>
            <a:r>
              <a:rPr lang="zh-TW" altLang="en-US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附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dirty="0" smtClean="0">
                <a:solidFill>
                  <a:srgbClr val="FF0000"/>
                </a:solidFill>
                <a:effectLst/>
                <a:latin typeface="華康超明體" pitchFamily="49" charset="-120"/>
                <a:ea typeface="華康超明體" pitchFamily="49" charset="-120"/>
              </a:rPr>
              <a:t>  小螺絲的鑰匙圈</a:t>
            </a:r>
            <a:r>
              <a:rPr lang="zh-TW" altLang="en-US" dirty="0" smtClean="0">
                <a:effectLst/>
                <a:latin typeface="華康超明體" pitchFamily="49" charset="-120"/>
                <a:ea typeface="華康超明體" pitchFamily="49" charset="-120"/>
              </a:rPr>
              <a:t>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dirty="0" smtClean="0">
                <a:effectLst/>
                <a:latin typeface="華康超明體" pitchFamily="49" charset="-120"/>
                <a:ea typeface="華康超明體" pitchFamily="49" charset="-120"/>
              </a:rPr>
              <a:t>4</a:t>
            </a:r>
            <a:r>
              <a:rPr lang="en-US" altLang="zh-TW" dirty="0" smtClean="0">
                <a:effectLst/>
                <a:latin typeface="華康超明體" pitchFamily="49" charset="-120"/>
                <a:ea typeface="華康超明體" pitchFamily="49" charset="-120"/>
              </a:rPr>
              <a:t>.</a:t>
            </a:r>
            <a:r>
              <a:rPr lang="zh-TW" altLang="en-US" smtClean="0">
                <a:effectLst/>
                <a:latin typeface="華康超明體" pitchFamily="49" charset="-120"/>
                <a:ea typeface="華康超明體" pitchFamily="49" charset="-120"/>
              </a:rPr>
              <a:t>木板由學校提供。</a:t>
            </a:r>
            <a:endParaRPr lang="zh-TW" altLang="en-US" dirty="0" smtClean="0">
              <a:effectLst/>
              <a:latin typeface="華康超明體" pitchFamily="49" charset="-120"/>
              <a:ea typeface="華康超明體" pitchFamily="49" charset="-120"/>
            </a:endParaRPr>
          </a:p>
        </p:txBody>
      </p:sp>
      <p:pic>
        <p:nvPicPr>
          <p:cNvPr id="168964" name="Picture 4" descr="鑰匙圈_小螺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357563"/>
            <a:ext cx="3744912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6000" b="0" smtClean="0">
                <a:effectLst/>
                <a:ea typeface="華康超明體" pitchFamily="49" charset="-120"/>
              </a:rPr>
              <a:t>完成配線參考圖</a:t>
            </a:r>
          </a:p>
        </p:txBody>
      </p:sp>
      <p:pic>
        <p:nvPicPr>
          <p:cNvPr id="169987" name="Picture 4" descr="DSC083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412875"/>
            <a:ext cx="8281987" cy="523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6000" b="0" smtClean="0">
                <a:solidFill>
                  <a:schemeClr val="tx1"/>
                </a:solidFill>
                <a:effectLst/>
                <a:ea typeface="華康超明體" pitchFamily="49" charset="-120"/>
              </a:rPr>
              <a:t>所需材料</a:t>
            </a:r>
            <a:endParaRPr lang="zh-TW" altLang="en-US" sz="6000" b="0" smtClean="0">
              <a:effectLst/>
              <a:ea typeface="華康超明體" pitchFamily="49" charset="-120"/>
            </a:endParaRPr>
          </a:p>
        </p:txBody>
      </p:sp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755650" y="1790700"/>
            <a:ext cx="80645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000">
                <a:ea typeface="華康超明體" pitchFamily="49" charset="-120"/>
              </a:rPr>
              <a:t>平行花線</a:t>
            </a:r>
            <a:r>
              <a:rPr lang="en-US" altLang="zh-TW" sz="3000">
                <a:ea typeface="華康超明體" pitchFamily="49" charset="-120"/>
              </a:rPr>
              <a:t>1</a:t>
            </a:r>
            <a:r>
              <a:rPr lang="zh-TW" altLang="en-US" sz="3000">
                <a:ea typeface="華康超明體" pitchFamily="49" charset="-120"/>
              </a:rPr>
              <a:t>條</a:t>
            </a:r>
          </a:p>
          <a:p>
            <a:r>
              <a:rPr lang="zh-TW" altLang="en-US" sz="3000">
                <a:ea typeface="華康超明體" pitchFamily="49" charset="-120"/>
              </a:rPr>
              <a:t>單心導線</a:t>
            </a:r>
            <a:r>
              <a:rPr lang="en-US" altLang="zh-TW" sz="3000">
                <a:ea typeface="華康超明體" pitchFamily="49" charset="-120"/>
              </a:rPr>
              <a:t>(</a:t>
            </a:r>
            <a:r>
              <a:rPr lang="zh-TW" altLang="en-US" sz="3000">
                <a:ea typeface="華康超明體" pitchFamily="49" charset="-120"/>
              </a:rPr>
              <a:t>紅</a:t>
            </a:r>
            <a:r>
              <a:rPr lang="en-US" altLang="zh-TW" sz="3000">
                <a:ea typeface="華康超明體" pitchFamily="49" charset="-120"/>
              </a:rPr>
              <a:t>)</a:t>
            </a:r>
            <a:r>
              <a:rPr lang="zh-TW" altLang="en-US" sz="3000">
                <a:ea typeface="華康超明體" pitchFamily="49" charset="-120"/>
              </a:rPr>
              <a:t>若干</a:t>
            </a:r>
            <a:endParaRPr lang="en-US" altLang="zh-TW" sz="3000">
              <a:ea typeface="華康超明體" pitchFamily="49" charset="-120"/>
            </a:endParaRPr>
          </a:p>
          <a:p>
            <a:r>
              <a:rPr lang="zh-TW" altLang="en-US" sz="3000">
                <a:ea typeface="華康超明體" pitchFamily="49" charset="-120"/>
              </a:rPr>
              <a:t>單心導線</a:t>
            </a:r>
            <a:r>
              <a:rPr lang="en-US" altLang="zh-TW" sz="3000">
                <a:ea typeface="華康超明體" pitchFamily="49" charset="-120"/>
              </a:rPr>
              <a:t>(</a:t>
            </a:r>
            <a:r>
              <a:rPr lang="zh-TW" altLang="en-US" sz="3000">
                <a:ea typeface="華康超明體" pitchFamily="49" charset="-120"/>
              </a:rPr>
              <a:t>白</a:t>
            </a:r>
            <a:r>
              <a:rPr lang="en-US" altLang="zh-TW" sz="3000">
                <a:ea typeface="華康超明體" pitchFamily="49" charset="-120"/>
              </a:rPr>
              <a:t>)</a:t>
            </a:r>
            <a:r>
              <a:rPr lang="zh-TW" altLang="en-US" sz="3000">
                <a:ea typeface="華康超明體" pitchFamily="49" charset="-120"/>
              </a:rPr>
              <a:t>若干</a:t>
            </a:r>
            <a:endParaRPr lang="en-US" altLang="zh-TW" sz="3000">
              <a:ea typeface="華康超明體" pitchFamily="49" charset="-120"/>
            </a:endParaRPr>
          </a:p>
          <a:p>
            <a:r>
              <a:rPr lang="zh-TW" altLang="en-US" sz="3000">
                <a:solidFill>
                  <a:srgbClr val="FF0000"/>
                </a:solidFill>
                <a:ea typeface="華康超明體" pitchFamily="49" charset="-120"/>
              </a:rPr>
              <a:t>三路開關</a:t>
            </a:r>
            <a:r>
              <a:rPr lang="en-US" altLang="zh-TW" sz="3000">
                <a:solidFill>
                  <a:srgbClr val="FF0000"/>
                </a:solidFill>
                <a:ea typeface="華康超明體" pitchFamily="49" charset="-120"/>
              </a:rPr>
              <a:t>2</a:t>
            </a:r>
            <a:r>
              <a:rPr lang="zh-TW" altLang="en-US" sz="3000">
                <a:solidFill>
                  <a:srgbClr val="FF0000"/>
                </a:solidFill>
                <a:ea typeface="華康超明體" pitchFamily="49" charset="-120"/>
              </a:rPr>
              <a:t>個</a:t>
            </a:r>
          </a:p>
          <a:p>
            <a:r>
              <a:rPr lang="zh-TW" altLang="en-US" sz="3000">
                <a:ea typeface="華康超明體" pitchFamily="49" charset="-120"/>
              </a:rPr>
              <a:t>出線盒</a:t>
            </a:r>
            <a:r>
              <a:rPr lang="en-US" altLang="zh-TW" sz="3000">
                <a:ea typeface="華康超明體" pitchFamily="49" charset="-120"/>
              </a:rPr>
              <a:t>2</a:t>
            </a:r>
            <a:r>
              <a:rPr lang="zh-TW" altLang="en-US" sz="3000">
                <a:ea typeface="華康超明體" pitchFamily="49" charset="-120"/>
              </a:rPr>
              <a:t>個</a:t>
            </a:r>
          </a:p>
          <a:p>
            <a:r>
              <a:rPr lang="zh-TW" altLang="en-US" sz="3000">
                <a:ea typeface="華康超明體" pitchFamily="49" charset="-120"/>
              </a:rPr>
              <a:t>面板蓋</a:t>
            </a:r>
            <a:r>
              <a:rPr lang="en-US" altLang="zh-TW" sz="3000">
                <a:ea typeface="華康超明體" pitchFamily="49" charset="-120"/>
              </a:rPr>
              <a:t>2</a:t>
            </a:r>
            <a:r>
              <a:rPr lang="zh-TW" altLang="en-US" sz="3000">
                <a:ea typeface="華康超明體" pitchFamily="49" charset="-120"/>
              </a:rPr>
              <a:t>個</a:t>
            </a:r>
          </a:p>
          <a:p>
            <a:r>
              <a:rPr lang="zh-TW" altLang="en-US" sz="3000">
                <a:ea typeface="華康超明體" pitchFamily="49" charset="-120"/>
              </a:rPr>
              <a:t>無熔絲開關</a:t>
            </a:r>
            <a:r>
              <a:rPr lang="en-US" altLang="zh-TW" sz="3000">
                <a:ea typeface="華康超明體" pitchFamily="49" charset="-120"/>
              </a:rPr>
              <a:t>1</a:t>
            </a:r>
            <a:r>
              <a:rPr lang="zh-TW" altLang="en-US" sz="3000">
                <a:ea typeface="華康超明體" pitchFamily="49" charset="-120"/>
              </a:rPr>
              <a:t>個</a:t>
            </a:r>
          </a:p>
          <a:p>
            <a:r>
              <a:rPr lang="zh-TW" altLang="en-US" sz="3000">
                <a:ea typeface="華康超明體" pitchFamily="49" charset="-120"/>
              </a:rPr>
              <a:t>燈座</a:t>
            </a:r>
            <a:r>
              <a:rPr lang="en-US" altLang="zh-TW" sz="3000">
                <a:ea typeface="華康超明體" pitchFamily="49" charset="-120"/>
              </a:rPr>
              <a:t>1</a:t>
            </a:r>
            <a:r>
              <a:rPr lang="zh-TW" altLang="en-US" sz="3000">
                <a:ea typeface="華康超明體" pitchFamily="49" charset="-120"/>
              </a:rPr>
              <a:t>個</a:t>
            </a:r>
            <a:endParaRPr lang="en-US" altLang="zh-TW" sz="3000">
              <a:ea typeface="華康超明體" pitchFamily="49" charset="-120"/>
            </a:endParaRPr>
          </a:p>
          <a:p>
            <a:r>
              <a:rPr lang="zh-TW" altLang="en-US" sz="3000">
                <a:ea typeface="華康超明體" pitchFamily="49" charset="-120"/>
              </a:rPr>
              <a:t>無熔絲開關固定片</a:t>
            </a:r>
            <a:r>
              <a:rPr lang="en-US" altLang="zh-TW" sz="3000">
                <a:ea typeface="華康超明體" pitchFamily="49" charset="-120"/>
              </a:rPr>
              <a:t>2</a:t>
            </a:r>
            <a:r>
              <a:rPr lang="zh-TW" altLang="en-US" sz="3000">
                <a:ea typeface="華康超明體" pitchFamily="49" charset="-120"/>
              </a:rPr>
              <a:t>個</a:t>
            </a:r>
            <a:endParaRPr lang="en-US" altLang="zh-TW" sz="3000">
              <a:ea typeface="華康超明體" pitchFamily="49" charset="-120"/>
            </a:endParaRPr>
          </a:p>
          <a:p>
            <a:r>
              <a:rPr lang="zh-TW" altLang="en-US" sz="3000">
                <a:ea typeface="華康超明體" pitchFamily="49" charset="-120"/>
              </a:rPr>
              <a:t>螺絲釘</a:t>
            </a:r>
            <a:r>
              <a:rPr lang="en-US" altLang="zh-TW" sz="3000">
                <a:ea typeface="華康超明體" pitchFamily="49" charset="-120"/>
              </a:rPr>
              <a:t>6</a:t>
            </a:r>
            <a:r>
              <a:rPr lang="zh-TW" altLang="en-US" sz="3000">
                <a:ea typeface="華康超明體" pitchFamily="49" charset="-120"/>
              </a:rPr>
              <a:t>顆</a:t>
            </a:r>
          </a:p>
        </p:txBody>
      </p:sp>
      <p:pic>
        <p:nvPicPr>
          <p:cNvPr id="154628" name="Picture 4" descr="DSC083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1688" y="2420938"/>
            <a:ext cx="4103687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Oval 2"/>
          <p:cNvSpPr>
            <a:spLocks noChangeArrowheads="1"/>
          </p:cNvSpPr>
          <p:nvPr/>
        </p:nvSpPr>
        <p:spPr bwMode="auto">
          <a:xfrm>
            <a:off x="6443663" y="2852738"/>
            <a:ext cx="720725" cy="719137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solidFill>
                  <a:srgbClr val="FF0000"/>
                </a:solidFill>
                <a:ea typeface="華康超明體" pitchFamily="49" charset="-120"/>
              </a:rPr>
              <a:t>Ｒ</a:t>
            </a:r>
          </a:p>
        </p:txBody>
      </p:sp>
      <p:sp>
        <p:nvSpPr>
          <p:cNvPr id="155651" name="Line 3"/>
          <p:cNvSpPr>
            <a:spLocks noChangeShapeType="1"/>
          </p:cNvSpPr>
          <p:nvPr/>
        </p:nvSpPr>
        <p:spPr bwMode="auto">
          <a:xfrm>
            <a:off x="1619250" y="3213100"/>
            <a:ext cx="1439863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5652" name="Line 4"/>
          <p:cNvSpPr>
            <a:spLocks noChangeShapeType="1"/>
          </p:cNvSpPr>
          <p:nvPr/>
        </p:nvSpPr>
        <p:spPr bwMode="auto">
          <a:xfrm flipH="1">
            <a:off x="1619250" y="5373688"/>
            <a:ext cx="1588" cy="576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5653" name="Oval 5"/>
          <p:cNvSpPr>
            <a:spLocks noChangeArrowheads="1"/>
          </p:cNvSpPr>
          <p:nvPr/>
        </p:nvSpPr>
        <p:spPr bwMode="auto">
          <a:xfrm>
            <a:off x="1258888" y="4654550"/>
            <a:ext cx="720725" cy="719138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ea typeface="華康超明體" pitchFamily="49" charset="-120"/>
              </a:rPr>
              <a:t>～</a:t>
            </a:r>
          </a:p>
        </p:txBody>
      </p:sp>
      <p:sp>
        <p:nvSpPr>
          <p:cNvPr id="155654" name="Line 6"/>
          <p:cNvSpPr>
            <a:spLocks noChangeShapeType="1"/>
          </p:cNvSpPr>
          <p:nvPr/>
        </p:nvSpPr>
        <p:spPr bwMode="auto">
          <a:xfrm>
            <a:off x="1619250" y="3213100"/>
            <a:ext cx="1588" cy="431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5655" name="Line 7"/>
          <p:cNvSpPr>
            <a:spLocks noChangeShapeType="1"/>
          </p:cNvSpPr>
          <p:nvPr/>
        </p:nvSpPr>
        <p:spPr bwMode="auto">
          <a:xfrm>
            <a:off x="1619250" y="5949950"/>
            <a:ext cx="61928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5656" name="Line 8"/>
          <p:cNvSpPr>
            <a:spLocks noChangeShapeType="1"/>
          </p:cNvSpPr>
          <p:nvPr/>
        </p:nvSpPr>
        <p:spPr bwMode="auto">
          <a:xfrm flipH="1">
            <a:off x="7812088" y="3213100"/>
            <a:ext cx="0" cy="273685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2124075" y="4583113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交流電</a:t>
            </a:r>
          </a:p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110V</a:t>
            </a:r>
          </a:p>
        </p:txBody>
      </p:sp>
      <p:sp>
        <p:nvSpPr>
          <p:cNvPr id="155658" name="Oval 10"/>
          <p:cNvSpPr>
            <a:spLocks noChangeArrowheads="1"/>
          </p:cNvSpPr>
          <p:nvPr/>
        </p:nvSpPr>
        <p:spPr bwMode="auto">
          <a:xfrm>
            <a:off x="4787900" y="27813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5659" name="Oval 11"/>
          <p:cNvSpPr>
            <a:spLocks noChangeArrowheads="1"/>
          </p:cNvSpPr>
          <p:nvPr/>
        </p:nvSpPr>
        <p:spPr bwMode="auto">
          <a:xfrm>
            <a:off x="5735638" y="310832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5660" name="Line 12"/>
          <p:cNvSpPr>
            <a:spLocks noChangeShapeType="1"/>
          </p:cNvSpPr>
          <p:nvPr/>
        </p:nvSpPr>
        <p:spPr bwMode="auto">
          <a:xfrm>
            <a:off x="4859338" y="2997200"/>
            <a:ext cx="984250" cy="23653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4787900" y="5373688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燈泡</a:t>
            </a:r>
          </a:p>
        </p:txBody>
      </p:sp>
      <p:sp>
        <p:nvSpPr>
          <p:cNvPr id="155662" name="Line 14"/>
          <p:cNvSpPr>
            <a:spLocks noChangeShapeType="1"/>
          </p:cNvSpPr>
          <p:nvPr/>
        </p:nvSpPr>
        <p:spPr bwMode="auto">
          <a:xfrm flipH="1">
            <a:off x="1620838" y="4294188"/>
            <a:ext cx="0" cy="3603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5663" name="Oval 15"/>
          <p:cNvSpPr>
            <a:spLocks noChangeArrowheads="1"/>
          </p:cNvSpPr>
          <p:nvPr/>
        </p:nvSpPr>
        <p:spPr bwMode="auto">
          <a:xfrm>
            <a:off x="1516063" y="414972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5664" name="Oval 16"/>
          <p:cNvSpPr>
            <a:spLocks noChangeArrowheads="1"/>
          </p:cNvSpPr>
          <p:nvPr/>
        </p:nvSpPr>
        <p:spPr bwMode="auto">
          <a:xfrm>
            <a:off x="1516063" y="3573463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5665" name="Line 17"/>
          <p:cNvSpPr>
            <a:spLocks noChangeShapeType="1"/>
          </p:cNvSpPr>
          <p:nvPr/>
        </p:nvSpPr>
        <p:spPr bwMode="auto">
          <a:xfrm flipV="1">
            <a:off x="1722438" y="3687763"/>
            <a:ext cx="0" cy="576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5666" name="Text Box 18"/>
          <p:cNvSpPr txBox="1">
            <a:spLocks noChangeArrowheads="1"/>
          </p:cNvSpPr>
          <p:nvPr/>
        </p:nvSpPr>
        <p:spPr bwMode="auto">
          <a:xfrm>
            <a:off x="179388" y="3429000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無熔絲</a:t>
            </a:r>
          </a:p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開關</a:t>
            </a:r>
          </a:p>
        </p:txBody>
      </p:sp>
      <p:sp>
        <p:nvSpPr>
          <p:cNvPr id="155667" name="Oval 19"/>
          <p:cNvSpPr>
            <a:spLocks noChangeArrowheads="1"/>
          </p:cNvSpPr>
          <p:nvPr/>
        </p:nvSpPr>
        <p:spPr bwMode="auto">
          <a:xfrm>
            <a:off x="4787900" y="34290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5668" name="Oval 20"/>
          <p:cNvSpPr>
            <a:spLocks noChangeArrowheads="1"/>
          </p:cNvSpPr>
          <p:nvPr/>
        </p:nvSpPr>
        <p:spPr bwMode="auto">
          <a:xfrm>
            <a:off x="3924300" y="27813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5669" name="Oval 21"/>
          <p:cNvSpPr>
            <a:spLocks noChangeArrowheads="1"/>
          </p:cNvSpPr>
          <p:nvPr/>
        </p:nvSpPr>
        <p:spPr bwMode="auto">
          <a:xfrm>
            <a:off x="3000375" y="310832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5670" name="Line 22"/>
          <p:cNvSpPr>
            <a:spLocks noChangeShapeType="1"/>
          </p:cNvSpPr>
          <p:nvPr/>
        </p:nvSpPr>
        <p:spPr bwMode="auto">
          <a:xfrm flipH="1">
            <a:off x="3108325" y="2997200"/>
            <a:ext cx="990600" cy="23653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5671" name="Oval 23"/>
          <p:cNvSpPr>
            <a:spLocks noChangeArrowheads="1"/>
          </p:cNvSpPr>
          <p:nvPr/>
        </p:nvSpPr>
        <p:spPr bwMode="auto">
          <a:xfrm>
            <a:off x="3924300" y="34290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5672" name="Line 24"/>
          <p:cNvSpPr>
            <a:spLocks noChangeShapeType="1"/>
          </p:cNvSpPr>
          <p:nvPr/>
        </p:nvSpPr>
        <p:spPr bwMode="auto">
          <a:xfrm>
            <a:off x="5867400" y="3213100"/>
            <a:ext cx="576263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5673" name="Line 25"/>
          <p:cNvSpPr>
            <a:spLocks noChangeShapeType="1"/>
          </p:cNvSpPr>
          <p:nvPr/>
        </p:nvSpPr>
        <p:spPr bwMode="auto">
          <a:xfrm>
            <a:off x="7164388" y="3213100"/>
            <a:ext cx="6477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5674" name="Line 26"/>
          <p:cNvSpPr>
            <a:spLocks noChangeShapeType="1"/>
          </p:cNvSpPr>
          <p:nvPr/>
        </p:nvSpPr>
        <p:spPr bwMode="auto">
          <a:xfrm>
            <a:off x="4038600" y="2881313"/>
            <a:ext cx="86518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5675" name="Line 27"/>
          <p:cNvSpPr>
            <a:spLocks noChangeShapeType="1"/>
          </p:cNvSpPr>
          <p:nvPr/>
        </p:nvSpPr>
        <p:spPr bwMode="auto">
          <a:xfrm>
            <a:off x="4038600" y="3544888"/>
            <a:ext cx="86518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5676" name="Text Box 28"/>
          <p:cNvSpPr txBox="1">
            <a:spLocks noChangeArrowheads="1"/>
          </p:cNvSpPr>
          <p:nvPr/>
        </p:nvSpPr>
        <p:spPr bwMode="auto">
          <a:xfrm>
            <a:off x="2700338" y="32131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0</a:t>
            </a:r>
          </a:p>
        </p:txBody>
      </p:sp>
      <p:sp>
        <p:nvSpPr>
          <p:cNvPr id="155677" name="Text Box 29"/>
          <p:cNvSpPr txBox="1">
            <a:spLocks noChangeArrowheads="1"/>
          </p:cNvSpPr>
          <p:nvPr/>
        </p:nvSpPr>
        <p:spPr bwMode="auto">
          <a:xfrm>
            <a:off x="5940425" y="32131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0</a:t>
            </a:r>
          </a:p>
        </p:txBody>
      </p:sp>
      <p:sp>
        <p:nvSpPr>
          <p:cNvPr id="155678" name="Text Box 30"/>
          <p:cNvSpPr txBox="1">
            <a:spLocks noChangeArrowheads="1"/>
          </p:cNvSpPr>
          <p:nvPr/>
        </p:nvSpPr>
        <p:spPr bwMode="auto">
          <a:xfrm>
            <a:off x="3492500" y="2420938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</a:p>
        </p:txBody>
      </p:sp>
      <p:sp>
        <p:nvSpPr>
          <p:cNvPr id="155679" name="Text Box 31"/>
          <p:cNvSpPr txBox="1">
            <a:spLocks noChangeArrowheads="1"/>
          </p:cNvSpPr>
          <p:nvPr/>
        </p:nvSpPr>
        <p:spPr bwMode="auto">
          <a:xfrm>
            <a:off x="5003800" y="2420938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</a:p>
        </p:txBody>
      </p:sp>
      <p:sp>
        <p:nvSpPr>
          <p:cNvPr id="155680" name="Text Box 32"/>
          <p:cNvSpPr txBox="1">
            <a:spLocks noChangeArrowheads="1"/>
          </p:cNvSpPr>
          <p:nvPr/>
        </p:nvSpPr>
        <p:spPr bwMode="auto">
          <a:xfrm>
            <a:off x="5003800" y="3573463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3</a:t>
            </a:r>
          </a:p>
        </p:txBody>
      </p:sp>
      <p:sp>
        <p:nvSpPr>
          <p:cNvPr id="155681" name="Text Box 33"/>
          <p:cNvSpPr txBox="1">
            <a:spLocks noChangeArrowheads="1"/>
          </p:cNvSpPr>
          <p:nvPr/>
        </p:nvSpPr>
        <p:spPr bwMode="auto">
          <a:xfrm>
            <a:off x="3492500" y="3573463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3</a:t>
            </a:r>
          </a:p>
        </p:txBody>
      </p:sp>
      <p:sp>
        <p:nvSpPr>
          <p:cNvPr id="155682" name="Rectangle 34"/>
          <p:cNvSpPr>
            <a:spLocks noChangeArrowheads="1"/>
          </p:cNvSpPr>
          <p:nvPr/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6300">
                <a:solidFill>
                  <a:schemeClr val="tx2"/>
                </a:solidFill>
                <a:ea typeface="華康超明體" pitchFamily="49" charset="-120"/>
              </a:rPr>
              <a:t>電路圖</a:t>
            </a:r>
          </a:p>
        </p:txBody>
      </p:sp>
      <p:sp>
        <p:nvSpPr>
          <p:cNvPr id="155683" name="Rectangle 35"/>
          <p:cNvSpPr>
            <a:spLocks noChangeArrowheads="1"/>
          </p:cNvSpPr>
          <p:nvPr/>
        </p:nvSpPr>
        <p:spPr bwMode="auto">
          <a:xfrm>
            <a:off x="395288" y="19161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3600">
                <a:ea typeface="華康超明體" pitchFamily="49" charset="-120"/>
              </a:rPr>
              <a:t>二個三路開關控制一個燈之配置電路圖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endParaRPr lang="en-US" altLang="zh-TW" sz="3600">
              <a:ea typeface="華康超明體" pitchFamily="49" charset="-120"/>
            </a:endParaRPr>
          </a:p>
        </p:txBody>
      </p:sp>
      <p:sp>
        <p:nvSpPr>
          <p:cNvPr id="155684" name="Text Box 36"/>
          <p:cNvSpPr txBox="1">
            <a:spLocks noChangeArrowheads="1"/>
          </p:cNvSpPr>
          <p:nvPr/>
        </p:nvSpPr>
        <p:spPr bwMode="auto">
          <a:xfrm>
            <a:off x="8604250" y="6381750"/>
            <a:ext cx="404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zh-TW">
                <a:latin typeface="Impact" pitchFamily="34" charset="0"/>
                <a:ea typeface="華康超明體" pitchFamily="49" charset="-120"/>
              </a:rPr>
              <a:t>1/8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Oval 2"/>
          <p:cNvSpPr>
            <a:spLocks noChangeArrowheads="1"/>
          </p:cNvSpPr>
          <p:nvPr/>
        </p:nvSpPr>
        <p:spPr bwMode="auto">
          <a:xfrm>
            <a:off x="6443663" y="2852738"/>
            <a:ext cx="720725" cy="719137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ea typeface="華康超明體" pitchFamily="49" charset="-120"/>
              </a:rPr>
              <a:t>Ｒ</a:t>
            </a:r>
          </a:p>
        </p:txBody>
      </p:sp>
      <p:sp>
        <p:nvSpPr>
          <p:cNvPr id="156675" name="Line 3"/>
          <p:cNvSpPr>
            <a:spLocks noChangeShapeType="1"/>
          </p:cNvSpPr>
          <p:nvPr/>
        </p:nvSpPr>
        <p:spPr bwMode="auto">
          <a:xfrm>
            <a:off x="1619250" y="3213100"/>
            <a:ext cx="14398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6676" name="Line 4"/>
          <p:cNvSpPr>
            <a:spLocks noChangeShapeType="1"/>
          </p:cNvSpPr>
          <p:nvPr/>
        </p:nvSpPr>
        <p:spPr bwMode="auto">
          <a:xfrm flipH="1">
            <a:off x="1619250" y="5373688"/>
            <a:ext cx="1588" cy="576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6677" name="Oval 5"/>
          <p:cNvSpPr>
            <a:spLocks noChangeArrowheads="1"/>
          </p:cNvSpPr>
          <p:nvPr/>
        </p:nvSpPr>
        <p:spPr bwMode="auto">
          <a:xfrm>
            <a:off x="1258888" y="4654550"/>
            <a:ext cx="720725" cy="719138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ea typeface="華康超明體" pitchFamily="49" charset="-120"/>
              </a:rPr>
              <a:t>～</a:t>
            </a:r>
          </a:p>
        </p:txBody>
      </p:sp>
      <p:sp>
        <p:nvSpPr>
          <p:cNvPr id="156678" name="Line 6"/>
          <p:cNvSpPr>
            <a:spLocks noChangeShapeType="1"/>
          </p:cNvSpPr>
          <p:nvPr/>
        </p:nvSpPr>
        <p:spPr bwMode="auto">
          <a:xfrm>
            <a:off x="1619250" y="3213100"/>
            <a:ext cx="1588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6679" name="Line 7"/>
          <p:cNvSpPr>
            <a:spLocks noChangeShapeType="1"/>
          </p:cNvSpPr>
          <p:nvPr/>
        </p:nvSpPr>
        <p:spPr bwMode="auto">
          <a:xfrm>
            <a:off x="1619250" y="5949950"/>
            <a:ext cx="61928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 flipH="1">
            <a:off x="7812088" y="3213100"/>
            <a:ext cx="0" cy="273685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6681" name="Text Box 9"/>
          <p:cNvSpPr txBox="1">
            <a:spLocks noChangeArrowheads="1"/>
          </p:cNvSpPr>
          <p:nvPr/>
        </p:nvSpPr>
        <p:spPr bwMode="auto">
          <a:xfrm>
            <a:off x="2124075" y="4583113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交流電</a:t>
            </a:r>
          </a:p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110V</a:t>
            </a:r>
          </a:p>
        </p:txBody>
      </p:sp>
      <p:sp>
        <p:nvSpPr>
          <p:cNvPr id="156682" name="Oval 10"/>
          <p:cNvSpPr>
            <a:spLocks noChangeArrowheads="1"/>
          </p:cNvSpPr>
          <p:nvPr/>
        </p:nvSpPr>
        <p:spPr bwMode="auto">
          <a:xfrm>
            <a:off x="4787900" y="27813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6683" name="Oval 11"/>
          <p:cNvSpPr>
            <a:spLocks noChangeArrowheads="1"/>
          </p:cNvSpPr>
          <p:nvPr/>
        </p:nvSpPr>
        <p:spPr bwMode="auto">
          <a:xfrm>
            <a:off x="5735638" y="310832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6684" name="Line 12"/>
          <p:cNvSpPr>
            <a:spLocks noChangeShapeType="1"/>
          </p:cNvSpPr>
          <p:nvPr/>
        </p:nvSpPr>
        <p:spPr bwMode="auto">
          <a:xfrm>
            <a:off x="4859338" y="2997200"/>
            <a:ext cx="984250" cy="23653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6685" name="Text Box 13"/>
          <p:cNvSpPr txBox="1">
            <a:spLocks noChangeArrowheads="1"/>
          </p:cNvSpPr>
          <p:nvPr/>
        </p:nvSpPr>
        <p:spPr bwMode="auto">
          <a:xfrm>
            <a:off x="4787900" y="5373688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燈泡</a:t>
            </a:r>
          </a:p>
        </p:txBody>
      </p:sp>
      <p:sp>
        <p:nvSpPr>
          <p:cNvPr id="156686" name="Line 14"/>
          <p:cNvSpPr>
            <a:spLocks noChangeShapeType="1"/>
          </p:cNvSpPr>
          <p:nvPr/>
        </p:nvSpPr>
        <p:spPr bwMode="auto">
          <a:xfrm flipH="1">
            <a:off x="1620838" y="4294188"/>
            <a:ext cx="0" cy="3603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6687" name="Oval 15"/>
          <p:cNvSpPr>
            <a:spLocks noChangeArrowheads="1"/>
          </p:cNvSpPr>
          <p:nvPr/>
        </p:nvSpPr>
        <p:spPr bwMode="auto">
          <a:xfrm>
            <a:off x="1516063" y="414972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6688" name="Oval 16"/>
          <p:cNvSpPr>
            <a:spLocks noChangeArrowheads="1"/>
          </p:cNvSpPr>
          <p:nvPr/>
        </p:nvSpPr>
        <p:spPr bwMode="auto">
          <a:xfrm>
            <a:off x="1516063" y="3573463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6689" name="Text Box 18"/>
          <p:cNvSpPr txBox="1">
            <a:spLocks noChangeArrowheads="1"/>
          </p:cNvSpPr>
          <p:nvPr/>
        </p:nvSpPr>
        <p:spPr bwMode="auto">
          <a:xfrm>
            <a:off x="179388" y="3429000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無熔絲</a:t>
            </a:r>
          </a:p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開關</a:t>
            </a:r>
          </a:p>
        </p:txBody>
      </p:sp>
      <p:sp>
        <p:nvSpPr>
          <p:cNvPr id="156690" name="Oval 19"/>
          <p:cNvSpPr>
            <a:spLocks noChangeArrowheads="1"/>
          </p:cNvSpPr>
          <p:nvPr/>
        </p:nvSpPr>
        <p:spPr bwMode="auto">
          <a:xfrm>
            <a:off x="4787900" y="34290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6691" name="Oval 20"/>
          <p:cNvSpPr>
            <a:spLocks noChangeArrowheads="1"/>
          </p:cNvSpPr>
          <p:nvPr/>
        </p:nvSpPr>
        <p:spPr bwMode="auto">
          <a:xfrm>
            <a:off x="3924300" y="27813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6692" name="Oval 21"/>
          <p:cNvSpPr>
            <a:spLocks noChangeArrowheads="1"/>
          </p:cNvSpPr>
          <p:nvPr/>
        </p:nvSpPr>
        <p:spPr bwMode="auto">
          <a:xfrm>
            <a:off x="3000375" y="310832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6693" name="Line 22"/>
          <p:cNvSpPr>
            <a:spLocks noChangeShapeType="1"/>
          </p:cNvSpPr>
          <p:nvPr/>
        </p:nvSpPr>
        <p:spPr bwMode="auto">
          <a:xfrm flipH="1" flipV="1">
            <a:off x="3108325" y="3233738"/>
            <a:ext cx="1031875" cy="195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6694" name="Oval 23"/>
          <p:cNvSpPr>
            <a:spLocks noChangeArrowheads="1"/>
          </p:cNvSpPr>
          <p:nvPr/>
        </p:nvSpPr>
        <p:spPr bwMode="auto">
          <a:xfrm>
            <a:off x="3924300" y="34290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6695" name="Line 24"/>
          <p:cNvSpPr>
            <a:spLocks noChangeShapeType="1"/>
          </p:cNvSpPr>
          <p:nvPr/>
        </p:nvSpPr>
        <p:spPr bwMode="auto">
          <a:xfrm>
            <a:off x="5867400" y="3213100"/>
            <a:ext cx="5762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6696" name="Line 25"/>
          <p:cNvSpPr>
            <a:spLocks noChangeShapeType="1"/>
          </p:cNvSpPr>
          <p:nvPr/>
        </p:nvSpPr>
        <p:spPr bwMode="auto">
          <a:xfrm>
            <a:off x="7164388" y="3213100"/>
            <a:ext cx="6477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6697" name="Line 26"/>
          <p:cNvSpPr>
            <a:spLocks noChangeShapeType="1"/>
          </p:cNvSpPr>
          <p:nvPr/>
        </p:nvSpPr>
        <p:spPr bwMode="auto">
          <a:xfrm>
            <a:off x="4038600" y="2881313"/>
            <a:ext cx="86518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6698" name="Line 27"/>
          <p:cNvSpPr>
            <a:spLocks noChangeShapeType="1"/>
          </p:cNvSpPr>
          <p:nvPr/>
        </p:nvSpPr>
        <p:spPr bwMode="auto">
          <a:xfrm>
            <a:off x="4038600" y="3544888"/>
            <a:ext cx="86518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6699" name="Text Box 28"/>
          <p:cNvSpPr txBox="1">
            <a:spLocks noChangeArrowheads="1"/>
          </p:cNvSpPr>
          <p:nvPr/>
        </p:nvSpPr>
        <p:spPr bwMode="auto">
          <a:xfrm>
            <a:off x="2700338" y="32131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0</a:t>
            </a:r>
          </a:p>
        </p:txBody>
      </p:sp>
      <p:sp>
        <p:nvSpPr>
          <p:cNvPr id="156700" name="Text Box 29"/>
          <p:cNvSpPr txBox="1">
            <a:spLocks noChangeArrowheads="1"/>
          </p:cNvSpPr>
          <p:nvPr/>
        </p:nvSpPr>
        <p:spPr bwMode="auto">
          <a:xfrm>
            <a:off x="5940425" y="32131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0</a:t>
            </a:r>
          </a:p>
        </p:txBody>
      </p:sp>
      <p:sp>
        <p:nvSpPr>
          <p:cNvPr id="156701" name="Text Box 30"/>
          <p:cNvSpPr txBox="1">
            <a:spLocks noChangeArrowheads="1"/>
          </p:cNvSpPr>
          <p:nvPr/>
        </p:nvSpPr>
        <p:spPr bwMode="auto">
          <a:xfrm>
            <a:off x="3492500" y="2420938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</a:p>
        </p:txBody>
      </p:sp>
      <p:sp>
        <p:nvSpPr>
          <p:cNvPr id="156702" name="Text Box 31"/>
          <p:cNvSpPr txBox="1">
            <a:spLocks noChangeArrowheads="1"/>
          </p:cNvSpPr>
          <p:nvPr/>
        </p:nvSpPr>
        <p:spPr bwMode="auto">
          <a:xfrm>
            <a:off x="5003800" y="2420938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</a:p>
        </p:txBody>
      </p:sp>
      <p:sp>
        <p:nvSpPr>
          <p:cNvPr id="156703" name="Text Box 32"/>
          <p:cNvSpPr txBox="1">
            <a:spLocks noChangeArrowheads="1"/>
          </p:cNvSpPr>
          <p:nvPr/>
        </p:nvSpPr>
        <p:spPr bwMode="auto">
          <a:xfrm>
            <a:off x="5003800" y="3573463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3</a:t>
            </a:r>
          </a:p>
        </p:txBody>
      </p:sp>
      <p:sp>
        <p:nvSpPr>
          <p:cNvPr id="156704" name="Text Box 33"/>
          <p:cNvSpPr txBox="1">
            <a:spLocks noChangeArrowheads="1"/>
          </p:cNvSpPr>
          <p:nvPr/>
        </p:nvSpPr>
        <p:spPr bwMode="auto">
          <a:xfrm>
            <a:off x="3492500" y="3573463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3</a:t>
            </a:r>
          </a:p>
        </p:txBody>
      </p:sp>
      <p:sp>
        <p:nvSpPr>
          <p:cNvPr id="156705" name="Rectangle 34"/>
          <p:cNvSpPr>
            <a:spLocks noChangeArrowheads="1"/>
          </p:cNvSpPr>
          <p:nvPr/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6300">
                <a:solidFill>
                  <a:schemeClr val="tx2"/>
                </a:solidFill>
                <a:ea typeface="華康超明體" pitchFamily="49" charset="-120"/>
              </a:rPr>
              <a:t>電路圖</a:t>
            </a:r>
          </a:p>
        </p:txBody>
      </p:sp>
      <p:sp>
        <p:nvSpPr>
          <p:cNvPr id="156706" name="Rectangle 35"/>
          <p:cNvSpPr>
            <a:spLocks noChangeArrowheads="1"/>
          </p:cNvSpPr>
          <p:nvPr/>
        </p:nvSpPr>
        <p:spPr bwMode="auto">
          <a:xfrm>
            <a:off x="395288" y="19161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3600">
                <a:ea typeface="華康超明體" pitchFamily="49" charset="-120"/>
              </a:rPr>
              <a:t>二個三路開關控制一個燈之配置電路圖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endParaRPr lang="en-US" altLang="zh-TW" sz="3600">
              <a:ea typeface="華康超明體" pitchFamily="49" charset="-120"/>
            </a:endParaRPr>
          </a:p>
        </p:txBody>
      </p:sp>
      <p:sp>
        <p:nvSpPr>
          <p:cNvPr id="156707" name="Text Box 36"/>
          <p:cNvSpPr txBox="1">
            <a:spLocks noChangeArrowheads="1"/>
          </p:cNvSpPr>
          <p:nvPr/>
        </p:nvSpPr>
        <p:spPr bwMode="auto">
          <a:xfrm>
            <a:off x="8604250" y="6381750"/>
            <a:ext cx="404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zh-TW">
                <a:latin typeface="Impact" pitchFamily="34" charset="0"/>
                <a:ea typeface="華康超明體" pitchFamily="49" charset="-120"/>
              </a:rPr>
              <a:t>2/8</a:t>
            </a:r>
          </a:p>
        </p:txBody>
      </p:sp>
      <p:sp>
        <p:nvSpPr>
          <p:cNvPr id="156708" name="Line 37"/>
          <p:cNvSpPr>
            <a:spLocks noChangeShapeType="1"/>
          </p:cNvSpPr>
          <p:nvPr/>
        </p:nvSpPr>
        <p:spPr bwMode="auto">
          <a:xfrm flipV="1">
            <a:off x="1722438" y="3687763"/>
            <a:ext cx="0" cy="576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Oval 2"/>
          <p:cNvSpPr>
            <a:spLocks noChangeArrowheads="1"/>
          </p:cNvSpPr>
          <p:nvPr/>
        </p:nvSpPr>
        <p:spPr bwMode="auto">
          <a:xfrm>
            <a:off x="6443663" y="2852738"/>
            <a:ext cx="720725" cy="719137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solidFill>
                  <a:srgbClr val="FF0000"/>
                </a:solidFill>
                <a:ea typeface="華康超明體" pitchFamily="49" charset="-120"/>
              </a:rPr>
              <a:t>Ｒ</a:t>
            </a:r>
          </a:p>
        </p:txBody>
      </p:sp>
      <p:sp>
        <p:nvSpPr>
          <p:cNvPr id="157699" name="Line 3"/>
          <p:cNvSpPr>
            <a:spLocks noChangeShapeType="1"/>
          </p:cNvSpPr>
          <p:nvPr/>
        </p:nvSpPr>
        <p:spPr bwMode="auto">
          <a:xfrm>
            <a:off x="1619250" y="3213100"/>
            <a:ext cx="1439863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7700" name="Line 4"/>
          <p:cNvSpPr>
            <a:spLocks noChangeShapeType="1"/>
          </p:cNvSpPr>
          <p:nvPr/>
        </p:nvSpPr>
        <p:spPr bwMode="auto">
          <a:xfrm flipH="1">
            <a:off x="1619250" y="5373688"/>
            <a:ext cx="1588" cy="576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7701" name="Oval 5"/>
          <p:cNvSpPr>
            <a:spLocks noChangeArrowheads="1"/>
          </p:cNvSpPr>
          <p:nvPr/>
        </p:nvSpPr>
        <p:spPr bwMode="auto">
          <a:xfrm>
            <a:off x="1258888" y="4654550"/>
            <a:ext cx="720725" cy="719138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ea typeface="華康超明體" pitchFamily="49" charset="-120"/>
              </a:rPr>
              <a:t>～</a:t>
            </a:r>
          </a:p>
        </p:txBody>
      </p:sp>
      <p:sp>
        <p:nvSpPr>
          <p:cNvPr id="157702" name="Line 6"/>
          <p:cNvSpPr>
            <a:spLocks noChangeShapeType="1"/>
          </p:cNvSpPr>
          <p:nvPr/>
        </p:nvSpPr>
        <p:spPr bwMode="auto">
          <a:xfrm>
            <a:off x="1619250" y="3213100"/>
            <a:ext cx="1588" cy="431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7703" name="Line 7"/>
          <p:cNvSpPr>
            <a:spLocks noChangeShapeType="1"/>
          </p:cNvSpPr>
          <p:nvPr/>
        </p:nvSpPr>
        <p:spPr bwMode="auto">
          <a:xfrm>
            <a:off x="1619250" y="5949950"/>
            <a:ext cx="61928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7704" name="Line 8"/>
          <p:cNvSpPr>
            <a:spLocks noChangeShapeType="1"/>
          </p:cNvSpPr>
          <p:nvPr/>
        </p:nvSpPr>
        <p:spPr bwMode="auto">
          <a:xfrm flipH="1">
            <a:off x="7812088" y="3213100"/>
            <a:ext cx="0" cy="273685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2124075" y="4583113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交流電</a:t>
            </a:r>
          </a:p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110V</a:t>
            </a:r>
          </a:p>
        </p:txBody>
      </p:sp>
      <p:sp>
        <p:nvSpPr>
          <p:cNvPr id="157706" name="Oval 10"/>
          <p:cNvSpPr>
            <a:spLocks noChangeArrowheads="1"/>
          </p:cNvSpPr>
          <p:nvPr/>
        </p:nvSpPr>
        <p:spPr bwMode="auto">
          <a:xfrm>
            <a:off x="4787900" y="27813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07" name="Oval 11"/>
          <p:cNvSpPr>
            <a:spLocks noChangeArrowheads="1"/>
          </p:cNvSpPr>
          <p:nvPr/>
        </p:nvSpPr>
        <p:spPr bwMode="auto">
          <a:xfrm>
            <a:off x="5735638" y="310832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08" name="Line 12"/>
          <p:cNvSpPr>
            <a:spLocks noChangeShapeType="1"/>
          </p:cNvSpPr>
          <p:nvPr/>
        </p:nvSpPr>
        <p:spPr bwMode="auto">
          <a:xfrm flipV="1">
            <a:off x="4859338" y="3233738"/>
            <a:ext cx="984250" cy="195262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4787900" y="5373688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燈泡</a:t>
            </a:r>
          </a:p>
        </p:txBody>
      </p:sp>
      <p:sp>
        <p:nvSpPr>
          <p:cNvPr id="157710" name="Line 14"/>
          <p:cNvSpPr>
            <a:spLocks noChangeShapeType="1"/>
          </p:cNvSpPr>
          <p:nvPr/>
        </p:nvSpPr>
        <p:spPr bwMode="auto">
          <a:xfrm flipH="1">
            <a:off x="1620838" y="4294188"/>
            <a:ext cx="0" cy="3603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7711" name="Oval 15"/>
          <p:cNvSpPr>
            <a:spLocks noChangeArrowheads="1"/>
          </p:cNvSpPr>
          <p:nvPr/>
        </p:nvSpPr>
        <p:spPr bwMode="auto">
          <a:xfrm>
            <a:off x="1516063" y="414972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12" name="Oval 16"/>
          <p:cNvSpPr>
            <a:spLocks noChangeArrowheads="1"/>
          </p:cNvSpPr>
          <p:nvPr/>
        </p:nvSpPr>
        <p:spPr bwMode="auto">
          <a:xfrm>
            <a:off x="1516063" y="3573463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13" name="Text Box 18"/>
          <p:cNvSpPr txBox="1">
            <a:spLocks noChangeArrowheads="1"/>
          </p:cNvSpPr>
          <p:nvPr/>
        </p:nvSpPr>
        <p:spPr bwMode="auto">
          <a:xfrm>
            <a:off x="179388" y="3429000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無熔絲</a:t>
            </a:r>
          </a:p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開關</a:t>
            </a:r>
          </a:p>
        </p:txBody>
      </p:sp>
      <p:sp>
        <p:nvSpPr>
          <p:cNvPr id="157714" name="Oval 19"/>
          <p:cNvSpPr>
            <a:spLocks noChangeArrowheads="1"/>
          </p:cNvSpPr>
          <p:nvPr/>
        </p:nvSpPr>
        <p:spPr bwMode="auto">
          <a:xfrm>
            <a:off x="4787900" y="34290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15" name="Oval 20"/>
          <p:cNvSpPr>
            <a:spLocks noChangeArrowheads="1"/>
          </p:cNvSpPr>
          <p:nvPr/>
        </p:nvSpPr>
        <p:spPr bwMode="auto">
          <a:xfrm>
            <a:off x="3924300" y="27813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16" name="Oval 21"/>
          <p:cNvSpPr>
            <a:spLocks noChangeArrowheads="1"/>
          </p:cNvSpPr>
          <p:nvPr/>
        </p:nvSpPr>
        <p:spPr bwMode="auto">
          <a:xfrm>
            <a:off x="3000375" y="310832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17" name="Line 22"/>
          <p:cNvSpPr>
            <a:spLocks noChangeShapeType="1"/>
          </p:cNvSpPr>
          <p:nvPr/>
        </p:nvSpPr>
        <p:spPr bwMode="auto">
          <a:xfrm flipH="1" flipV="1">
            <a:off x="3108325" y="3233738"/>
            <a:ext cx="1031875" cy="195262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7718" name="Oval 23"/>
          <p:cNvSpPr>
            <a:spLocks noChangeArrowheads="1"/>
          </p:cNvSpPr>
          <p:nvPr/>
        </p:nvSpPr>
        <p:spPr bwMode="auto">
          <a:xfrm>
            <a:off x="3924300" y="34290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7719" name="Line 24"/>
          <p:cNvSpPr>
            <a:spLocks noChangeShapeType="1"/>
          </p:cNvSpPr>
          <p:nvPr/>
        </p:nvSpPr>
        <p:spPr bwMode="auto">
          <a:xfrm>
            <a:off x="5867400" y="3213100"/>
            <a:ext cx="576263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7720" name="Line 25"/>
          <p:cNvSpPr>
            <a:spLocks noChangeShapeType="1"/>
          </p:cNvSpPr>
          <p:nvPr/>
        </p:nvSpPr>
        <p:spPr bwMode="auto">
          <a:xfrm>
            <a:off x="7164388" y="3213100"/>
            <a:ext cx="6477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7721" name="Line 26"/>
          <p:cNvSpPr>
            <a:spLocks noChangeShapeType="1"/>
          </p:cNvSpPr>
          <p:nvPr/>
        </p:nvSpPr>
        <p:spPr bwMode="auto">
          <a:xfrm>
            <a:off x="4038600" y="2881313"/>
            <a:ext cx="86518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7722" name="Line 27"/>
          <p:cNvSpPr>
            <a:spLocks noChangeShapeType="1"/>
          </p:cNvSpPr>
          <p:nvPr/>
        </p:nvSpPr>
        <p:spPr bwMode="auto">
          <a:xfrm>
            <a:off x="4038600" y="3544888"/>
            <a:ext cx="86518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7723" name="Text Box 28"/>
          <p:cNvSpPr txBox="1">
            <a:spLocks noChangeArrowheads="1"/>
          </p:cNvSpPr>
          <p:nvPr/>
        </p:nvSpPr>
        <p:spPr bwMode="auto">
          <a:xfrm>
            <a:off x="2700338" y="32131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0</a:t>
            </a:r>
          </a:p>
        </p:txBody>
      </p:sp>
      <p:sp>
        <p:nvSpPr>
          <p:cNvPr id="157724" name="Text Box 29"/>
          <p:cNvSpPr txBox="1">
            <a:spLocks noChangeArrowheads="1"/>
          </p:cNvSpPr>
          <p:nvPr/>
        </p:nvSpPr>
        <p:spPr bwMode="auto">
          <a:xfrm>
            <a:off x="5940425" y="32131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0</a:t>
            </a:r>
          </a:p>
        </p:txBody>
      </p:sp>
      <p:sp>
        <p:nvSpPr>
          <p:cNvPr id="157725" name="Text Box 30"/>
          <p:cNvSpPr txBox="1">
            <a:spLocks noChangeArrowheads="1"/>
          </p:cNvSpPr>
          <p:nvPr/>
        </p:nvSpPr>
        <p:spPr bwMode="auto">
          <a:xfrm>
            <a:off x="3492500" y="2420938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</a:p>
        </p:txBody>
      </p:sp>
      <p:sp>
        <p:nvSpPr>
          <p:cNvPr id="157726" name="Text Box 31"/>
          <p:cNvSpPr txBox="1">
            <a:spLocks noChangeArrowheads="1"/>
          </p:cNvSpPr>
          <p:nvPr/>
        </p:nvSpPr>
        <p:spPr bwMode="auto">
          <a:xfrm>
            <a:off x="5003800" y="2420938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</a:p>
        </p:txBody>
      </p:sp>
      <p:sp>
        <p:nvSpPr>
          <p:cNvPr id="157727" name="Text Box 32"/>
          <p:cNvSpPr txBox="1">
            <a:spLocks noChangeArrowheads="1"/>
          </p:cNvSpPr>
          <p:nvPr/>
        </p:nvSpPr>
        <p:spPr bwMode="auto">
          <a:xfrm>
            <a:off x="5003800" y="3573463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3</a:t>
            </a:r>
          </a:p>
        </p:txBody>
      </p:sp>
      <p:sp>
        <p:nvSpPr>
          <p:cNvPr id="157728" name="Text Box 33"/>
          <p:cNvSpPr txBox="1">
            <a:spLocks noChangeArrowheads="1"/>
          </p:cNvSpPr>
          <p:nvPr/>
        </p:nvSpPr>
        <p:spPr bwMode="auto">
          <a:xfrm>
            <a:off x="3492500" y="3573463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3</a:t>
            </a:r>
          </a:p>
        </p:txBody>
      </p:sp>
      <p:sp>
        <p:nvSpPr>
          <p:cNvPr id="157729" name="Rectangle 34"/>
          <p:cNvSpPr>
            <a:spLocks noChangeArrowheads="1"/>
          </p:cNvSpPr>
          <p:nvPr/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6300">
                <a:solidFill>
                  <a:schemeClr val="tx2"/>
                </a:solidFill>
                <a:ea typeface="華康超明體" pitchFamily="49" charset="-120"/>
              </a:rPr>
              <a:t>電路圖</a:t>
            </a:r>
          </a:p>
        </p:txBody>
      </p:sp>
      <p:sp>
        <p:nvSpPr>
          <p:cNvPr id="157730" name="Rectangle 35"/>
          <p:cNvSpPr>
            <a:spLocks noChangeArrowheads="1"/>
          </p:cNvSpPr>
          <p:nvPr/>
        </p:nvSpPr>
        <p:spPr bwMode="auto">
          <a:xfrm>
            <a:off x="395288" y="19161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3600">
                <a:ea typeface="華康超明體" pitchFamily="49" charset="-120"/>
              </a:rPr>
              <a:t>二個三路開關控制一個燈之配置電路圖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endParaRPr lang="en-US" altLang="zh-TW" sz="3600">
              <a:ea typeface="華康超明體" pitchFamily="49" charset="-120"/>
            </a:endParaRPr>
          </a:p>
        </p:txBody>
      </p:sp>
      <p:sp>
        <p:nvSpPr>
          <p:cNvPr id="157731" name="Text Box 37"/>
          <p:cNvSpPr txBox="1">
            <a:spLocks noChangeArrowheads="1"/>
          </p:cNvSpPr>
          <p:nvPr/>
        </p:nvSpPr>
        <p:spPr bwMode="auto">
          <a:xfrm>
            <a:off x="8604250" y="6381750"/>
            <a:ext cx="404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zh-TW">
                <a:latin typeface="Impact" pitchFamily="34" charset="0"/>
                <a:ea typeface="華康超明體" pitchFamily="49" charset="-120"/>
              </a:rPr>
              <a:t>3/8</a:t>
            </a:r>
          </a:p>
        </p:txBody>
      </p:sp>
      <p:sp>
        <p:nvSpPr>
          <p:cNvPr id="157732" name="Line 38"/>
          <p:cNvSpPr>
            <a:spLocks noChangeShapeType="1"/>
          </p:cNvSpPr>
          <p:nvPr/>
        </p:nvSpPr>
        <p:spPr bwMode="auto">
          <a:xfrm flipV="1">
            <a:off x="1722438" y="3687763"/>
            <a:ext cx="0" cy="576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Oval 2"/>
          <p:cNvSpPr>
            <a:spLocks noChangeArrowheads="1"/>
          </p:cNvSpPr>
          <p:nvPr/>
        </p:nvSpPr>
        <p:spPr bwMode="auto">
          <a:xfrm>
            <a:off x="6443663" y="2852738"/>
            <a:ext cx="720725" cy="719137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ea typeface="華康超明體" pitchFamily="49" charset="-120"/>
              </a:rPr>
              <a:t>Ｒ</a:t>
            </a:r>
          </a:p>
        </p:txBody>
      </p:sp>
      <p:sp>
        <p:nvSpPr>
          <p:cNvPr id="158723" name="Line 3"/>
          <p:cNvSpPr>
            <a:spLocks noChangeShapeType="1"/>
          </p:cNvSpPr>
          <p:nvPr/>
        </p:nvSpPr>
        <p:spPr bwMode="auto">
          <a:xfrm>
            <a:off x="1619250" y="3213100"/>
            <a:ext cx="14398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8724" name="Line 4"/>
          <p:cNvSpPr>
            <a:spLocks noChangeShapeType="1"/>
          </p:cNvSpPr>
          <p:nvPr/>
        </p:nvSpPr>
        <p:spPr bwMode="auto">
          <a:xfrm flipH="1">
            <a:off x="1619250" y="5373688"/>
            <a:ext cx="1588" cy="576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8725" name="Oval 5"/>
          <p:cNvSpPr>
            <a:spLocks noChangeArrowheads="1"/>
          </p:cNvSpPr>
          <p:nvPr/>
        </p:nvSpPr>
        <p:spPr bwMode="auto">
          <a:xfrm>
            <a:off x="1258888" y="4654550"/>
            <a:ext cx="720725" cy="719138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ea typeface="華康超明體" pitchFamily="49" charset="-120"/>
              </a:rPr>
              <a:t>～</a:t>
            </a:r>
          </a:p>
        </p:txBody>
      </p:sp>
      <p:sp>
        <p:nvSpPr>
          <p:cNvPr id="158726" name="Line 6"/>
          <p:cNvSpPr>
            <a:spLocks noChangeShapeType="1"/>
          </p:cNvSpPr>
          <p:nvPr/>
        </p:nvSpPr>
        <p:spPr bwMode="auto">
          <a:xfrm>
            <a:off x="1619250" y="3213100"/>
            <a:ext cx="1588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1619250" y="5949950"/>
            <a:ext cx="61928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 flipH="1">
            <a:off x="7812088" y="3213100"/>
            <a:ext cx="0" cy="273685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8729" name="Text Box 9"/>
          <p:cNvSpPr txBox="1">
            <a:spLocks noChangeArrowheads="1"/>
          </p:cNvSpPr>
          <p:nvPr/>
        </p:nvSpPr>
        <p:spPr bwMode="auto">
          <a:xfrm>
            <a:off x="2124075" y="4583113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交流電</a:t>
            </a:r>
          </a:p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110V</a:t>
            </a:r>
          </a:p>
        </p:txBody>
      </p:sp>
      <p:sp>
        <p:nvSpPr>
          <p:cNvPr id="158730" name="Oval 10"/>
          <p:cNvSpPr>
            <a:spLocks noChangeArrowheads="1"/>
          </p:cNvSpPr>
          <p:nvPr/>
        </p:nvSpPr>
        <p:spPr bwMode="auto">
          <a:xfrm>
            <a:off x="4787900" y="27813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8731" name="Oval 11"/>
          <p:cNvSpPr>
            <a:spLocks noChangeArrowheads="1"/>
          </p:cNvSpPr>
          <p:nvPr/>
        </p:nvSpPr>
        <p:spPr bwMode="auto">
          <a:xfrm>
            <a:off x="5735638" y="310832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8732" name="Line 12"/>
          <p:cNvSpPr>
            <a:spLocks noChangeShapeType="1"/>
          </p:cNvSpPr>
          <p:nvPr/>
        </p:nvSpPr>
        <p:spPr bwMode="auto">
          <a:xfrm flipV="1">
            <a:off x="4859338" y="3233738"/>
            <a:ext cx="984250" cy="195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8733" name="Text Box 13"/>
          <p:cNvSpPr txBox="1">
            <a:spLocks noChangeArrowheads="1"/>
          </p:cNvSpPr>
          <p:nvPr/>
        </p:nvSpPr>
        <p:spPr bwMode="auto">
          <a:xfrm>
            <a:off x="4787900" y="5373688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燈泡</a:t>
            </a:r>
          </a:p>
        </p:txBody>
      </p:sp>
      <p:sp>
        <p:nvSpPr>
          <p:cNvPr id="158734" name="Line 14"/>
          <p:cNvSpPr>
            <a:spLocks noChangeShapeType="1"/>
          </p:cNvSpPr>
          <p:nvPr/>
        </p:nvSpPr>
        <p:spPr bwMode="auto">
          <a:xfrm flipH="1">
            <a:off x="1620838" y="4294188"/>
            <a:ext cx="0" cy="3603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8735" name="Oval 15"/>
          <p:cNvSpPr>
            <a:spLocks noChangeArrowheads="1"/>
          </p:cNvSpPr>
          <p:nvPr/>
        </p:nvSpPr>
        <p:spPr bwMode="auto">
          <a:xfrm>
            <a:off x="1516063" y="414972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8736" name="Oval 16"/>
          <p:cNvSpPr>
            <a:spLocks noChangeArrowheads="1"/>
          </p:cNvSpPr>
          <p:nvPr/>
        </p:nvSpPr>
        <p:spPr bwMode="auto">
          <a:xfrm>
            <a:off x="1516063" y="3573463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8737" name="Text Box 18"/>
          <p:cNvSpPr txBox="1">
            <a:spLocks noChangeArrowheads="1"/>
          </p:cNvSpPr>
          <p:nvPr/>
        </p:nvSpPr>
        <p:spPr bwMode="auto">
          <a:xfrm>
            <a:off x="179388" y="3429000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無熔絲</a:t>
            </a:r>
          </a:p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開關</a:t>
            </a:r>
          </a:p>
        </p:txBody>
      </p:sp>
      <p:sp>
        <p:nvSpPr>
          <p:cNvPr id="158738" name="Oval 19"/>
          <p:cNvSpPr>
            <a:spLocks noChangeArrowheads="1"/>
          </p:cNvSpPr>
          <p:nvPr/>
        </p:nvSpPr>
        <p:spPr bwMode="auto">
          <a:xfrm>
            <a:off x="4787900" y="34290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8739" name="Oval 20"/>
          <p:cNvSpPr>
            <a:spLocks noChangeArrowheads="1"/>
          </p:cNvSpPr>
          <p:nvPr/>
        </p:nvSpPr>
        <p:spPr bwMode="auto">
          <a:xfrm>
            <a:off x="3924300" y="27813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8740" name="Oval 21"/>
          <p:cNvSpPr>
            <a:spLocks noChangeArrowheads="1"/>
          </p:cNvSpPr>
          <p:nvPr/>
        </p:nvSpPr>
        <p:spPr bwMode="auto">
          <a:xfrm>
            <a:off x="3000375" y="310832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8741" name="Line 22"/>
          <p:cNvSpPr>
            <a:spLocks noChangeShapeType="1"/>
          </p:cNvSpPr>
          <p:nvPr/>
        </p:nvSpPr>
        <p:spPr bwMode="auto">
          <a:xfrm flipH="1">
            <a:off x="3108325" y="2997200"/>
            <a:ext cx="990600" cy="23653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8742" name="Oval 23"/>
          <p:cNvSpPr>
            <a:spLocks noChangeArrowheads="1"/>
          </p:cNvSpPr>
          <p:nvPr/>
        </p:nvSpPr>
        <p:spPr bwMode="auto">
          <a:xfrm>
            <a:off x="3924300" y="34290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8743" name="Line 24"/>
          <p:cNvSpPr>
            <a:spLocks noChangeShapeType="1"/>
          </p:cNvSpPr>
          <p:nvPr/>
        </p:nvSpPr>
        <p:spPr bwMode="auto">
          <a:xfrm>
            <a:off x="5867400" y="3213100"/>
            <a:ext cx="5762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8744" name="Line 25"/>
          <p:cNvSpPr>
            <a:spLocks noChangeShapeType="1"/>
          </p:cNvSpPr>
          <p:nvPr/>
        </p:nvSpPr>
        <p:spPr bwMode="auto">
          <a:xfrm>
            <a:off x="7164388" y="3213100"/>
            <a:ext cx="6477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8745" name="Line 26"/>
          <p:cNvSpPr>
            <a:spLocks noChangeShapeType="1"/>
          </p:cNvSpPr>
          <p:nvPr/>
        </p:nvSpPr>
        <p:spPr bwMode="auto">
          <a:xfrm>
            <a:off x="4038600" y="2881313"/>
            <a:ext cx="86518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8746" name="Line 27"/>
          <p:cNvSpPr>
            <a:spLocks noChangeShapeType="1"/>
          </p:cNvSpPr>
          <p:nvPr/>
        </p:nvSpPr>
        <p:spPr bwMode="auto">
          <a:xfrm>
            <a:off x="4038600" y="3544888"/>
            <a:ext cx="86518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8747" name="Text Box 28"/>
          <p:cNvSpPr txBox="1">
            <a:spLocks noChangeArrowheads="1"/>
          </p:cNvSpPr>
          <p:nvPr/>
        </p:nvSpPr>
        <p:spPr bwMode="auto">
          <a:xfrm>
            <a:off x="2700338" y="32131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0</a:t>
            </a:r>
          </a:p>
        </p:txBody>
      </p:sp>
      <p:sp>
        <p:nvSpPr>
          <p:cNvPr id="158748" name="Text Box 29"/>
          <p:cNvSpPr txBox="1">
            <a:spLocks noChangeArrowheads="1"/>
          </p:cNvSpPr>
          <p:nvPr/>
        </p:nvSpPr>
        <p:spPr bwMode="auto">
          <a:xfrm>
            <a:off x="5940425" y="32131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0</a:t>
            </a:r>
          </a:p>
        </p:txBody>
      </p:sp>
      <p:sp>
        <p:nvSpPr>
          <p:cNvPr id="158749" name="Text Box 30"/>
          <p:cNvSpPr txBox="1">
            <a:spLocks noChangeArrowheads="1"/>
          </p:cNvSpPr>
          <p:nvPr/>
        </p:nvSpPr>
        <p:spPr bwMode="auto">
          <a:xfrm>
            <a:off x="3492500" y="2420938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</a:p>
        </p:txBody>
      </p:sp>
      <p:sp>
        <p:nvSpPr>
          <p:cNvPr id="158750" name="Text Box 31"/>
          <p:cNvSpPr txBox="1">
            <a:spLocks noChangeArrowheads="1"/>
          </p:cNvSpPr>
          <p:nvPr/>
        </p:nvSpPr>
        <p:spPr bwMode="auto">
          <a:xfrm>
            <a:off x="5003800" y="2420938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</a:p>
        </p:txBody>
      </p:sp>
      <p:sp>
        <p:nvSpPr>
          <p:cNvPr id="158751" name="Text Box 32"/>
          <p:cNvSpPr txBox="1">
            <a:spLocks noChangeArrowheads="1"/>
          </p:cNvSpPr>
          <p:nvPr/>
        </p:nvSpPr>
        <p:spPr bwMode="auto">
          <a:xfrm>
            <a:off x="5003800" y="3573463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3</a:t>
            </a:r>
          </a:p>
        </p:txBody>
      </p:sp>
      <p:sp>
        <p:nvSpPr>
          <p:cNvPr id="158752" name="Text Box 33"/>
          <p:cNvSpPr txBox="1">
            <a:spLocks noChangeArrowheads="1"/>
          </p:cNvSpPr>
          <p:nvPr/>
        </p:nvSpPr>
        <p:spPr bwMode="auto">
          <a:xfrm>
            <a:off x="3492500" y="3573463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3</a:t>
            </a:r>
          </a:p>
        </p:txBody>
      </p:sp>
      <p:sp>
        <p:nvSpPr>
          <p:cNvPr id="158753" name="Rectangle 34"/>
          <p:cNvSpPr>
            <a:spLocks noChangeArrowheads="1"/>
          </p:cNvSpPr>
          <p:nvPr/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6300">
                <a:solidFill>
                  <a:schemeClr val="tx2"/>
                </a:solidFill>
                <a:ea typeface="華康超明體" pitchFamily="49" charset="-120"/>
              </a:rPr>
              <a:t>電路圖</a:t>
            </a:r>
          </a:p>
        </p:txBody>
      </p:sp>
      <p:sp>
        <p:nvSpPr>
          <p:cNvPr id="158754" name="Rectangle 35"/>
          <p:cNvSpPr>
            <a:spLocks noChangeArrowheads="1"/>
          </p:cNvSpPr>
          <p:nvPr/>
        </p:nvSpPr>
        <p:spPr bwMode="auto">
          <a:xfrm>
            <a:off x="395288" y="19161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3600">
                <a:ea typeface="華康超明體" pitchFamily="49" charset="-120"/>
              </a:rPr>
              <a:t>二個三路開關控制一個燈之配置電路圖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endParaRPr lang="en-US" altLang="zh-TW" sz="3600">
              <a:ea typeface="華康超明體" pitchFamily="49" charset="-120"/>
            </a:endParaRPr>
          </a:p>
        </p:txBody>
      </p:sp>
      <p:sp>
        <p:nvSpPr>
          <p:cNvPr id="158755" name="Text Box 36"/>
          <p:cNvSpPr txBox="1">
            <a:spLocks noChangeArrowheads="1"/>
          </p:cNvSpPr>
          <p:nvPr/>
        </p:nvSpPr>
        <p:spPr bwMode="auto">
          <a:xfrm>
            <a:off x="8604250" y="6381750"/>
            <a:ext cx="404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zh-TW">
                <a:latin typeface="Impact" pitchFamily="34" charset="0"/>
                <a:ea typeface="華康超明體" pitchFamily="49" charset="-120"/>
              </a:rPr>
              <a:t>4/8</a:t>
            </a:r>
          </a:p>
        </p:txBody>
      </p:sp>
      <p:sp>
        <p:nvSpPr>
          <p:cNvPr id="158756" name="Line 37"/>
          <p:cNvSpPr>
            <a:spLocks noChangeShapeType="1"/>
          </p:cNvSpPr>
          <p:nvPr/>
        </p:nvSpPr>
        <p:spPr bwMode="auto">
          <a:xfrm flipV="1">
            <a:off x="1722438" y="3687763"/>
            <a:ext cx="0" cy="576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 advClick="0" advTm="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Oval 2"/>
          <p:cNvSpPr>
            <a:spLocks noChangeArrowheads="1"/>
          </p:cNvSpPr>
          <p:nvPr/>
        </p:nvSpPr>
        <p:spPr bwMode="auto">
          <a:xfrm>
            <a:off x="6443663" y="2852738"/>
            <a:ext cx="720725" cy="719137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solidFill>
                  <a:srgbClr val="FF0000"/>
                </a:solidFill>
                <a:ea typeface="華康超明體" pitchFamily="49" charset="-120"/>
              </a:rPr>
              <a:t>Ｒ</a:t>
            </a:r>
          </a:p>
        </p:txBody>
      </p:sp>
      <p:sp>
        <p:nvSpPr>
          <p:cNvPr id="159747" name="Line 3"/>
          <p:cNvSpPr>
            <a:spLocks noChangeShapeType="1"/>
          </p:cNvSpPr>
          <p:nvPr/>
        </p:nvSpPr>
        <p:spPr bwMode="auto">
          <a:xfrm>
            <a:off x="1619250" y="3213100"/>
            <a:ext cx="1439863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48" name="Line 4"/>
          <p:cNvSpPr>
            <a:spLocks noChangeShapeType="1"/>
          </p:cNvSpPr>
          <p:nvPr/>
        </p:nvSpPr>
        <p:spPr bwMode="auto">
          <a:xfrm flipH="1">
            <a:off x="1619250" y="5373688"/>
            <a:ext cx="1588" cy="576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49" name="Oval 5"/>
          <p:cNvSpPr>
            <a:spLocks noChangeArrowheads="1"/>
          </p:cNvSpPr>
          <p:nvPr/>
        </p:nvSpPr>
        <p:spPr bwMode="auto">
          <a:xfrm>
            <a:off x="1258888" y="4654550"/>
            <a:ext cx="720725" cy="719138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ea typeface="華康超明體" pitchFamily="49" charset="-120"/>
              </a:rPr>
              <a:t>～</a:t>
            </a:r>
          </a:p>
        </p:txBody>
      </p:sp>
      <p:sp>
        <p:nvSpPr>
          <p:cNvPr id="159750" name="Line 6"/>
          <p:cNvSpPr>
            <a:spLocks noChangeShapeType="1"/>
          </p:cNvSpPr>
          <p:nvPr/>
        </p:nvSpPr>
        <p:spPr bwMode="auto">
          <a:xfrm>
            <a:off x="1619250" y="3213100"/>
            <a:ext cx="1588" cy="431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51" name="Line 7"/>
          <p:cNvSpPr>
            <a:spLocks noChangeShapeType="1"/>
          </p:cNvSpPr>
          <p:nvPr/>
        </p:nvSpPr>
        <p:spPr bwMode="auto">
          <a:xfrm>
            <a:off x="1619250" y="5949950"/>
            <a:ext cx="61928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52" name="Line 8"/>
          <p:cNvSpPr>
            <a:spLocks noChangeShapeType="1"/>
          </p:cNvSpPr>
          <p:nvPr/>
        </p:nvSpPr>
        <p:spPr bwMode="auto">
          <a:xfrm flipH="1">
            <a:off x="7812088" y="3213100"/>
            <a:ext cx="0" cy="273685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53" name="Text Box 9"/>
          <p:cNvSpPr txBox="1">
            <a:spLocks noChangeArrowheads="1"/>
          </p:cNvSpPr>
          <p:nvPr/>
        </p:nvSpPr>
        <p:spPr bwMode="auto">
          <a:xfrm>
            <a:off x="2124075" y="4583113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交流電</a:t>
            </a:r>
          </a:p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110V</a:t>
            </a:r>
          </a:p>
        </p:txBody>
      </p:sp>
      <p:sp>
        <p:nvSpPr>
          <p:cNvPr id="159754" name="Oval 10"/>
          <p:cNvSpPr>
            <a:spLocks noChangeArrowheads="1"/>
          </p:cNvSpPr>
          <p:nvPr/>
        </p:nvSpPr>
        <p:spPr bwMode="auto">
          <a:xfrm>
            <a:off x="4787900" y="27813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9755" name="Oval 11"/>
          <p:cNvSpPr>
            <a:spLocks noChangeArrowheads="1"/>
          </p:cNvSpPr>
          <p:nvPr/>
        </p:nvSpPr>
        <p:spPr bwMode="auto">
          <a:xfrm>
            <a:off x="5735638" y="310832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9756" name="Line 12"/>
          <p:cNvSpPr>
            <a:spLocks noChangeShapeType="1"/>
          </p:cNvSpPr>
          <p:nvPr/>
        </p:nvSpPr>
        <p:spPr bwMode="auto">
          <a:xfrm>
            <a:off x="4859338" y="2997200"/>
            <a:ext cx="984250" cy="23653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57" name="Text Box 13"/>
          <p:cNvSpPr txBox="1">
            <a:spLocks noChangeArrowheads="1"/>
          </p:cNvSpPr>
          <p:nvPr/>
        </p:nvSpPr>
        <p:spPr bwMode="auto">
          <a:xfrm>
            <a:off x="4787900" y="5373688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燈泡</a:t>
            </a:r>
          </a:p>
        </p:txBody>
      </p:sp>
      <p:sp>
        <p:nvSpPr>
          <p:cNvPr id="159758" name="Line 14"/>
          <p:cNvSpPr>
            <a:spLocks noChangeShapeType="1"/>
          </p:cNvSpPr>
          <p:nvPr/>
        </p:nvSpPr>
        <p:spPr bwMode="auto">
          <a:xfrm flipH="1">
            <a:off x="1620838" y="4294188"/>
            <a:ext cx="0" cy="3603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59" name="Oval 15"/>
          <p:cNvSpPr>
            <a:spLocks noChangeArrowheads="1"/>
          </p:cNvSpPr>
          <p:nvPr/>
        </p:nvSpPr>
        <p:spPr bwMode="auto">
          <a:xfrm>
            <a:off x="1516063" y="414972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9760" name="Oval 16"/>
          <p:cNvSpPr>
            <a:spLocks noChangeArrowheads="1"/>
          </p:cNvSpPr>
          <p:nvPr/>
        </p:nvSpPr>
        <p:spPr bwMode="auto">
          <a:xfrm>
            <a:off x="1516063" y="3573463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9761" name="Text Box 18"/>
          <p:cNvSpPr txBox="1">
            <a:spLocks noChangeArrowheads="1"/>
          </p:cNvSpPr>
          <p:nvPr/>
        </p:nvSpPr>
        <p:spPr bwMode="auto">
          <a:xfrm>
            <a:off x="179388" y="3429000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無熔絲</a:t>
            </a:r>
          </a:p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開關</a:t>
            </a:r>
          </a:p>
        </p:txBody>
      </p:sp>
      <p:sp>
        <p:nvSpPr>
          <p:cNvPr id="159762" name="Oval 19"/>
          <p:cNvSpPr>
            <a:spLocks noChangeArrowheads="1"/>
          </p:cNvSpPr>
          <p:nvPr/>
        </p:nvSpPr>
        <p:spPr bwMode="auto">
          <a:xfrm>
            <a:off x="4787900" y="34290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9763" name="Oval 20"/>
          <p:cNvSpPr>
            <a:spLocks noChangeArrowheads="1"/>
          </p:cNvSpPr>
          <p:nvPr/>
        </p:nvSpPr>
        <p:spPr bwMode="auto">
          <a:xfrm>
            <a:off x="3924300" y="27813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9764" name="Oval 21"/>
          <p:cNvSpPr>
            <a:spLocks noChangeArrowheads="1"/>
          </p:cNvSpPr>
          <p:nvPr/>
        </p:nvSpPr>
        <p:spPr bwMode="auto">
          <a:xfrm>
            <a:off x="3000375" y="310832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9765" name="Line 22"/>
          <p:cNvSpPr>
            <a:spLocks noChangeShapeType="1"/>
          </p:cNvSpPr>
          <p:nvPr/>
        </p:nvSpPr>
        <p:spPr bwMode="auto">
          <a:xfrm flipH="1">
            <a:off x="3108325" y="2997200"/>
            <a:ext cx="990600" cy="236538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66" name="Oval 23"/>
          <p:cNvSpPr>
            <a:spLocks noChangeArrowheads="1"/>
          </p:cNvSpPr>
          <p:nvPr/>
        </p:nvSpPr>
        <p:spPr bwMode="auto">
          <a:xfrm>
            <a:off x="3924300" y="34290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9767" name="Line 24"/>
          <p:cNvSpPr>
            <a:spLocks noChangeShapeType="1"/>
          </p:cNvSpPr>
          <p:nvPr/>
        </p:nvSpPr>
        <p:spPr bwMode="auto">
          <a:xfrm>
            <a:off x="5867400" y="3213100"/>
            <a:ext cx="576263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68" name="Line 25"/>
          <p:cNvSpPr>
            <a:spLocks noChangeShapeType="1"/>
          </p:cNvSpPr>
          <p:nvPr/>
        </p:nvSpPr>
        <p:spPr bwMode="auto">
          <a:xfrm>
            <a:off x="7164388" y="3213100"/>
            <a:ext cx="6477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69" name="Line 26"/>
          <p:cNvSpPr>
            <a:spLocks noChangeShapeType="1"/>
          </p:cNvSpPr>
          <p:nvPr/>
        </p:nvSpPr>
        <p:spPr bwMode="auto">
          <a:xfrm>
            <a:off x="4038600" y="2881313"/>
            <a:ext cx="86518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70" name="Line 27"/>
          <p:cNvSpPr>
            <a:spLocks noChangeShapeType="1"/>
          </p:cNvSpPr>
          <p:nvPr/>
        </p:nvSpPr>
        <p:spPr bwMode="auto">
          <a:xfrm>
            <a:off x="4038600" y="3544888"/>
            <a:ext cx="86518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59771" name="Text Box 28"/>
          <p:cNvSpPr txBox="1">
            <a:spLocks noChangeArrowheads="1"/>
          </p:cNvSpPr>
          <p:nvPr/>
        </p:nvSpPr>
        <p:spPr bwMode="auto">
          <a:xfrm>
            <a:off x="2700338" y="32131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0</a:t>
            </a:r>
          </a:p>
        </p:txBody>
      </p:sp>
      <p:sp>
        <p:nvSpPr>
          <p:cNvPr id="159772" name="Text Box 29"/>
          <p:cNvSpPr txBox="1">
            <a:spLocks noChangeArrowheads="1"/>
          </p:cNvSpPr>
          <p:nvPr/>
        </p:nvSpPr>
        <p:spPr bwMode="auto">
          <a:xfrm>
            <a:off x="5940425" y="32131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0</a:t>
            </a:r>
          </a:p>
        </p:txBody>
      </p:sp>
      <p:sp>
        <p:nvSpPr>
          <p:cNvPr id="159773" name="Text Box 30"/>
          <p:cNvSpPr txBox="1">
            <a:spLocks noChangeArrowheads="1"/>
          </p:cNvSpPr>
          <p:nvPr/>
        </p:nvSpPr>
        <p:spPr bwMode="auto">
          <a:xfrm>
            <a:off x="3492500" y="2420938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</a:p>
        </p:txBody>
      </p:sp>
      <p:sp>
        <p:nvSpPr>
          <p:cNvPr id="159774" name="Text Box 31"/>
          <p:cNvSpPr txBox="1">
            <a:spLocks noChangeArrowheads="1"/>
          </p:cNvSpPr>
          <p:nvPr/>
        </p:nvSpPr>
        <p:spPr bwMode="auto">
          <a:xfrm>
            <a:off x="5003800" y="2420938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</a:p>
        </p:txBody>
      </p:sp>
      <p:sp>
        <p:nvSpPr>
          <p:cNvPr id="159775" name="Text Box 32"/>
          <p:cNvSpPr txBox="1">
            <a:spLocks noChangeArrowheads="1"/>
          </p:cNvSpPr>
          <p:nvPr/>
        </p:nvSpPr>
        <p:spPr bwMode="auto">
          <a:xfrm>
            <a:off x="5003800" y="3573463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3</a:t>
            </a:r>
          </a:p>
        </p:txBody>
      </p:sp>
      <p:sp>
        <p:nvSpPr>
          <p:cNvPr id="159776" name="Text Box 33"/>
          <p:cNvSpPr txBox="1">
            <a:spLocks noChangeArrowheads="1"/>
          </p:cNvSpPr>
          <p:nvPr/>
        </p:nvSpPr>
        <p:spPr bwMode="auto">
          <a:xfrm>
            <a:off x="3492500" y="3573463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3</a:t>
            </a:r>
          </a:p>
        </p:txBody>
      </p:sp>
      <p:sp>
        <p:nvSpPr>
          <p:cNvPr id="159777" name="Rectangle 34"/>
          <p:cNvSpPr>
            <a:spLocks noChangeArrowheads="1"/>
          </p:cNvSpPr>
          <p:nvPr/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6300">
                <a:solidFill>
                  <a:schemeClr val="tx2"/>
                </a:solidFill>
                <a:ea typeface="華康超明體" pitchFamily="49" charset="-120"/>
              </a:rPr>
              <a:t>電路圖</a:t>
            </a:r>
          </a:p>
        </p:txBody>
      </p:sp>
      <p:sp>
        <p:nvSpPr>
          <p:cNvPr id="159778" name="Rectangle 35"/>
          <p:cNvSpPr>
            <a:spLocks noChangeArrowheads="1"/>
          </p:cNvSpPr>
          <p:nvPr/>
        </p:nvSpPr>
        <p:spPr bwMode="auto">
          <a:xfrm>
            <a:off x="395288" y="19161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3600">
                <a:ea typeface="華康超明體" pitchFamily="49" charset="-120"/>
              </a:rPr>
              <a:t>二個三路開關控制一個燈之配置電路圖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endParaRPr lang="en-US" altLang="zh-TW" sz="3600">
              <a:ea typeface="華康超明體" pitchFamily="49" charset="-120"/>
            </a:endParaRPr>
          </a:p>
        </p:txBody>
      </p:sp>
      <p:sp>
        <p:nvSpPr>
          <p:cNvPr id="159779" name="Text Box 36"/>
          <p:cNvSpPr txBox="1">
            <a:spLocks noChangeArrowheads="1"/>
          </p:cNvSpPr>
          <p:nvPr/>
        </p:nvSpPr>
        <p:spPr bwMode="auto">
          <a:xfrm>
            <a:off x="8604250" y="6381750"/>
            <a:ext cx="404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zh-TW">
                <a:latin typeface="Impact" pitchFamily="34" charset="0"/>
                <a:ea typeface="華康超明體" pitchFamily="49" charset="-120"/>
              </a:rPr>
              <a:t>5/8</a:t>
            </a:r>
          </a:p>
        </p:txBody>
      </p:sp>
      <p:sp>
        <p:nvSpPr>
          <p:cNvPr id="159780" name="Line 37"/>
          <p:cNvSpPr>
            <a:spLocks noChangeShapeType="1"/>
          </p:cNvSpPr>
          <p:nvPr/>
        </p:nvSpPr>
        <p:spPr bwMode="auto">
          <a:xfrm flipV="1">
            <a:off x="1722438" y="3687763"/>
            <a:ext cx="0" cy="576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Oval 2"/>
          <p:cNvSpPr>
            <a:spLocks noChangeArrowheads="1"/>
          </p:cNvSpPr>
          <p:nvPr/>
        </p:nvSpPr>
        <p:spPr bwMode="auto">
          <a:xfrm>
            <a:off x="6443663" y="2852738"/>
            <a:ext cx="720725" cy="719137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ea typeface="華康超明體" pitchFamily="49" charset="-120"/>
              </a:rPr>
              <a:t>Ｒ</a:t>
            </a:r>
          </a:p>
        </p:txBody>
      </p:sp>
      <p:sp>
        <p:nvSpPr>
          <p:cNvPr id="160771" name="Line 3"/>
          <p:cNvSpPr>
            <a:spLocks noChangeShapeType="1"/>
          </p:cNvSpPr>
          <p:nvPr/>
        </p:nvSpPr>
        <p:spPr bwMode="auto">
          <a:xfrm>
            <a:off x="1619250" y="3213100"/>
            <a:ext cx="14398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0772" name="Line 4"/>
          <p:cNvSpPr>
            <a:spLocks noChangeShapeType="1"/>
          </p:cNvSpPr>
          <p:nvPr/>
        </p:nvSpPr>
        <p:spPr bwMode="auto">
          <a:xfrm flipH="1">
            <a:off x="1619250" y="5373688"/>
            <a:ext cx="1588" cy="576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0773" name="Oval 5"/>
          <p:cNvSpPr>
            <a:spLocks noChangeArrowheads="1"/>
          </p:cNvSpPr>
          <p:nvPr/>
        </p:nvSpPr>
        <p:spPr bwMode="auto">
          <a:xfrm>
            <a:off x="1258888" y="4654550"/>
            <a:ext cx="720725" cy="719138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ea typeface="華康超明體" pitchFamily="49" charset="-120"/>
              </a:rPr>
              <a:t>～</a:t>
            </a:r>
          </a:p>
        </p:txBody>
      </p:sp>
      <p:sp>
        <p:nvSpPr>
          <p:cNvPr id="160774" name="Line 6"/>
          <p:cNvSpPr>
            <a:spLocks noChangeShapeType="1"/>
          </p:cNvSpPr>
          <p:nvPr/>
        </p:nvSpPr>
        <p:spPr bwMode="auto">
          <a:xfrm>
            <a:off x="1619250" y="3213100"/>
            <a:ext cx="1588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0775" name="Line 7"/>
          <p:cNvSpPr>
            <a:spLocks noChangeShapeType="1"/>
          </p:cNvSpPr>
          <p:nvPr/>
        </p:nvSpPr>
        <p:spPr bwMode="auto">
          <a:xfrm>
            <a:off x="1619250" y="5949950"/>
            <a:ext cx="61928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0776" name="Line 8"/>
          <p:cNvSpPr>
            <a:spLocks noChangeShapeType="1"/>
          </p:cNvSpPr>
          <p:nvPr/>
        </p:nvSpPr>
        <p:spPr bwMode="auto">
          <a:xfrm flipH="1">
            <a:off x="7812088" y="3213100"/>
            <a:ext cx="0" cy="273685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2124075" y="4583113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交流電</a:t>
            </a:r>
          </a:p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110V</a:t>
            </a:r>
          </a:p>
        </p:txBody>
      </p:sp>
      <p:sp>
        <p:nvSpPr>
          <p:cNvPr id="160778" name="Oval 10"/>
          <p:cNvSpPr>
            <a:spLocks noChangeArrowheads="1"/>
          </p:cNvSpPr>
          <p:nvPr/>
        </p:nvSpPr>
        <p:spPr bwMode="auto">
          <a:xfrm>
            <a:off x="4787900" y="27813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779" name="Oval 11"/>
          <p:cNvSpPr>
            <a:spLocks noChangeArrowheads="1"/>
          </p:cNvSpPr>
          <p:nvPr/>
        </p:nvSpPr>
        <p:spPr bwMode="auto">
          <a:xfrm>
            <a:off x="5735638" y="310832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780" name="Line 12"/>
          <p:cNvSpPr>
            <a:spLocks noChangeShapeType="1"/>
          </p:cNvSpPr>
          <p:nvPr/>
        </p:nvSpPr>
        <p:spPr bwMode="auto">
          <a:xfrm>
            <a:off x="4859338" y="2997200"/>
            <a:ext cx="984250" cy="23653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0781" name="Text Box 13"/>
          <p:cNvSpPr txBox="1">
            <a:spLocks noChangeArrowheads="1"/>
          </p:cNvSpPr>
          <p:nvPr/>
        </p:nvSpPr>
        <p:spPr bwMode="auto">
          <a:xfrm>
            <a:off x="4787900" y="5373688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燈泡</a:t>
            </a:r>
          </a:p>
        </p:txBody>
      </p:sp>
      <p:sp>
        <p:nvSpPr>
          <p:cNvPr id="160782" name="Line 14"/>
          <p:cNvSpPr>
            <a:spLocks noChangeShapeType="1"/>
          </p:cNvSpPr>
          <p:nvPr/>
        </p:nvSpPr>
        <p:spPr bwMode="auto">
          <a:xfrm flipH="1">
            <a:off x="1620838" y="4294188"/>
            <a:ext cx="0" cy="3603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0783" name="Oval 15"/>
          <p:cNvSpPr>
            <a:spLocks noChangeArrowheads="1"/>
          </p:cNvSpPr>
          <p:nvPr/>
        </p:nvSpPr>
        <p:spPr bwMode="auto">
          <a:xfrm>
            <a:off x="1516063" y="414972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784" name="Oval 16"/>
          <p:cNvSpPr>
            <a:spLocks noChangeArrowheads="1"/>
          </p:cNvSpPr>
          <p:nvPr/>
        </p:nvSpPr>
        <p:spPr bwMode="auto">
          <a:xfrm>
            <a:off x="1516063" y="3573463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785" name="Text Box 18"/>
          <p:cNvSpPr txBox="1">
            <a:spLocks noChangeArrowheads="1"/>
          </p:cNvSpPr>
          <p:nvPr/>
        </p:nvSpPr>
        <p:spPr bwMode="auto">
          <a:xfrm>
            <a:off x="179388" y="3429000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無熔絲</a:t>
            </a:r>
          </a:p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開關</a:t>
            </a:r>
          </a:p>
        </p:txBody>
      </p:sp>
      <p:sp>
        <p:nvSpPr>
          <p:cNvPr id="160786" name="Oval 19"/>
          <p:cNvSpPr>
            <a:spLocks noChangeArrowheads="1"/>
          </p:cNvSpPr>
          <p:nvPr/>
        </p:nvSpPr>
        <p:spPr bwMode="auto">
          <a:xfrm>
            <a:off x="4787900" y="34290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787" name="Oval 20"/>
          <p:cNvSpPr>
            <a:spLocks noChangeArrowheads="1"/>
          </p:cNvSpPr>
          <p:nvPr/>
        </p:nvSpPr>
        <p:spPr bwMode="auto">
          <a:xfrm>
            <a:off x="3924300" y="27813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788" name="Oval 21"/>
          <p:cNvSpPr>
            <a:spLocks noChangeArrowheads="1"/>
          </p:cNvSpPr>
          <p:nvPr/>
        </p:nvSpPr>
        <p:spPr bwMode="auto">
          <a:xfrm>
            <a:off x="3000375" y="310832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789" name="Line 22"/>
          <p:cNvSpPr>
            <a:spLocks noChangeShapeType="1"/>
          </p:cNvSpPr>
          <p:nvPr/>
        </p:nvSpPr>
        <p:spPr bwMode="auto">
          <a:xfrm flipH="1" flipV="1">
            <a:off x="3108325" y="3233738"/>
            <a:ext cx="1031875" cy="195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0790" name="Oval 23"/>
          <p:cNvSpPr>
            <a:spLocks noChangeArrowheads="1"/>
          </p:cNvSpPr>
          <p:nvPr/>
        </p:nvSpPr>
        <p:spPr bwMode="auto">
          <a:xfrm>
            <a:off x="3924300" y="34290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791" name="Line 24"/>
          <p:cNvSpPr>
            <a:spLocks noChangeShapeType="1"/>
          </p:cNvSpPr>
          <p:nvPr/>
        </p:nvSpPr>
        <p:spPr bwMode="auto">
          <a:xfrm>
            <a:off x="5867400" y="3213100"/>
            <a:ext cx="5762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0792" name="Line 25"/>
          <p:cNvSpPr>
            <a:spLocks noChangeShapeType="1"/>
          </p:cNvSpPr>
          <p:nvPr/>
        </p:nvSpPr>
        <p:spPr bwMode="auto">
          <a:xfrm>
            <a:off x="7164388" y="3213100"/>
            <a:ext cx="6477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0793" name="Line 26"/>
          <p:cNvSpPr>
            <a:spLocks noChangeShapeType="1"/>
          </p:cNvSpPr>
          <p:nvPr/>
        </p:nvSpPr>
        <p:spPr bwMode="auto">
          <a:xfrm>
            <a:off x="4038600" y="2881313"/>
            <a:ext cx="86518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0794" name="Line 27"/>
          <p:cNvSpPr>
            <a:spLocks noChangeShapeType="1"/>
          </p:cNvSpPr>
          <p:nvPr/>
        </p:nvSpPr>
        <p:spPr bwMode="auto">
          <a:xfrm>
            <a:off x="4038600" y="3544888"/>
            <a:ext cx="86518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0795" name="Text Box 28"/>
          <p:cNvSpPr txBox="1">
            <a:spLocks noChangeArrowheads="1"/>
          </p:cNvSpPr>
          <p:nvPr/>
        </p:nvSpPr>
        <p:spPr bwMode="auto">
          <a:xfrm>
            <a:off x="2700338" y="32131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0</a:t>
            </a:r>
          </a:p>
        </p:txBody>
      </p:sp>
      <p:sp>
        <p:nvSpPr>
          <p:cNvPr id="160796" name="Text Box 29"/>
          <p:cNvSpPr txBox="1">
            <a:spLocks noChangeArrowheads="1"/>
          </p:cNvSpPr>
          <p:nvPr/>
        </p:nvSpPr>
        <p:spPr bwMode="auto">
          <a:xfrm>
            <a:off x="5940425" y="32131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0</a:t>
            </a:r>
          </a:p>
        </p:txBody>
      </p:sp>
      <p:sp>
        <p:nvSpPr>
          <p:cNvPr id="160797" name="Text Box 30"/>
          <p:cNvSpPr txBox="1">
            <a:spLocks noChangeArrowheads="1"/>
          </p:cNvSpPr>
          <p:nvPr/>
        </p:nvSpPr>
        <p:spPr bwMode="auto">
          <a:xfrm>
            <a:off x="3492500" y="2420938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</a:p>
        </p:txBody>
      </p:sp>
      <p:sp>
        <p:nvSpPr>
          <p:cNvPr id="160798" name="Text Box 31"/>
          <p:cNvSpPr txBox="1">
            <a:spLocks noChangeArrowheads="1"/>
          </p:cNvSpPr>
          <p:nvPr/>
        </p:nvSpPr>
        <p:spPr bwMode="auto">
          <a:xfrm>
            <a:off x="5003800" y="2420938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</a:p>
        </p:txBody>
      </p:sp>
      <p:sp>
        <p:nvSpPr>
          <p:cNvPr id="160799" name="Text Box 32"/>
          <p:cNvSpPr txBox="1">
            <a:spLocks noChangeArrowheads="1"/>
          </p:cNvSpPr>
          <p:nvPr/>
        </p:nvSpPr>
        <p:spPr bwMode="auto">
          <a:xfrm>
            <a:off x="5003800" y="3573463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3</a:t>
            </a:r>
          </a:p>
        </p:txBody>
      </p:sp>
      <p:sp>
        <p:nvSpPr>
          <p:cNvPr id="160800" name="Text Box 33"/>
          <p:cNvSpPr txBox="1">
            <a:spLocks noChangeArrowheads="1"/>
          </p:cNvSpPr>
          <p:nvPr/>
        </p:nvSpPr>
        <p:spPr bwMode="auto">
          <a:xfrm>
            <a:off x="3492500" y="3573463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3</a:t>
            </a:r>
          </a:p>
        </p:txBody>
      </p:sp>
      <p:sp>
        <p:nvSpPr>
          <p:cNvPr id="160801" name="Rectangle 34"/>
          <p:cNvSpPr>
            <a:spLocks noChangeArrowheads="1"/>
          </p:cNvSpPr>
          <p:nvPr/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6300">
                <a:solidFill>
                  <a:schemeClr val="tx2"/>
                </a:solidFill>
                <a:ea typeface="華康超明體" pitchFamily="49" charset="-120"/>
              </a:rPr>
              <a:t>電路圖</a:t>
            </a:r>
          </a:p>
        </p:txBody>
      </p:sp>
      <p:sp>
        <p:nvSpPr>
          <p:cNvPr id="160802" name="Rectangle 35"/>
          <p:cNvSpPr>
            <a:spLocks noChangeArrowheads="1"/>
          </p:cNvSpPr>
          <p:nvPr/>
        </p:nvSpPr>
        <p:spPr bwMode="auto">
          <a:xfrm>
            <a:off x="395288" y="19161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3600">
                <a:ea typeface="華康超明體" pitchFamily="49" charset="-120"/>
              </a:rPr>
              <a:t>二個三路開關控制一個燈之配置電路圖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endParaRPr lang="en-US" altLang="zh-TW" sz="3600">
              <a:ea typeface="華康超明體" pitchFamily="49" charset="-120"/>
            </a:endParaRPr>
          </a:p>
        </p:txBody>
      </p:sp>
      <p:sp>
        <p:nvSpPr>
          <p:cNvPr id="160803" name="Text Box 36"/>
          <p:cNvSpPr txBox="1">
            <a:spLocks noChangeArrowheads="1"/>
          </p:cNvSpPr>
          <p:nvPr/>
        </p:nvSpPr>
        <p:spPr bwMode="auto">
          <a:xfrm>
            <a:off x="8604250" y="6381750"/>
            <a:ext cx="404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zh-TW">
                <a:latin typeface="Impact" pitchFamily="34" charset="0"/>
                <a:ea typeface="華康超明體" pitchFamily="49" charset="-120"/>
              </a:rPr>
              <a:t>6/8</a:t>
            </a:r>
          </a:p>
        </p:txBody>
      </p:sp>
      <p:sp>
        <p:nvSpPr>
          <p:cNvPr id="160804" name="Line 37"/>
          <p:cNvSpPr>
            <a:spLocks noChangeShapeType="1"/>
          </p:cNvSpPr>
          <p:nvPr/>
        </p:nvSpPr>
        <p:spPr bwMode="auto">
          <a:xfrm flipV="1">
            <a:off x="1722438" y="3687763"/>
            <a:ext cx="0" cy="576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 advClick="0" advTm="2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Oval 2"/>
          <p:cNvSpPr>
            <a:spLocks noChangeArrowheads="1"/>
          </p:cNvSpPr>
          <p:nvPr/>
        </p:nvSpPr>
        <p:spPr bwMode="auto">
          <a:xfrm>
            <a:off x="6443663" y="2852738"/>
            <a:ext cx="720725" cy="719137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solidFill>
                  <a:srgbClr val="FF0000"/>
                </a:solidFill>
                <a:ea typeface="華康超明體" pitchFamily="49" charset="-120"/>
              </a:rPr>
              <a:t>Ｒ</a:t>
            </a:r>
          </a:p>
        </p:txBody>
      </p:sp>
      <p:sp>
        <p:nvSpPr>
          <p:cNvPr id="161795" name="Line 3"/>
          <p:cNvSpPr>
            <a:spLocks noChangeShapeType="1"/>
          </p:cNvSpPr>
          <p:nvPr/>
        </p:nvSpPr>
        <p:spPr bwMode="auto">
          <a:xfrm>
            <a:off x="1619250" y="3213100"/>
            <a:ext cx="1439863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1796" name="Line 4"/>
          <p:cNvSpPr>
            <a:spLocks noChangeShapeType="1"/>
          </p:cNvSpPr>
          <p:nvPr/>
        </p:nvSpPr>
        <p:spPr bwMode="auto">
          <a:xfrm flipH="1">
            <a:off x="1619250" y="5373688"/>
            <a:ext cx="1588" cy="576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1797" name="Oval 5"/>
          <p:cNvSpPr>
            <a:spLocks noChangeArrowheads="1"/>
          </p:cNvSpPr>
          <p:nvPr/>
        </p:nvSpPr>
        <p:spPr bwMode="auto">
          <a:xfrm>
            <a:off x="1258888" y="4654550"/>
            <a:ext cx="720725" cy="719138"/>
          </a:xfrm>
          <a:prstGeom prst="ellips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4000">
                <a:ea typeface="華康超明體" pitchFamily="49" charset="-120"/>
              </a:rPr>
              <a:t>～</a:t>
            </a:r>
          </a:p>
        </p:txBody>
      </p:sp>
      <p:sp>
        <p:nvSpPr>
          <p:cNvPr id="161798" name="Line 6"/>
          <p:cNvSpPr>
            <a:spLocks noChangeShapeType="1"/>
          </p:cNvSpPr>
          <p:nvPr/>
        </p:nvSpPr>
        <p:spPr bwMode="auto">
          <a:xfrm>
            <a:off x="1619250" y="3213100"/>
            <a:ext cx="1588" cy="431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1799" name="Line 7"/>
          <p:cNvSpPr>
            <a:spLocks noChangeShapeType="1"/>
          </p:cNvSpPr>
          <p:nvPr/>
        </p:nvSpPr>
        <p:spPr bwMode="auto">
          <a:xfrm>
            <a:off x="1619250" y="5949950"/>
            <a:ext cx="619283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1800" name="Line 8"/>
          <p:cNvSpPr>
            <a:spLocks noChangeShapeType="1"/>
          </p:cNvSpPr>
          <p:nvPr/>
        </p:nvSpPr>
        <p:spPr bwMode="auto">
          <a:xfrm flipH="1">
            <a:off x="7812088" y="3213100"/>
            <a:ext cx="0" cy="273685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1801" name="Text Box 9"/>
          <p:cNvSpPr txBox="1">
            <a:spLocks noChangeArrowheads="1"/>
          </p:cNvSpPr>
          <p:nvPr/>
        </p:nvSpPr>
        <p:spPr bwMode="auto">
          <a:xfrm>
            <a:off x="2124075" y="4583113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交流電</a:t>
            </a:r>
          </a:p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110V</a:t>
            </a:r>
          </a:p>
        </p:txBody>
      </p:sp>
      <p:sp>
        <p:nvSpPr>
          <p:cNvPr id="161802" name="Oval 10"/>
          <p:cNvSpPr>
            <a:spLocks noChangeArrowheads="1"/>
          </p:cNvSpPr>
          <p:nvPr/>
        </p:nvSpPr>
        <p:spPr bwMode="auto">
          <a:xfrm>
            <a:off x="4787900" y="27813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03" name="Oval 11"/>
          <p:cNvSpPr>
            <a:spLocks noChangeArrowheads="1"/>
          </p:cNvSpPr>
          <p:nvPr/>
        </p:nvSpPr>
        <p:spPr bwMode="auto">
          <a:xfrm>
            <a:off x="5735638" y="310832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04" name="Line 12"/>
          <p:cNvSpPr>
            <a:spLocks noChangeShapeType="1"/>
          </p:cNvSpPr>
          <p:nvPr/>
        </p:nvSpPr>
        <p:spPr bwMode="auto">
          <a:xfrm flipV="1">
            <a:off x="4859338" y="3233738"/>
            <a:ext cx="984250" cy="195262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1805" name="Text Box 13"/>
          <p:cNvSpPr txBox="1">
            <a:spLocks noChangeArrowheads="1"/>
          </p:cNvSpPr>
          <p:nvPr/>
        </p:nvSpPr>
        <p:spPr bwMode="auto">
          <a:xfrm>
            <a:off x="4787900" y="5373688"/>
            <a:ext cx="946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燈泡</a:t>
            </a:r>
          </a:p>
        </p:txBody>
      </p:sp>
      <p:sp>
        <p:nvSpPr>
          <p:cNvPr id="161806" name="Line 14"/>
          <p:cNvSpPr>
            <a:spLocks noChangeShapeType="1"/>
          </p:cNvSpPr>
          <p:nvPr/>
        </p:nvSpPr>
        <p:spPr bwMode="auto">
          <a:xfrm flipH="1">
            <a:off x="1620838" y="4294188"/>
            <a:ext cx="0" cy="3603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1807" name="Oval 15"/>
          <p:cNvSpPr>
            <a:spLocks noChangeArrowheads="1"/>
          </p:cNvSpPr>
          <p:nvPr/>
        </p:nvSpPr>
        <p:spPr bwMode="auto">
          <a:xfrm>
            <a:off x="1516063" y="414972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08" name="Oval 16"/>
          <p:cNvSpPr>
            <a:spLocks noChangeArrowheads="1"/>
          </p:cNvSpPr>
          <p:nvPr/>
        </p:nvSpPr>
        <p:spPr bwMode="auto">
          <a:xfrm>
            <a:off x="1516063" y="3573463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09" name="Text Box 18"/>
          <p:cNvSpPr txBox="1">
            <a:spLocks noChangeArrowheads="1"/>
          </p:cNvSpPr>
          <p:nvPr/>
        </p:nvSpPr>
        <p:spPr bwMode="auto">
          <a:xfrm>
            <a:off x="179388" y="3429000"/>
            <a:ext cx="1327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無熔絲</a:t>
            </a:r>
          </a:p>
          <a:p>
            <a:r>
              <a:rPr lang="zh-TW" altLang="en-US" sz="3000">
                <a:latin typeface="華康超明體" pitchFamily="49" charset="-120"/>
                <a:ea typeface="華康超明體" pitchFamily="49" charset="-120"/>
              </a:rPr>
              <a:t>開關</a:t>
            </a:r>
          </a:p>
        </p:txBody>
      </p:sp>
      <p:sp>
        <p:nvSpPr>
          <p:cNvPr id="161810" name="Oval 19"/>
          <p:cNvSpPr>
            <a:spLocks noChangeArrowheads="1"/>
          </p:cNvSpPr>
          <p:nvPr/>
        </p:nvSpPr>
        <p:spPr bwMode="auto">
          <a:xfrm>
            <a:off x="4787900" y="34290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11" name="Oval 20"/>
          <p:cNvSpPr>
            <a:spLocks noChangeArrowheads="1"/>
          </p:cNvSpPr>
          <p:nvPr/>
        </p:nvSpPr>
        <p:spPr bwMode="auto">
          <a:xfrm>
            <a:off x="3924300" y="27813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12" name="Oval 21"/>
          <p:cNvSpPr>
            <a:spLocks noChangeArrowheads="1"/>
          </p:cNvSpPr>
          <p:nvPr/>
        </p:nvSpPr>
        <p:spPr bwMode="auto">
          <a:xfrm>
            <a:off x="3000375" y="310832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13" name="Line 22"/>
          <p:cNvSpPr>
            <a:spLocks noChangeShapeType="1"/>
          </p:cNvSpPr>
          <p:nvPr/>
        </p:nvSpPr>
        <p:spPr bwMode="auto">
          <a:xfrm flipH="1" flipV="1">
            <a:off x="3108325" y="3233738"/>
            <a:ext cx="1031875" cy="195262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1814" name="Oval 23"/>
          <p:cNvSpPr>
            <a:spLocks noChangeArrowheads="1"/>
          </p:cNvSpPr>
          <p:nvPr/>
        </p:nvSpPr>
        <p:spPr bwMode="auto">
          <a:xfrm>
            <a:off x="3924300" y="34290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15" name="Line 24"/>
          <p:cNvSpPr>
            <a:spLocks noChangeShapeType="1"/>
          </p:cNvSpPr>
          <p:nvPr/>
        </p:nvSpPr>
        <p:spPr bwMode="auto">
          <a:xfrm>
            <a:off x="5867400" y="3213100"/>
            <a:ext cx="576263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1816" name="Line 25"/>
          <p:cNvSpPr>
            <a:spLocks noChangeShapeType="1"/>
          </p:cNvSpPr>
          <p:nvPr/>
        </p:nvSpPr>
        <p:spPr bwMode="auto">
          <a:xfrm>
            <a:off x="7164388" y="3213100"/>
            <a:ext cx="6477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1817" name="Line 26"/>
          <p:cNvSpPr>
            <a:spLocks noChangeShapeType="1"/>
          </p:cNvSpPr>
          <p:nvPr/>
        </p:nvSpPr>
        <p:spPr bwMode="auto">
          <a:xfrm>
            <a:off x="4038600" y="2881313"/>
            <a:ext cx="865188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1818" name="Line 27"/>
          <p:cNvSpPr>
            <a:spLocks noChangeShapeType="1"/>
          </p:cNvSpPr>
          <p:nvPr/>
        </p:nvSpPr>
        <p:spPr bwMode="auto">
          <a:xfrm>
            <a:off x="4038600" y="3544888"/>
            <a:ext cx="86518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1819" name="Text Box 28"/>
          <p:cNvSpPr txBox="1">
            <a:spLocks noChangeArrowheads="1"/>
          </p:cNvSpPr>
          <p:nvPr/>
        </p:nvSpPr>
        <p:spPr bwMode="auto">
          <a:xfrm>
            <a:off x="2700338" y="32131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0</a:t>
            </a:r>
          </a:p>
        </p:txBody>
      </p:sp>
      <p:sp>
        <p:nvSpPr>
          <p:cNvPr id="161820" name="Text Box 29"/>
          <p:cNvSpPr txBox="1">
            <a:spLocks noChangeArrowheads="1"/>
          </p:cNvSpPr>
          <p:nvPr/>
        </p:nvSpPr>
        <p:spPr bwMode="auto">
          <a:xfrm>
            <a:off x="5940425" y="3213100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0</a:t>
            </a:r>
          </a:p>
        </p:txBody>
      </p:sp>
      <p:sp>
        <p:nvSpPr>
          <p:cNvPr id="161821" name="Text Box 30"/>
          <p:cNvSpPr txBox="1">
            <a:spLocks noChangeArrowheads="1"/>
          </p:cNvSpPr>
          <p:nvPr/>
        </p:nvSpPr>
        <p:spPr bwMode="auto">
          <a:xfrm>
            <a:off x="3492500" y="2420938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</a:p>
        </p:txBody>
      </p:sp>
      <p:sp>
        <p:nvSpPr>
          <p:cNvPr id="161822" name="Text Box 31"/>
          <p:cNvSpPr txBox="1">
            <a:spLocks noChangeArrowheads="1"/>
          </p:cNvSpPr>
          <p:nvPr/>
        </p:nvSpPr>
        <p:spPr bwMode="auto">
          <a:xfrm>
            <a:off x="5003800" y="2420938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1</a:t>
            </a:r>
          </a:p>
        </p:txBody>
      </p:sp>
      <p:sp>
        <p:nvSpPr>
          <p:cNvPr id="161823" name="Text Box 32"/>
          <p:cNvSpPr txBox="1">
            <a:spLocks noChangeArrowheads="1"/>
          </p:cNvSpPr>
          <p:nvPr/>
        </p:nvSpPr>
        <p:spPr bwMode="auto">
          <a:xfrm>
            <a:off x="5003800" y="3573463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3</a:t>
            </a:r>
          </a:p>
        </p:txBody>
      </p:sp>
      <p:sp>
        <p:nvSpPr>
          <p:cNvPr id="161824" name="Text Box 33"/>
          <p:cNvSpPr txBox="1">
            <a:spLocks noChangeArrowheads="1"/>
          </p:cNvSpPr>
          <p:nvPr/>
        </p:nvSpPr>
        <p:spPr bwMode="auto">
          <a:xfrm>
            <a:off x="3492500" y="3573463"/>
            <a:ext cx="3746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000">
                <a:latin typeface="華康超明體" pitchFamily="49" charset="-120"/>
                <a:ea typeface="華康超明體" pitchFamily="49" charset="-120"/>
              </a:rPr>
              <a:t>3</a:t>
            </a:r>
          </a:p>
        </p:txBody>
      </p:sp>
      <p:sp>
        <p:nvSpPr>
          <p:cNvPr id="161825" name="Rectangle 34"/>
          <p:cNvSpPr>
            <a:spLocks noChangeArrowheads="1"/>
          </p:cNvSpPr>
          <p:nvPr/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6300">
                <a:solidFill>
                  <a:schemeClr val="tx2"/>
                </a:solidFill>
                <a:ea typeface="華康超明體" pitchFamily="49" charset="-120"/>
              </a:rPr>
              <a:t>電路圖</a:t>
            </a:r>
          </a:p>
        </p:txBody>
      </p:sp>
      <p:sp>
        <p:nvSpPr>
          <p:cNvPr id="161826" name="Rectangle 35"/>
          <p:cNvSpPr>
            <a:spLocks noChangeArrowheads="1"/>
          </p:cNvSpPr>
          <p:nvPr/>
        </p:nvSpPr>
        <p:spPr bwMode="auto">
          <a:xfrm>
            <a:off x="395288" y="19161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3600">
                <a:ea typeface="華康超明體" pitchFamily="49" charset="-120"/>
              </a:rPr>
              <a:t>二個三路開關控制一個燈之配置電路圖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endParaRPr lang="en-US" altLang="zh-TW" sz="3600">
              <a:ea typeface="華康超明體" pitchFamily="49" charset="-120"/>
            </a:endParaRPr>
          </a:p>
        </p:txBody>
      </p:sp>
      <p:sp>
        <p:nvSpPr>
          <p:cNvPr id="161827" name="Text Box 36"/>
          <p:cNvSpPr txBox="1">
            <a:spLocks noChangeArrowheads="1"/>
          </p:cNvSpPr>
          <p:nvPr/>
        </p:nvSpPr>
        <p:spPr bwMode="auto">
          <a:xfrm>
            <a:off x="8604250" y="6381750"/>
            <a:ext cx="404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zh-TW">
                <a:latin typeface="Impact" pitchFamily="34" charset="0"/>
                <a:ea typeface="華康超明體" pitchFamily="49" charset="-120"/>
              </a:rPr>
              <a:t>7/8</a:t>
            </a:r>
          </a:p>
        </p:txBody>
      </p:sp>
      <p:sp>
        <p:nvSpPr>
          <p:cNvPr id="161828" name="Line 37"/>
          <p:cNvSpPr>
            <a:spLocks noChangeShapeType="1"/>
          </p:cNvSpPr>
          <p:nvPr/>
        </p:nvSpPr>
        <p:spPr bwMode="auto">
          <a:xfrm flipV="1">
            <a:off x="1722438" y="3687763"/>
            <a:ext cx="0" cy="5762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 advClick="0"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3347</TotalTime>
  <Words>1056</Words>
  <Application>Microsoft Office PowerPoint</Application>
  <PresentationFormat>如螢幕大小 (4:3)</PresentationFormat>
  <Paragraphs>195</Paragraphs>
  <Slides>16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華康超明體</vt:lpstr>
      <vt:lpstr>新細明體</vt:lpstr>
      <vt:lpstr>Arial</vt:lpstr>
      <vt:lpstr>Calibri</vt:lpstr>
      <vt:lpstr>Impact</vt:lpstr>
      <vt:lpstr>Wingdings</vt:lpstr>
      <vt:lpstr>Wingdings 2</vt:lpstr>
      <vt:lpstr>Office 佈景主題</vt:lpstr>
      <vt:lpstr>所需工具</vt:lpstr>
      <vt:lpstr>所需材料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實作：配線實作二</vt:lpstr>
      <vt:lpstr>靜態測試</vt:lpstr>
      <vt:lpstr>送電測試</vt:lpstr>
      <vt:lpstr>評分標準</vt:lpstr>
      <vt:lpstr>木工焊接課前準備</vt:lpstr>
      <vt:lpstr>完成配線參考圖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單元三 我們-- 來電了嗎？</dc:title>
  <dc:creator>User</dc:creator>
  <cp:lastModifiedBy>USER</cp:lastModifiedBy>
  <cp:revision>13</cp:revision>
  <cp:lastPrinted>2021-03-24T04:08:45Z</cp:lastPrinted>
  <dcterms:created xsi:type="dcterms:W3CDTF">2015-11-04T00:14:15Z</dcterms:created>
  <dcterms:modified xsi:type="dcterms:W3CDTF">2022-03-22T04:17:12Z</dcterms:modified>
</cp:coreProperties>
</file>