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8" r:id="rId16"/>
    <p:sldId id="279" r:id="rId17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474C-9598-4641-AF50-7179313C1020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2161C-E115-4882-B537-A9324A558C6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59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287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7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E24E55-B090-4382-9ACF-44EAA5EFF968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021977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2887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87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9CC74-D842-4CE8-AC1E-87561E2353C9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3433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28979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97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217BA2-FB78-4780-A0CA-1479B92F7147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17185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93E9E-89CA-4B19-88C2-AE44A0EE0A03}" type="datetimeFigureOut">
              <a:rPr lang="zh-TW" altLang="en-US" smtClean="0"/>
              <a:pPr/>
              <a:t>2022/3/22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03198-5DF6-4E23-BE10-9958234936B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所需工具</a:t>
            </a:r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468313" y="1557338"/>
            <a:ext cx="8280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ea typeface="華康超明體" pitchFamily="49" charset="-120"/>
              </a:rPr>
              <a:t>直尺、剝線鉗、斜口鉗、尖嘴鉗、十字起子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大</a:t>
            </a:r>
            <a:r>
              <a:rPr lang="en-US" altLang="zh-TW" sz="3000">
                <a:ea typeface="華康超明體" pitchFamily="49" charset="-120"/>
              </a:rPr>
              <a:t>)</a:t>
            </a:r>
          </a:p>
          <a:p>
            <a:r>
              <a:rPr lang="zh-TW" altLang="en-US" sz="3000">
                <a:ea typeface="華康超明體" pitchFamily="49" charset="-120"/>
              </a:rPr>
              <a:t>、一字起子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小</a:t>
            </a:r>
            <a:r>
              <a:rPr lang="en-US" altLang="zh-TW" sz="3000">
                <a:ea typeface="華康超明體" pitchFamily="49" charset="-120"/>
              </a:rPr>
              <a:t>)</a:t>
            </a:r>
          </a:p>
        </p:txBody>
      </p:sp>
      <p:pic>
        <p:nvPicPr>
          <p:cNvPr id="153604" name="Picture 4" descr="DSC083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2636838"/>
            <a:ext cx="5329238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62819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0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1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62822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3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62826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27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28" name="Line 12"/>
          <p:cNvSpPr>
            <a:spLocks noChangeShapeType="1"/>
          </p:cNvSpPr>
          <p:nvPr/>
        </p:nvSpPr>
        <p:spPr bwMode="auto">
          <a:xfrm flipV="1">
            <a:off x="4859338" y="3233738"/>
            <a:ext cx="984250" cy="195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29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62830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31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2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3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62834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5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6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7" name="Line 22"/>
          <p:cNvSpPr>
            <a:spLocks noChangeShapeType="1"/>
          </p:cNvSpPr>
          <p:nvPr/>
        </p:nvSpPr>
        <p:spPr bwMode="auto">
          <a:xfrm flipH="1">
            <a:off x="3108325" y="2997200"/>
            <a:ext cx="990600" cy="23653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38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2839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40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41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42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2843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2844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2845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2846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2847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2848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2849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62850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62851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8/8</a:t>
            </a:r>
          </a:p>
        </p:txBody>
      </p:sp>
      <p:sp>
        <p:nvSpPr>
          <p:cNvPr id="162852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實作：配線實作二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16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操作步驟：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領取所需材料與工具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三路開關兩個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導線：白色線、紅色線，請由廢導線中取用。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螺絲釘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6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顆與固定片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2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片，須固定之操作如下：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en-US" altLang="zh-TW" sz="2800" dirty="0" smtClean="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無熔絲開關用固定片、出線盒固定、。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en-US" altLang="zh-TW" sz="2800" smtClean="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800" smtClean="0">
                <a:effectLst/>
                <a:latin typeface="華康超明體" pitchFamily="49" charset="-120"/>
                <a:ea typeface="華康超明體" pitchFamily="49" charset="-120"/>
              </a:rPr>
              <a:t>導線及燈座不需固定。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完成配線用電前，請自行做好靜態測試。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測試完成後，請將材料、器具、工具還原歸位。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435975" cy="49672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在完成線路組裝，準備送電之前，應先做好靜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態測試，所謂靜態測試及利用三用電表或偵測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裝置，測試電路在操作上是否會發生短路。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>
                <a:effectLst/>
                <a:ea typeface="華康超明體" pitchFamily="49" charset="-120"/>
              </a:rPr>
              <a:t>1.</a:t>
            </a:r>
            <a:r>
              <a:rPr lang="zh-TW" altLang="en-US" smtClean="0">
                <a:effectLst/>
                <a:ea typeface="華康超明體" pitchFamily="49" charset="-120"/>
              </a:rPr>
              <a:t>將三用電表轉至</a:t>
            </a:r>
            <a:r>
              <a:rPr lang="en-US" altLang="zh-TW" smtClean="0">
                <a:effectLst/>
                <a:ea typeface="華康超明體" pitchFamily="49" charset="-120"/>
              </a:rPr>
              <a:t>R</a:t>
            </a: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K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檔，並做好歸零調整。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2.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將測試棒放置於無熔絲開關</a:t>
            </a: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(OFF)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的電源端，若電阻為</a:t>
            </a: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0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，則表示插頭短路。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3.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無熔絲開關</a:t>
            </a: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，若電阻為</a:t>
            </a:r>
            <a:r>
              <a:rPr lang="en-US" altLang="zh-TW" smtClean="0">
                <a:effectLst/>
                <a:ea typeface="華康超明體" pitchFamily="49" charset="-120"/>
                <a:sym typeface="Wingdings 2" pitchFamily="18" charset="2"/>
              </a:rPr>
              <a:t>0</a:t>
            </a:r>
            <a:r>
              <a:rPr lang="zh-TW" altLang="en-US" smtClean="0">
                <a:effectLst/>
                <a:ea typeface="華康超明體" pitchFamily="49" charset="-120"/>
                <a:sym typeface="Wingdings 2" pitchFamily="18" charset="2"/>
              </a:rPr>
              <a:t>，則表示插座或開關短路，請檢查電路接線是否有誤。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靜態測試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435975" cy="49672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在完成靜態測試後，請向老師拿取燈泡，並請老師檢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查電路，是否符合規定，再將燈泡裝在燈座上，準備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送電。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</a:rPr>
              <a:t>1.</a:t>
            </a:r>
            <a:r>
              <a:rPr lang="zh-TW" altLang="en-US" sz="2800" smtClean="0">
                <a:effectLst/>
                <a:ea typeface="華康超明體" pitchFamily="49" charset="-120"/>
              </a:rPr>
              <a:t>將插頭進插座中，此時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無熔絲開關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(OFF)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2.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將無熔絲開關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接上電源。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(1)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若燈亮，則扳動開關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A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時燈須熄滅，再扳動開關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B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時則燈又亮。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(2)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若燈不亮，則扳動開關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A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時燈須亮，再扳動開關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B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時則燈又熄滅。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3.</a:t>
            </a:r>
            <a:r>
              <a:rPr lang="zh-TW" altLang="en-US" sz="280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本次配線將加強配線部分之評分，請同學注意。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4.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測試完成，請將開關全部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OFF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，拔掉插頭，並將所有的配線拆除，器具與工具歸回定位，整理教室。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送電測試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125538"/>
            <a:ext cx="8580438" cy="5543822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</a:rPr>
              <a:t>1.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依測試功能完全正確時之配版時間計算起算分數：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     0-25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95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30-35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90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   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30-35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85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35-40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80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   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40-45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75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45-50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70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   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50-55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分鐘內完成「</a:t>
            </a:r>
            <a:r>
              <a:rPr lang="en-US" altLang="zh-TW" sz="2400" dirty="0" smtClean="0">
                <a:effectLst/>
                <a:latin typeface="華康超明體" pitchFamily="49" charset="-120"/>
                <a:ea typeface="華康超明體" pitchFamily="49" charset="-120"/>
              </a:rPr>
              <a:t>65</a:t>
            </a:r>
            <a:r>
              <a:rPr lang="zh-TW" altLang="en-US" sz="2400" dirty="0" smtClean="0">
                <a:effectLst/>
                <a:latin typeface="華康超明體" pitchFamily="49" charset="-120"/>
                <a:ea typeface="華康超明體" pitchFamily="49" charset="-120"/>
              </a:rPr>
              <a:t>」、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55-60</a:t>
            </a:r>
            <a:r>
              <a:rPr lang="zh-TW" altLang="en-US" sz="2400" dirty="0" smtClean="0">
                <a:latin typeface="華康超明體" pitchFamily="49" charset="-120"/>
                <a:ea typeface="華康超明體" pitchFamily="49" charset="-120"/>
              </a:rPr>
              <a:t>分鐘</a:t>
            </a:r>
            <a:r>
              <a:rPr lang="zh-TW" altLang="en-US" sz="2400" dirty="0">
                <a:latin typeface="華康超明體" pitchFamily="49" charset="-120"/>
                <a:ea typeface="華康超明體" pitchFamily="49" charset="-120"/>
              </a:rPr>
              <a:t>內</a:t>
            </a:r>
            <a:r>
              <a:rPr lang="zh-TW" altLang="en-US" sz="2400" dirty="0" smtClean="0">
                <a:latin typeface="華康超明體" pitchFamily="49" charset="-120"/>
                <a:ea typeface="華康超明體" pitchFamily="49" charset="-120"/>
              </a:rPr>
              <a:t>完成「</a:t>
            </a:r>
            <a:r>
              <a:rPr lang="en-US" altLang="zh-TW" sz="2400" dirty="0" smtClean="0">
                <a:latin typeface="華康超明體" pitchFamily="49" charset="-120"/>
                <a:ea typeface="華康超明體" pitchFamily="49" charset="-120"/>
              </a:rPr>
              <a:t>60</a:t>
            </a:r>
            <a:r>
              <a:rPr lang="zh-TW" altLang="en-US" sz="2400" dirty="0">
                <a:latin typeface="華康超明體" pitchFamily="49" charset="-120"/>
                <a:ea typeface="華康超明體" pitchFamily="49" charset="-120"/>
              </a:rPr>
              <a:t>」、</a:t>
            </a:r>
          </a:p>
          <a:p>
            <a:pPr>
              <a:lnSpc>
                <a:spcPct val="80000"/>
              </a:lnSpc>
              <a:buNone/>
            </a:pPr>
            <a:r>
              <a:rPr lang="zh-TW" altLang="en-US" sz="2400" dirty="0" smtClean="0">
                <a:latin typeface="華康超明體" pitchFamily="49" charset="-120"/>
                <a:ea typeface="華康超明體" pitchFamily="49" charset="-120"/>
              </a:rPr>
              <a:t>    </a:t>
            </a:r>
            <a:r>
              <a:rPr lang="en-US" altLang="zh-TW" sz="2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60</a:t>
            </a:r>
            <a:r>
              <a:rPr lang="zh-TW" altLang="en-US" sz="24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分鐘以後以「</a:t>
            </a:r>
            <a:r>
              <a:rPr lang="en-US" altLang="zh-TW" sz="24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0</a:t>
            </a:r>
            <a:r>
              <a:rPr lang="zh-TW" altLang="en-US" sz="24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」計算</a:t>
            </a:r>
            <a:r>
              <a:rPr lang="zh-TW" altLang="en-US" sz="2400" dirty="0">
                <a:latin typeface="華康超明體" pitchFamily="49" charset="-120"/>
                <a:ea typeface="華康超明體" pitchFamily="49" charset="-120"/>
              </a:rPr>
              <a:t>。</a:t>
            </a:r>
            <a:endParaRPr lang="zh-TW" altLang="en-US" sz="2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</a:rPr>
              <a:t>2.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未做靜態測試或送電時發生短路，扣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</a:rPr>
              <a:t>30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</a:rPr>
              <a:t>3.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送電測試錯誤扣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</a:rPr>
              <a:t>10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，並重新更正完成時間。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</a:rPr>
              <a:t>4.</a:t>
            </a:r>
            <a:r>
              <a:rPr lang="zh-TW" altLang="en-US" sz="2400" dirty="0" smtClean="0">
                <a:effectLst/>
                <a:ea typeface="華康超明體" pitchFamily="49" charset="-120"/>
              </a:rPr>
              <a:t>檢查電路並採扣分制，扣分標準如下：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(1)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板面導線工整度：每根線扣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1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(2)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固定器具或導線鬆脫：每根導線或螺絲扣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1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(3)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裝置位置或方向錯誤：每項扣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1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(4)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導線裸露或接線方向錯誤：每根導線扣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1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(5)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插頭接線方向錯誤、鬆脫、不夠確實或裸線過長：扣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3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(6)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燈座導線顏色接線錯誤：扣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5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effectLst/>
                <a:ea typeface="華康超明體" pitchFamily="49" charset="-120"/>
                <a:sym typeface="Wingdings 2" pitchFamily="18" charset="2"/>
              </a:rPr>
              <a:t>  (7)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操作時工具操作錯誤、損壞材料或受傷：扣</a:t>
            </a:r>
            <a:r>
              <a:rPr lang="en-US" altLang="zh-TW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5</a:t>
            </a:r>
            <a:r>
              <a:rPr lang="zh-TW" altLang="en-US" sz="2400" dirty="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分</a:t>
            </a:r>
            <a:r>
              <a:rPr lang="zh-TW" altLang="en-US" sz="2400" dirty="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99269" y="188640"/>
            <a:ext cx="8229600" cy="719138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zh-TW" altLang="en-US" sz="5400" b="0" dirty="0" smtClean="0">
                <a:effectLst/>
                <a:ea typeface="華康超明體" pitchFamily="49" charset="-120"/>
              </a:rPr>
              <a:t>評分標準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木工焊接課前準備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請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每班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準備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兩瓶透明噴漆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每位同學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準備一個鑰匙圈的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圖案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，大小不可超過</a:t>
            </a: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10cm*10cm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請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自行準備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一個</a:t>
            </a: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附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  小螺絲的鑰匙圈</a:t>
            </a:r>
            <a:r>
              <a:rPr lang="zh-TW" altLang="en-US" dirty="0" smtClean="0">
                <a:effectLst/>
                <a:latin typeface="華康超明體" pitchFamily="49" charset="-120"/>
                <a:ea typeface="華康超明體" pitchFamily="49" charset="-120"/>
              </a:rPr>
              <a:t>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4</a:t>
            </a:r>
            <a:r>
              <a:rPr lang="en-US" altLang="zh-TW" dirty="0" smtClean="0">
                <a:effectLst/>
                <a:latin typeface="華康超明體" pitchFamily="49" charset="-120"/>
                <a:ea typeface="華康超明體" pitchFamily="49" charset="-120"/>
              </a:rPr>
              <a:t>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木板由學校提供。</a:t>
            </a:r>
            <a:endParaRPr lang="zh-TW" altLang="en-US" dirty="0" smtClean="0">
              <a:effectLst/>
              <a:latin typeface="華康超明體" pitchFamily="49" charset="-120"/>
              <a:ea typeface="華康超明體" pitchFamily="49" charset="-120"/>
            </a:endParaRPr>
          </a:p>
        </p:txBody>
      </p:sp>
      <p:pic>
        <p:nvPicPr>
          <p:cNvPr id="168964" name="Picture 4" descr="鑰匙圈_小螺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357563"/>
            <a:ext cx="3744912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完成配線參考圖</a:t>
            </a:r>
          </a:p>
        </p:txBody>
      </p:sp>
      <p:pic>
        <p:nvPicPr>
          <p:cNvPr id="169987" name="Picture 4" descr="DSC083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412875"/>
            <a:ext cx="8281987" cy="523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所需材料</a:t>
            </a:r>
            <a:endParaRPr lang="zh-TW" altLang="en-US" sz="6000" b="0" smtClean="0">
              <a:effectLst/>
              <a:ea typeface="華康超明體" pitchFamily="49" charset="-120"/>
            </a:endParaRPr>
          </a:p>
        </p:txBody>
      </p:sp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755650" y="1790700"/>
            <a:ext cx="80645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ea typeface="華康超明體" pitchFamily="49" charset="-120"/>
              </a:rPr>
              <a:t>平行花線</a:t>
            </a:r>
            <a:r>
              <a:rPr lang="en-US" altLang="zh-TW" sz="3000">
                <a:ea typeface="華康超明體" pitchFamily="49" charset="-120"/>
              </a:rPr>
              <a:t>1</a:t>
            </a:r>
            <a:r>
              <a:rPr lang="zh-TW" altLang="en-US" sz="3000">
                <a:ea typeface="華康超明體" pitchFamily="49" charset="-120"/>
              </a:rPr>
              <a:t>條</a:t>
            </a:r>
          </a:p>
          <a:p>
            <a:r>
              <a:rPr lang="zh-TW" altLang="en-US" sz="3000">
                <a:ea typeface="華康超明體" pitchFamily="49" charset="-120"/>
              </a:rPr>
              <a:t>單心導線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紅</a:t>
            </a:r>
            <a:r>
              <a:rPr lang="en-US" altLang="zh-TW" sz="3000">
                <a:ea typeface="華康超明體" pitchFamily="49" charset="-120"/>
              </a:rPr>
              <a:t>)</a:t>
            </a:r>
            <a:r>
              <a:rPr lang="zh-TW" altLang="en-US" sz="3000">
                <a:ea typeface="華康超明體" pitchFamily="49" charset="-120"/>
              </a:rPr>
              <a:t>若干</a:t>
            </a:r>
            <a:endParaRPr lang="en-US" altLang="zh-TW" sz="3000">
              <a:ea typeface="華康超明體" pitchFamily="49" charset="-120"/>
            </a:endParaRPr>
          </a:p>
          <a:p>
            <a:r>
              <a:rPr lang="zh-TW" altLang="en-US" sz="3000">
                <a:ea typeface="華康超明體" pitchFamily="49" charset="-120"/>
              </a:rPr>
              <a:t>單心導線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白</a:t>
            </a:r>
            <a:r>
              <a:rPr lang="en-US" altLang="zh-TW" sz="3000">
                <a:ea typeface="華康超明體" pitchFamily="49" charset="-120"/>
              </a:rPr>
              <a:t>)</a:t>
            </a:r>
            <a:r>
              <a:rPr lang="zh-TW" altLang="en-US" sz="3000">
                <a:ea typeface="華康超明體" pitchFamily="49" charset="-120"/>
              </a:rPr>
              <a:t>若干</a:t>
            </a:r>
            <a:endParaRPr lang="en-US" altLang="zh-TW" sz="3000">
              <a:ea typeface="華康超明體" pitchFamily="49" charset="-120"/>
            </a:endParaRPr>
          </a:p>
          <a:p>
            <a:r>
              <a:rPr lang="zh-TW" altLang="en-US" sz="3000">
                <a:solidFill>
                  <a:srgbClr val="FF0000"/>
                </a:solidFill>
                <a:ea typeface="華康超明體" pitchFamily="49" charset="-120"/>
              </a:rPr>
              <a:t>三路開關</a:t>
            </a:r>
            <a:r>
              <a:rPr lang="en-US" altLang="zh-TW" sz="3000">
                <a:solidFill>
                  <a:srgbClr val="FF0000"/>
                </a:solidFill>
                <a:ea typeface="華康超明體" pitchFamily="49" charset="-120"/>
              </a:rPr>
              <a:t>2</a:t>
            </a:r>
            <a:r>
              <a:rPr lang="zh-TW" altLang="en-US" sz="3000">
                <a:solidFill>
                  <a:srgbClr val="FF0000"/>
                </a:solidFill>
                <a:ea typeface="華康超明體" pitchFamily="49" charset="-120"/>
              </a:rPr>
              <a:t>個</a:t>
            </a:r>
          </a:p>
          <a:p>
            <a:r>
              <a:rPr lang="zh-TW" altLang="en-US" sz="3000">
                <a:ea typeface="華康超明體" pitchFamily="49" charset="-120"/>
              </a:rPr>
              <a:t>出線盒</a:t>
            </a:r>
            <a:r>
              <a:rPr lang="en-US" altLang="zh-TW" sz="3000">
                <a:ea typeface="華康超明體" pitchFamily="49" charset="-120"/>
              </a:rPr>
              <a:t>2</a:t>
            </a:r>
            <a:r>
              <a:rPr lang="zh-TW" altLang="en-US" sz="3000">
                <a:ea typeface="華康超明體" pitchFamily="49" charset="-120"/>
              </a:rPr>
              <a:t>個</a:t>
            </a:r>
          </a:p>
          <a:p>
            <a:r>
              <a:rPr lang="zh-TW" altLang="en-US" sz="3000">
                <a:ea typeface="華康超明體" pitchFamily="49" charset="-120"/>
              </a:rPr>
              <a:t>面板蓋</a:t>
            </a:r>
            <a:r>
              <a:rPr lang="en-US" altLang="zh-TW" sz="3000">
                <a:ea typeface="華康超明體" pitchFamily="49" charset="-120"/>
              </a:rPr>
              <a:t>2</a:t>
            </a:r>
            <a:r>
              <a:rPr lang="zh-TW" altLang="en-US" sz="3000">
                <a:ea typeface="華康超明體" pitchFamily="49" charset="-120"/>
              </a:rPr>
              <a:t>個</a:t>
            </a:r>
          </a:p>
          <a:p>
            <a:r>
              <a:rPr lang="zh-TW" altLang="en-US" sz="3000">
                <a:ea typeface="華康超明體" pitchFamily="49" charset="-120"/>
              </a:rPr>
              <a:t>無熔絲開關</a:t>
            </a:r>
            <a:r>
              <a:rPr lang="en-US" altLang="zh-TW" sz="3000">
                <a:ea typeface="華康超明體" pitchFamily="49" charset="-120"/>
              </a:rPr>
              <a:t>1</a:t>
            </a:r>
            <a:r>
              <a:rPr lang="zh-TW" altLang="en-US" sz="3000">
                <a:ea typeface="華康超明體" pitchFamily="49" charset="-120"/>
              </a:rPr>
              <a:t>個</a:t>
            </a:r>
          </a:p>
          <a:p>
            <a:r>
              <a:rPr lang="zh-TW" altLang="en-US" sz="3000">
                <a:ea typeface="華康超明體" pitchFamily="49" charset="-120"/>
              </a:rPr>
              <a:t>燈座</a:t>
            </a:r>
            <a:r>
              <a:rPr lang="en-US" altLang="zh-TW" sz="3000">
                <a:ea typeface="華康超明體" pitchFamily="49" charset="-120"/>
              </a:rPr>
              <a:t>1</a:t>
            </a:r>
            <a:r>
              <a:rPr lang="zh-TW" altLang="en-US" sz="3000">
                <a:ea typeface="華康超明體" pitchFamily="49" charset="-120"/>
              </a:rPr>
              <a:t>個</a:t>
            </a:r>
            <a:endParaRPr lang="en-US" altLang="zh-TW" sz="3000">
              <a:ea typeface="華康超明體" pitchFamily="49" charset="-120"/>
            </a:endParaRPr>
          </a:p>
          <a:p>
            <a:r>
              <a:rPr lang="zh-TW" altLang="en-US" sz="3000">
                <a:ea typeface="華康超明體" pitchFamily="49" charset="-120"/>
              </a:rPr>
              <a:t>無熔絲開關固定片</a:t>
            </a:r>
            <a:r>
              <a:rPr lang="en-US" altLang="zh-TW" sz="3000">
                <a:ea typeface="華康超明體" pitchFamily="49" charset="-120"/>
              </a:rPr>
              <a:t>2</a:t>
            </a:r>
            <a:r>
              <a:rPr lang="zh-TW" altLang="en-US" sz="3000">
                <a:ea typeface="華康超明體" pitchFamily="49" charset="-120"/>
              </a:rPr>
              <a:t>個</a:t>
            </a:r>
            <a:endParaRPr lang="en-US" altLang="zh-TW" sz="3000">
              <a:ea typeface="華康超明體" pitchFamily="49" charset="-120"/>
            </a:endParaRPr>
          </a:p>
          <a:p>
            <a:r>
              <a:rPr lang="zh-TW" altLang="en-US" sz="3000">
                <a:ea typeface="華康超明體" pitchFamily="49" charset="-120"/>
              </a:rPr>
              <a:t>螺絲釘</a:t>
            </a:r>
            <a:r>
              <a:rPr lang="en-US" altLang="zh-TW" sz="3000">
                <a:ea typeface="華康超明體" pitchFamily="49" charset="-120"/>
              </a:rPr>
              <a:t>6</a:t>
            </a:r>
            <a:r>
              <a:rPr lang="zh-TW" altLang="en-US" sz="3000">
                <a:ea typeface="華康超明體" pitchFamily="49" charset="-120"/>
              </a:rPr>
              <a:t>顆</a:t>
            </a:r>
          </a:p>
        </p:txBody>
      </p:sp>
      <p:pic>
        <p:nvPicPr>
          <p:cNvPr id="154628" name="Picture 4" descr="DSC083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688" y="2420938"/>
            <a:ext cx="4103687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solidFill>
                  <a:srgbClr val="FF0000"/>
                </a:solidFill>
                <a:ea typeface="華康超明體" pitchFamily="49" charset="-120"/>
              </a:rPr>
              <a:t>Ｒ</a:t>
            </a:r>
          </a:p>
        </p:txBody>
      </p:sp>
      <p:sp>
        <p:nvSpPr>
          <p:cNvPr id="155651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52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53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55654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55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56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55658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59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>
            <a:off x="4859338" y="2997200"/>
            <a:ext cx="984250" cy="23653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61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55662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63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64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65" name="Line 1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66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55667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68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69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70" name="Line 22"/>
          <p:cNvSpPr>
            <a:spLocks noChangeShapeType="1"/>
          </p:cNvSpPr>
          <p:nvPr/>
        </p:nvSpPr>
        <p:spPr bwMode="auto">
          <a:xfrm flipH="1">
            <a:off x="3108325" y="2997200"/>
            <a:ext cx="990600" cy="23653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71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5672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73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74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75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5676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5677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5678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5679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5680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5681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5682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55683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55684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1/8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56675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77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81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56682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83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4859338" y="2997200"/>
            <a:ext cx="984250" cy="23653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87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88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89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56690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91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92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93" name="Line 22"/>
          <p:cNvSpPr>
            <a:spLocks noChangeShapeType="1"/>
          </p:cNvSpPr>
          <p:nvPr/>
        </p:nvSpPr>
        <p:spPr bwMode="auto">
          <a:xfrm flipH="1" flipV="1">
            <a:off x="3108325" y="3233738"/>
            <a:ext cx="1031875" cy="195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94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6695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96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97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98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6699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6700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6701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6702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6703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6704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6705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56706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56707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2/8</a:t>
            </a:r>
          </a:p>
        </p:txBody>
      </p:sp>
      <p:sp>
        <p:nvSpPr>
          <p:cNvPr id="156708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solidFill>
                  <a:srgbClr val="FF0000"/>
                </a:solidFill>
                <a:ea typeface="華康超明體" pitchFamily="49" charset="-120"/>
              </a:rPr>
              <a:t>Ｒ</a:t>
            </a:r>
          </a:p>
        </p:txBody>
      </p:sp>
      <p:sp>
        <p:nvSpPr>
          <p:cNvPr id="157699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0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1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57702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3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57706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07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08" name="Line 12"/>
          <p:cNvSpPr>
            <a:spLocks noChangeShapeType="1"/>
          </p:cNvSpPr>
          <p:nvPr/>
        </p:nvSpPr>
        <p:spPr bwMode="auto">
          <a:xfrm flipV="1">
            <a:off x="4859338" y="3233738"/>
            <a:ext cx="984250" cy="1952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57710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11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2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3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57714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5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6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7" name="Line 22"/>
          <p:cNvSpPr>
            <a:spLocks noChangeShapeType="1"/>
          </p:cNvSpPr>
          <p:nvPr/>
        </p:nvSpPr>
        <p:spPr bwMode="auto">
          <a:xfrm flipH="1" flipV="1">
            <a:off x="3108325" y="3233738"/>
            <a:ext cx="1031875" cy="1952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18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7719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20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21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22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7723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7724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7725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7726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7727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7728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7729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57730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57731" name="Text Box 37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3/8</a:t>
            </a:r>
          </a:p>
        </p:txBody>
      </p:sp>
      <p:sp>
        <p:nvSpPr>
          <p:cNvPr id="157732" name="Line 38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58723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24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25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58726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27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58730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31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32" name="Line 12"/>
          <p:cNvSpPr>
            <a:spLocks noChangeShapeType="1"/>
          </p:cNvSpPr>
          <p:nvPr/>
        </p:nvSpPr>
        <p:spPr bwMode="auto">
          <a:xfrm flipV="1">
            <a:off x="4859338" y="3233738"/>
            <a:ext cx="984250" cy="195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58734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35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36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37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58738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39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40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41" name="Line 22"/>
          <p:cNvSpPr>
            <a:spLocks noChangeShapeType="1"/>
          </p:cNvSpPr>
          <p:nvPr/>
        </p:nvSpPr>
        <p:spPr bwMode="auto">
          <a:xfrm flipH="1">
            <a:off x="3108325" y="2997200"/>
            <a:ext cx="990600" cy="23653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42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8743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44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45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46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8747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8748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8749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8750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8751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8752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8753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58754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58755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4/8</a:t>
            </a:r>
          </a:p>
        </p:txBody>
      </p:sp>
      <p:sp>
        <p:nvSpPr>
          <p:cNvPr id="158756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solidFill>
                  <a:srgbClr val="FF0000"/>
                </a:solidFill>
                <a:ea typeface="華康超明體" pitchFamily="49" charset="-120"/>
              </a:rPr>
              <a:t>Ｒ</a:t>
            </a:r>
          </a:p>
        </p:txBody>
      </p:sp>
      <p:sp>
        <p:nvSpPr>
          <p:cNvPr id="159747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48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49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59750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51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53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59754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55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>
            <a:off x="4859338" y="2997200"/>
            <a:ext cx="984250" cy="23653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59758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59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0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1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59762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3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4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5" name="Line 22"/>
          <p:cNvSpPr>
            <a:spLocks noChangeShapeType="1"/>
          </p:cNvSpPr>
          <p:nvPr/>
        </p:nvSpPr>
        <p:spPr bwMode="auto">
          <a:xfrm flipH="1">
            <a:off x="3108325" y="2997200"/>
            <a:ext cx="990600" cy="23653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66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9767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68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69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70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9771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9772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59773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9774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59775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9776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59777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59778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59779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5/8</a:t>
            </a:r>
          </a:p>
        </p:txBody>
      </p:sp>
      <p:sp>
        <p:nvSpPr>
          <p:cNvPr id="159780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60771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72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73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60774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75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76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60778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9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0" name="Line 12"/>
          <p:cNvSpPr>
            <a:spLocks noChangeShapeType="1"/>
          </p:cNvSpPr>
          <p:nvPr/>
        </p:nvSpPr>
        <p:spPr bwMode="auto">
          <a:xfrm>
            <a:off x="4859338" y="2997200"/>
            <a:ext cx="984250" cy="23653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81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60782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83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4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5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60786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7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8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9" name="Line 22"/>
          <p:cNvSpPr>
            <a:spLocks noChangeShapeType="1"/>
          </p:cNvSpPr>
          <p:nvPr/>
        </p:nvSpPr>
        <p:spPr bwMode="auto">
          <a:xfrm flipH="1" flipV="1">
            <a:off x="3108325" y="3233738"/>
            <a:ext cx="1031875" cy="195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90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91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92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93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94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0795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0796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0797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0798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0799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0800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0801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60802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60803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6/8</a:t>
            </a:r>
          </a:p>
        </p:txBody>
      </p:sp>
      <p:sp>
        <p:nvSpPr>
          <p:cNvPr id="160804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Oval 2"/>
          <p:cNvSpPr>
            <a:spLocks noChangeArrowheads="1"/>
          </p:cNvSpPr>
          <p:nvPr/>
        </p:nvSpPr>
        <p:spPr bwMode="auto">
          <a:xfrm>
            <a:off x="6443663" y="2852738"/>
            <a:ext cx="720725" cy="719137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solidFill>
                  <a:srgbClr val="FF0000"/>
                </a:solidFill>
                <a:ea typeface="華康超明體" pitchFamily="49" charset="-120"/>
              </a:rPr>
              <a:t>Ｒ</a:t>
            </a:r>
          </a:p>
        </p:txBody>
      </p:sp>
      <p:sp>
        <p:nvSpPr>
          <p:cNvPr id="161795" name="Line 3"/>
          <p:cNvSpPr>
            <a:spLocks noChangeShapeType="1"/>
          </p:cNvSpPr>
          <p:nvPr/>
        </p:nvSpPr>
        <p:spPr bwMode="auto">
          <a:xfrm>
            <a:off x="1619250" y="3213100"/>
            <a:ext cx="14398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796" name="Line 4"/>
          <p:cNvSpPr>
            <a:spLocks noChangeShapeType="1"/>
          </p:cNvSpPr>
          <p:nvPr/>
        </p:nvSpPr>
        <p:spPr bwMode="auto">
          <a:xfrm flipH="1">
            <a:off x="1619250" y="5373688"/>
            <a:ext cx="1588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797" name="Oval 5"/>
          <p:cNvSpPr>
            <a:spLocks noChangeArrowheads="1"/>
          </p:cNvSpPr>
          <p:nvPr/>
        </p:nvSpPr>
        <p:spPr bwMode="auto">
          <a:xfrm>
            <a:off x="1258888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61798" name="Line 6"/>
          <p:cNvSpPr>
            <a:spLocks noChangeShapeType="1"/>
          </p:cNvSpPr>
          <p:nvPr/>
        </p:nvSpPr>
        <p:spPr bwMode="auto">
          <a:xfrm>
            <a:off x="1619250" y="3213100"/>
            <a:ext cx="1588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799" name="Line 7"/>
          <p:cNvSpPr>
            <a:spLocks noChangeShapeType="1"/>
          </p:cNvSpPr>
          <p:nvPr/>
        </p:nvSpPr>
        <p:spPr bwMode="auto">
          <a:xfrm>
            <a:off x="1619250" y="5949950"/>
            <a:ext cx="619283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00" name="Line 8"/>
          <p:cNvSpPr>
            <a:spLocks noChangeShapeType="1"/>
          </p:cNvSpPr>
          <p:nvPr/>
        </p:nvSpPr>
        <p:spPr bwMode="auto">
          <a:xfrm flipH="1">
            <a:off x="7812088" y="3213100"/>
            <a:ext cx="0" cy="273685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2124075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61802" name="Oval 10"/>
          <p:cNvSpPr>
            <a:spLocks noChangeArrowheads="1"/>
          </p:cNvSpPr>
          <p:nvPr/>
        </p:nvSpPr>
        <p:spPr bwMode="auto">
          <a:xfrm>
            <a:off x="47879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03" name="Oval 11"/>
          <p:cNvSpPr>
            <a:spLocks noChangeArrowheads="1"/>
          </p:cNvSpPr>
          <p:nvPr/>
        </p:nvSpPr>
        <p:spPr bwMode="auto">
          <a:xfrm>
            <a:off x="5735638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04" name="Line 12"/>
          <p:cNvSpPr>
            <a:spLocks noChangeShapeType="1"/>
          </p:cNvSpPr>
          <p:nvPr/>
        </p:nvSpPr>
        <p:spPr bwMode="auto">
          <a:xfrm flipV="1">
            <a:off x="4859338" y="3233738"/>
            <a:ext cx="984250" cy="1952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05" name="Text Box 13"/>
          <p:cNvSpPr txBox="1">
            <a:spLocks noChangeArrowheads="1"/>
          </p:cNvSpPr>
          <p:nvPr/>
        </p:nvSpPr>
        <p:spPr bwMode="auto">
          <a:xfrm>
            <a:off x="4787900" y="53736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61806" name="Line 14"/>
          <p:cNvSpPr>
            <a:spLocks noChangeShapeType="1"/>
          </p:cNvSpPr>
          <p:nvPr/>
        </p:nvSpPr>
        <p:spPr bwMode="auto">
          <a:xfrm flipH="1">
            <a:off x="1620838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07" name="Oval 15"/>
          <p:cNvSpPr>
            <a:spLocks noChangeArrowheads="1"/>
          </p:cNvSpPr>
          <p:nvPr/>
        </p:nvSpPr>
        <p:spPr bwMode="auto">
          <a:xfrm>
            <a:off x="1516063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08" name="Oval 16"/>
          <p:cNvSpPr>
            <a:spLocks noChangeArrowheads="1"/>
          </p:cNvSpPr>
          <p:nvPr/>
        </p:nvSpPr>
        <p:spPr bwMode="auto">
          <a:xfrm>
            <a:off x="1516063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09" name="Text Box 18"/>
          <p:cNvSpPr txBox="1">
            <a:spLocks noChangeArrowheads="1"/>
          </p:cNvSpPr>
          <p:nvPr/>
        </p:nvSpPr>
        <p:spPr bwMode="auto">
          <a:xfrm>
            <a:off x="179388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161810" name="Oval 19"/>
          <p:cNvSpPr>
            <a:spLocks noChangeArrowheads="1"/>
          </p:cNvSpPr>
          <p:nvPr/>
        </p:nvSpPr>
        <p:spPr bwMode="auto">
          <a:xfrm>
            <a:off x="4787900" y="34290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11" name="Oval 20"/>
          <p:cNvSpPr>
            <a:spLocks noChangeArrowheads="1"/>
          </p:cNvSpPr>
          <p:nvPr/>
        </p:nvSpPr>
        <p:spPr bwMode="auto">
          <a:xfrm>
            <a:off x="3924300" y="2781300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12" name="Oval 21"/>
          <p:cNvSpPr>
            <a:spLocks noChangeArrowheads="1"/>
          </p:cNvSpPr>
          <p:nvPr/>
        </p:nvSpPr>
        <p:spPr bwMode="auto">
          <a:xfrm>
            <a:off x="3000375" y="31083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13" name="Line 22"/>
          <p:cNvSpPr>
            <a:spLocks noChangeShapeType="1"/>
          </p:cNvSpPr>
          <p:nvPr/>
        </p:nvSpPr>
        <p:spPr bwMode="auto">
          <a:xfrm flipH="1" flipV="1">
            <a:off x="3108325" y="3233738"/>
            <a:ext cx="1031875" cy="1952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14" name="Oval 23"/>
          <p:cNvSpPr>
            <a:spLocks noChangeArrowheads="1"/>
          </p:cNvSpPr>
          <p:nvPr/>
        </p:nvSpPr>
        <p:spPr bwMode="auto">
          <a:xfrm>
            <a:off x="3924300" y="34290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1815" name="Line 24"/>
          <p:cNvSpPr>
            <a:spLocks noChangeShapeType="1"/>
          </p:cNvSpPr>
          <p:nvPr/>
        </p:nvSpPr>
        <p:spPr bwMode="auto">
          <a:xfrm>
            <a:off x="5867400" y="3213100"/>
            <a:ext cx="576263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16" name="Line 25"/>
          <p:cNvSpPr>
            <a:spLocks noChangeShapeType="1"/>
          </p:cNvSpPr>
          <p:nvPr/>
        </p:nvSpPr>
        <p:spPr bwMode="auto">
          <a:xfrm>
            <a:off x="7164388" y="3213100"/>
            <a:ext cx="6477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17" name="Line 26"/>
          <p:cNvSpPr>
            <a:spLocks noChangeShapeType="1"/>
          </p:cNvSpPr>
          <p:nvPr/>
        </p:nvSpPr>
        <p:spPr bwMode="auto">
          <a:xfrm>
            <a:off x="4038600" y="2881313"/>
            <a:ext cx="865188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18" name="Line 27"/>
          <p:cNvSpPr>
            <a:spLocks noChangeShapeType="1"/>
          </p:cNvSpPr>
          <p:nvPr/>
        </p:nvSpPr>
        <p:spPr bwMode="auto">
          <a:xfrm>
            <a:off x="4038600" y="3544888"/>
            <a:ext cx="865188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61819" name="Text Box 28"/>
          <p:cNvSpPr txBox="1">
            <a:spLocks noChangeArrowheads="1"/>
          </p:cNvSpPr>
          <p:nvPr/>
        </p:nvSpPr>
        <p:spPr bwMode="auto">
          <a:xfrm>
            <a:off x="2700338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1820" name="Text Box 29"/>
          <p:cNvSpPr txBox="1">
            <a:spLocks noChangeArrowheads="1"/>
          </p:cNvSpPr>
          <p:nvPr/>
        </p:nvSpPr>
        <p:spPr bwMode="auto">
          <a:xfrm>
            <a:off x="5940425" y="3213100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0</a:t>
            </a:r>
          </a:p>
        </p:txBody>
      </p:sp>
      <p:sp>
        <p:nvSpPr>
          <p:cNvPr id="161821" name="Text Box 30"/>
          <p:cNvSpPr txBox="1">
            <a:spLocks noChangeArrowheads="1"/>
          </p:cNvSpPr>
          <p:nvPr/>
        </p:nvSpPr>
        <p:spPr bwMode="auto">
          <a:xfrm>
            <a:off x="34925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1822" name="Text Box 31"/>
          <p:cNvSpPr txBox="1">
            <a:spLocks noChangeArrowheads="1"/>
          </p:cNvSpPr>
          <p:nvPr/>
        </p:nvSpPr>
        <p:spPr bwMode="auto">
          <a:xfrm>
            <a:off x="5003800" y="2420938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</a:p>
        </p:txBody>
      </p:sp>
      <p:sp>
        <p:nvSpPr>
          <p:cNvPr id="161823" name="Text Box 32"/>
          <p:cNvSpPr txBox="1">
            <a:spLocks noChangeArrowheads="1"/>
          </p:cNvSpPr>
          <p:nvPr/>
        </p:nvSpPr>
        <p:spPr bwMode="auto">
          <a:xfrm>
            <a:off x="50038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1824" name="Text Box 33"/>
          <p:cNvSpPr txBox="1">
            <a:spLocks noChangeArrowheads="1"/>
          </p:cNvSpPr>
          <p:nvPr/>
        </p:nvSpPr>
        <p:spPr bwMode="auto">
          <a:xfrm>
            <a:off x="3492500" y="3573463"/>
            <a:ext cx="374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</a:t>
            </a:r>
          </a:p>
        </p:txBody>
      </p:sp>
      <p:sp>
        <p:nvSpPr>
          <p:cNvPr id="161825" name="Rectangle 34"/>
          <p:cNvSpPr>
            <a:spLocks noChangeArrowheads="1"/>
          </p:cNvSpPr>
          <p:nvPr/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6300">
                <a:solidFill>
                  <a:schemeClr val="tx2"/>
                </a:solidFill>
                <a:ea typeface="華康超明體" pitchFamily="49" charset="-120"/>
              </a:rPr>
              <a:t>電路圖</a:t>
            </a:r>
          </a:p>
        </p:txBody>
      </p:sp>
      <p:sp>
        <p:nvSpPr>
          <p:cNvPr id="161826" name="Rectangle 35"/>
          <p:cNvSpPr>
            <a:spLocks noChangeArrowheads="1"/>
          </p:cNvSpPr>
          <p:nvPr/>
        </p:nvSpPr>
        <p:spPr bwMode="auto">
          <a:xfrm>
            <a:off x="395288" y="1916113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3600">
                <a:ea typeface="華康超明體" pitchFamily="49" charset="-120"/>
              </a:rPr>
              <a:t>二個三路開關控制一個燈之配置電路圖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endParaRPr lang="en-US" altLang="zh-TW" sz="3600">
              <a:ea typeface="華康超明體" pitchFamily="49" charset="-120"/>
            </a:endParaRPr>
          </a:p>
        </p:txBody>
      </p:sp>
      <p:sp>
        <p:nvSpPr>
          <p:cNvPr id="161827" name="Text Box 36"/>
          <p:cNvSpPr txBox="1">
            <a:spLocks noChangeArrowheads="1"/>
          </p:cNvSpPr>
          <p:nvPr/>
        </p:nvSpPr>
        <p:spPr bwMode="auto">
          <a:xfrm>
            <a:off x="8604250" y="6381750"/>
            <a:ext cx="40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zh-TW">
                <a:latin typeface="Impact" pitchFamily="34" charset="0"/>
                <a:ea typeface="華康超明體" pitchFamily="49" charset="-120"/>
              </a:rPr>
              <a:t>7/8</a:t>
            </a:r>
          </a:p>
        </p:txBody>
      </p:sp>
      <p:sp>
        <p:nvSpPr>
          <p:cNvPr id="161828" name="Line 37"/>
          <p:cNvSpPr>
            <a:spLocks noChangeShapeType="1"/>
          </p:cNvSpPr>
          <p:nvPr/>
        </p:nvSpPr>
        <p:spPr bwMode="auto">
          <a:xfrm flipV="1">
            <a:off x="1722438" y="3687763"/>
            <a:ext cx="0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3347</TotalTime>
  <Words>1056</Words>
  <Application>Microsoft Office PowerPoint</Application>
  <PresentationFormat>如螢幕大小 (4:3)</PresentationFormat>
  <Paragraphs>195</Paragraphs>
  <Slides>16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華康超明體</vt:lpstr>
      <vt:lpstr>新細明體</vt:lpstr>
      <vt:lpstr>Arial</vt:lpstr>
      <vt:lpstr>Calibri</vt:lpstr>
      <vt:lpstr>Impact</vt:lpstr>
      <vt:lpstr>Wingdings</vt:lpstr>
      <vt:lpstr>Wingdings 2</vt:lpstr>
      <vt:lpstr>Office 佈景主題</vt:lpstr>
      <vt:lpstr>所需工具</vt:lpstr>
      <vt:lpstr>所需材料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實作：配線實作二</vt:lpstr>
      <vt:lpstr>靜態測試</vt:lpstr>
      <vt:lpstr>送電測試</vt:lpstr>
      <vt:lpstr>評分標準</vt:lpstr>
      <vt:lpstr>木工焊接課前準備</vt:lpstr>
      <vt:lpstr>完成配線參考圖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單元三 我們-- 來電了嗎？</dc:title>
  <dc:creator>User</dc:creator>
  <cp:lastModifiedBy>USER</cp:lastModifiedBy>
  <cp:revision>13</cp:revision>
  <cp:lastPrinted>2021-03-24T04:08:45Z</cp:lastPrinted>
  <dcterms:created xsi:type="dcterms:W3CDTF">2015-11-04T00:14:15Z</dcterms:created>
  <dcterms:modified xsi:type="dcterms:W3CDTF">2022-03-22T04:17:12Z</dcterms:modified>
</cp:coreProperties>
</file>